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Lst>
  <p:notesMasterIdLst>
    <p:notesMasterId r:id="rId54"/>
  </p:notesMasterIdLst>
  <p:handoutMasterIdLst>
    <p:handoutMasterId r:id="rId55"/>
  </p:handoutMasterIdLst>
  <p:sldIdLst>
    <p:sldId id="593" r:id="rId6"/>
    <p:sldId id="594" r:id="rId7"/>
    <p:sldId id="595" r:id="rId8"/>
    <p:sldId id="265" r:id="rId9"/>
    <p:sldId id="266" r:id="rId10"/>
    <p:sldId id="267" r:id="rId11"/>
    <p:sldId id="275" r:id="rId12"/>
    <p:sldId id="621" r:id="rId13"/>
    <p:sldId id="276" r:id="rId14"/>
    <p:sldId id="605" r:id="rId15"/>
    <p:sldId id="604" r:id="rId16"/>
    <p:sldId id="257" r:id="rId17"/>
    <p:sldId id="258" r:id="rId18"/>
    <p:sldId id="273" r:id="rId19"/>
    <p:sldId id="283" r:id="rId20"/>
    <p:sldId id="308" r:id="rId21"/>
    <p:sldId id="316" r:id="rId22"/>
    <p:sldId id="332" r:id="rId23"/>
    <p:sldId id="599" r:id="rId24"/>
    <p:sldId id="596" r:id="rId25"/>
    <p:sldId id="610" r:id="rId26"/>
    <p:sldId id="586" r:id="rId27"/>
    <p:sldId id="600" r:id="rId28"/>
    <p:sldId id="581" r:id="rId29"/>
    <p:sldId id="582" r:id="rId30"/>
    <p:sldId id="601" r:id="rId31"/>
    <p:sldId id="287" r:id="rId32"/>
    <p:sldId id="291" r:id="rId33"/>
    <p:sldId id="477" r:id="rId34"/>
    <p:sldId id="608" r:id="rId35"/>
    <p:sldId id="476" r:id="rId36"/>
    <p:sldId id="607" r:id="rId37"/>
    <p:sldId id="315" r:id="rId38"/>
    <p:sldId id="317" r:id="rId39"/>
    <p:sldId id="318" r:id="rId40"/>
    <p:sldId id="320" r:id="rId41"/>
    <p:sldId id="615" r:id="rId42"/>
    <p:sldId id="612" r:id="rId43"/>
    <p:sldId id="613" r:id="rId44"/>
    <p:sldId id="328" r:id="rId45"/>
    <p:sldId id="574" r:id="rId46"/>
    <p:sldId id="580" r:id="rId47"/>
    <p:sldId id="606" r:id="rId48"/>
    <p:sldId id="330" r:id="rId49"/>
    <p:sldId id="578" r:id="rId50"/>
    <p:sldId id="331" r:id="rId51"/>
    <p:sldId id="590" r:id="rId52"/>
    <p:sldId id="603" r:id="rId53"/>
  </p:sldIdLst>
  <p:sldSz cx="9144000" cy="6858000" type="screen4x3"/>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840">
          <p15:clr>
            <a:srgbClr val="A4A3A4"/>
          </p15:clr>
        </p15:guide>
        <p15:guide id="4" pos="537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D09C9-4162-6FAE-BAD2-127ABA9336BD}" name="Beth Wilkinson" initials="BW" userId="S::Beth.Wilkinson@usi.com::08e290bc-9c0a-4b6d-80ce-fe837b988d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00958F"/>
    <a:srgbClr val="45A5AE"/>
    <a:srgbClr val="FF4713"/>
    <a:srgbClr val="3F4443"/>
    <a:srgbClr val="FF0000"/>
    <a:srgbClr val="FFCC0E"/>
    <a:srgbClr val="FFFFFF"/>
    <a:srgbClr val="C42A00"/>
    <a:srgbClr val="B71C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707A9A-E046-4EB9-9CF4-112A4B5A96BE}" v="20" dt="2025-11-06T16:14:30.83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40" autoAdjust="0"/>
    <p:restoredTop sz="72855" autoAdjust="0"/>
  </p:normalViewPr>
  <p:slideViewPr>
    <p:cSldViewPr>
      <p:cViewPr varScale="1">
        <p:scale>
          <a:sx n="112" d="100"/>
          <a:sy n="112" d="100"/>
        </p:scale>
        <p:origin x="78" y="96"/>
      </p:cViewPr>
      <p:guideLst>
        <p:guide orient="horz" pos="2160"/>
        <p:guide pos="2880"/>
        <p:guide orient="horz" pos="3840"/>
        <p:guide pos="5376"/>
      </p:guideLst>
    </p:cSldViewPr>
  </p:slideViewPr>
  <p:notesTextViewPr>
    <p:cViewPr>
      <p:scale>
        <a:sx n="1" d="1"/>
        <a:sy n="1" d="1"/>
      </p:scale>
      <p:origin x="0" y="0"/>
    </p:cViewPr>
  </p:notesTextViewPr>
  <p:sorterViewPr>
    <p:cViewPr>
      <p:scale>
        <a:sx n="100" d="100"/>
        <a:sy n="100" d="100"/>
      </p:scale>
      <p:origin x="0" y="-3084"/>
    </p:cViewPr>
  </p:sorterViewPr>
  <p:notesViewPr>
    <p:cSldViewPr>
      <p:cViewPr varScale="1">
        <p:scale>
          <a:sx n="85" d="100"/>
          <a:sy n="85" d="100"/>
        </p:scale>
        <p:origin x="218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C82408-9B49-4B22-8565-8799D44356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EF42AD6-097C-4F25-BAB9-8E87FB3399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54739-BA34-442C-8F53-30D3EE638920}" type="datetimeFigureOut">
              <a:rPr lang="en-US" smtClean="0"/>
              <a:t>11/6/2025</a:t>
            </a:fld>
            <a:endParaRPr lang="en-US" dirty="0"/>
          </a:p>
        </p:txBody>
      </p:sp>
      <p:sp>
        <p:nvSpPr>
          <p:cNvPr id="4" name="Footer Placeholder 3">
            <a:extLst>
              <a:ext uri="{FF2B5EF4-FFF2-40B4-BE49-F238E27FC236}">
                <a16:creationId xmlns:a16="http://schemas.microsoft.com/office/drawing/2014/main" id="{4539C59E-5654-41D7-AFCF-FE31909B5D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DC78245-A2B1-48C1-88B7-FE0C8F4756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FA06AB-DD38-45FC-83C9-38AF7745D912}" type="slidenum">
              <a:rPr lang="en-US" smtClean="0"/>
              <a:t>‹#›</a:t>
            </a:fld>
            <a:endParaRPr lang="en-US" dirty="0"/>
          </a:p>
        </p:txBody>
      </p:sp>
    </p:spTree>
    <p:extLst>
      <p:ext uri="{BB962C8B-B14F-4D97-AF65-F5344CB8AC3E}">
        <p14:creationId xmlns:p14="http://schemas.microsoft.com/office/powerpoint/2010/main" val="3233805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CBF4CB-5790-4C9B-AF29-F5500951C223}" type="datetimeFigureOut">
              <a:rPr lang="en-US" smtClean="0"/>
              <a:t>11/6/2025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C39FC6-FBC1-4F6E-B87F-263CF8EB15DF}" type="slidenum">
              <a:rPr lang="en-US" smtClean="0"/>
              <a:t>‹#›</a:t>
            </a:fld>
            <a:endParaRPr lang="en-US" dirty="0"/>
          </a:p>
        </p:txBody>
      </p:sp>
    </p:spTree>
    <p:extLst>
      <p:ext uri="{BB962C8B-B14F-4D97-AF65-F5344CB8AC3E}">
        <p14:creationId xmlns:p14="http://schemas.microsoft.com/office/powerpoint/2010/main" val="351292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2024 Open Enrollment Presentation</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a:t>
            </a:fld>
            <a:endParaRPr lang="en-US" dirty="0"/>
          </a:p>
        </p:txBody>
      </p:sp>
    </p:spTree>
    <p:extLst>
      <p:ext uri="{BB962C8B-B14F-4D97-AF65-F5344CB8AC3E}">
        <p14:creationId xmlns:p14="http://schemas.microsoft.com/office/powerpoint/2010/main" val="266557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prescription coverage on the HDHP H.S.A. plan you must satisfy the deductible, then the applicable </a:t>
            </a:r>
            <a:r>
              <a:rPr lang="en-US" dirty="0" err="1"/>
              <a:t>copago</a:t>
            </a:r>
            <a:r>
              <a:rPr lang="en-US" dirty="0"/>
              <a:t> applies.  Please take moment to review.  One the PPO plan for generic you have $10 copy, preferred brand name $65 </a:t>
            </a:r>
            <a:r>
              <a:rPr lang="en-US" dirty="0" err="1"/>
              <a:t>copago</a:t>
            </a:r>
            <a:r>
              <a:rPr lang="en-US" dirty="0"/>
              <a:t> , preferred brand name $125 </a:t>
            </a:r>
            <a:r>
              <a:rPr lang="en-US" dirty="0" err="1"/>
              <a:t>copago</a:t>
            </a:r>
            <a:r>
              <a:rPr lang="en-US" dirty="0"/>
              <a:t> and preferred specialty $250 </a:t>
            </a:r>
            <a:r>
              <a:rPr lang="en-US" dirty="0" err="1"/>
              <a:t>copago</a:t>
            </a:r>
            <a:r>
              <a:rPr lang="en-US" dirty="0"/>
              <a:t>.  Mail order is a convenient way to your prescriptions mailed directly to you home.</a:t>
            </a:r>
          </a:p>
        </p:txBody>
      </p:sp>
      <p:sp>
        <p:nvSpPr>
          <p:cNvPr id="4" name="Slide Number Placeholder 3"/>
          <p:cNvSpPr>
            <a:spLocks noGrp="1"/>
          </p:cNvSpPr>
          <p:nvPr>
            <p:ph type="sldNum" sz="quarter" idx="5"/>
          </p:nvPr>
        </p:nvSpPr>
        <p:spPr/>
        <p:txBody>
          <a:bodyPr/>
          <a:lstStyle/>
          <a:p>
            <a:fld id="{2BC39FC6-FBC1-4F6E-B87F-263CF8EB15DF}" type="slidenum">
              <a:rPr lang="en-US" smtClean="0"/>
              <a:t>11</a:t>
            </a:fld>
            <a:endParaRPr lang="en-US" dirty="0"/>
          </a:p>
        </p:txBody>
      </p:sp>
    </p:spTree>
    <p:extLst>
      <p:ext uri="{BB962C8B-B14F-4D97-AF65-F5344CB8AC3E}">
        <p14:creationId xmlns:p14="http://schemas.microsoft.com/office/powerpoint/2010/main" val="212505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i="0" dirty="0">
                <a:effectLst/>
                <a:latin typeface="+mj-lt"/>
              </a:rPr>
              <a:t>What medical plan do I choose? Looking at the PPO plan option here are some considerations.  </a:t>
            </a:r>
            <a:r>
              <a:rPr lang="en-US" sz="1200" dirty="0">
                <a:solidFill>
                  <a:srgbClr val="58585A"/>
                </a:solidFill>
                <a:latin typeface="+mn-lt"/>
              </a:rPr>
              <a:t>Compared to an HSA plan, the PPO plan has higher paycheck cost, lower deductible, higher out of pocket maximum.</a:t>
            </a:r>
          </a:p>
          <a:p>
            <a:pPr algn="just"/>
            <a:endParaRPr lang="en-US" sz="1200" dirty="0">
              <a:solidFill>
                <a:srgbClr val="58585A"/>
              </a:solidFill>
              <a:latin typeface="+mn-lt"/>
            </a:endParaRPr>
          </a:p>
          <a:p>
            <a:pPr algn="just"/>
            <a:r>
              <a:rPr lang="en-US" sz="1200" dirty="0">
                <a:solidFill>
                  <a:srgbClr val="58585A"/>
                </a:solidFill>
                <a:latin typeface="+mn-lt"/>
              </a:rPr>
              <a:t>On the PPO </a:t>
            </a:r>
            <a:r>
              <a:rPr lang="en-US" sz="1200" dirty="0" err="1">
                <a:solidFill>
                  <a:srgbClr val="58585A"/>
                </a:solidFill>
                <a:latin typeface="+mn-lt"/>
              </a:rPr>
              <a:t>copagoments</a:t>
            </a:r>
            <a:r>
              <a:rPr lang="en-US" sz="1200" dirty="0">
                <a:solidFill>
                  <a:srgbClr val="58585A"/>
                </a:solidFill>
                <a:latin typeface="+mn-lt"/>
              </a:rPr>
              <a:t> apply to office visits, prescriptions and not subject to the deductible)</a:t>
            </a:r>
          </a:p>
          <a:p>
            <a:pPr algn="just"/>
            <a:r>
              <a:rPr lang="en-US" sz="1200" dirty="0">
                <a:solidFill>
                  <a:srgbClr val="58585A"/>
                </a:solidFill>
                <a:latin typeface="+mn-lt"/>
              </a:rPr>
              <a:t>All </a:t>
            </a:r>
            <a:r>
              <a:rPr lang="en-US" sz="1200" dirty="0" err="1">
                <a:solidFill>
                  <a:srgbClr val="58585A"/>
                </a:solidFill>
                <a:latin typeface="+mn-lt"/>
              </a:rPr>
              <a:t>copagoments</a:t>
            </a:r>
            <a:r>
              <a:rPr lang="en-US" sz="1200" dirty="0">
                <a:solidFill>
                  <a:srgbClr val="58585A"/>
                </a:solidFill>
                <a:latin typeface="+mn-lt"/>
              </a:rPr>
              <a:t> &amp; coinsurance apply to the out-of-pocket max.</a:t>
            </a:r>
          </a:p>
          <a:p>
            <a:pPr algn="just"/>
            <a:endParaRPr lang="en-US" sz="1200" dirty="0">
              <a:solidFill>
                <a:srgbClr val="58585A"/>
              </a:solidFill>
              <a:latin typeface="+mn-lt"/>
            </a:endParaRPr>
          </a:p>
          <a:p>
            <a:pPr algn="just"/>
            <a:r>
              <a:rPr lang="en-US" sz="1200" dirty="0">
                <a:solidFill>
                  <a:srgbClr val="58585A"/>
                </a:solidFill>
                <a:latin typeface="+mn-lt"/>
              </a:rPr>
              <a:t>The PPO plan is good for those with steady, predictable medical expenses with lower out of pocket immediate risk exposure. (You're willing to pay higher premiums than the HSA in exchange for the certainty of lower out-of-pocket costs related to specific medical needs.)</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12</a:t>
            </a:fld>
            <a:endParaRPr lang="en-US" dirty="0"/>
          </a:p>
        </p:txBody>
      </p:sp>
    </p:spTree>
    <p:extLst>
      <p:ext uri="{BB962C8B-B14F-4D97-AF65-F5344CB8AC3E}">
        <p14:creationId xmlns:p14="http://schemas.microsoft.com/office/powerpoint/2010/main" val="3251260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i="0" dirty="0">
                <a:effectLst/>
                <a:latin typeface="+mj-lt"/>
              </a:rPr>
              <a:t>What medical plan do I choose? Looking at the HDHP HSA plan option here are some considerations. </a:t>
            </a:r>
            <a:r>
              <a:rPr lang="en-US" dirty="0">
                <a:solidFill>
                  <a:srgbClr val="58585A"/>
                </a:solidFill>
              </a:rPr>
              <a:t>Compared to a PPO plan, the HDHP plan has a lower paycheck cost, higher deductible, lower out of pocket max. </a:t>
            </a:r>
          </a:p>
          <a:p>
            <a:pPr algn="just"/>
            <a:endParaRPr lang="en-US" dirty="0">
              <a:solidFill>
                <a:srgbClr val="58585A"/>
              </a:solidFill>
            </a:endParaRPr>
          </a:p>
          <a:p>
            <a:pPr algn="just"/>
            <a:r>
              <a:rPr lang="en-US" dirty="0">
                <a:solidFill>
                  <a:srgbClr val="58585A"/>
                </a:solidFill>
              </a:rPr>
              <a:t>Keep in mind you Must pay the entire services and meet the deductible before insurance coverage begins (excluding preventive visits).</a:t>
            </a:r>
          </a:p>
          <a:p>
            <a:pPr algn="just"/>
            <a:endParaRPr lang="en-US" dirty="0">
              <a:solidFill>
                <a:srgbClr val="58585A"/>
              </a:solidFill>
            </a:endParaRPr>
          </a:p>
          <a:p>
            <a:pPr algn="just"/>
            <a:r>
              <a:rPr lang="en-US" dirty="0">
                <a:solidFill>
                  <a:srgbClr val="58585A"/>
                </a:solidFill>
              </a:rPr>
              <a:t>HDHP plan allows the options to establish a health savings account (HSA) to cover current &amp; future health expenses.</a:t>
            </a:r>
          </a:p>
          <a:p>
            <a:pPr marL="0" indent="0" algn="just">
              <a:buNone/>
            </a:pPr>
            <a:endParaRPr lang="en-US" dirty="0">
              <a:solidFill>
                <a:srgbClr val="58585A"/>
              </a:solidFill>
            </a:endParaRPr>
          </a:p>
          <a:p>
            <a:pPr algn="just"/>
            <a:r>
              <a:rPr lang="en-US" dirty="0">
                <a:solidFill>
                  <a:srgbClr val="58585A"/>
                </a:solidFill>
              </a:rPr>
              <a:t>This plan is good for those who want to pay less with each paycheck and want the company contribution to the HSA but has readily available funds to pay for all health care costs before the deductible is met.</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13</a:t>
            </a:fld>
            <a:endParaRPr lang="en-US" dirty="0"/>
          </a:p>
        </p:txBody>
      </p:sp>
    </p:spTree>
    <p:extLst>
      <p:ext uri="{BB962C8B-B14F-4D97-AF65-F5344CB8AC3E}">
        <p14:creationId xmlns:p14="http://schemas.microsoft.com/office/powerpoint/2010/main" val="2414411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BE06F-3EE4-42B8-A8D6-B8BC7CD07A20}"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5917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Vinylmax</a:t>
            </a:r>
            <a:r>
              <a:rPr lang="en-US" baseline="0" dirty="0"/>
              <a:t> is introducing new for 2024, if we have enough participants, a new low cost/ affordable option for everyday access to healthcare. Through APEX we are introducing a “</a:t>
            </a:r>
            <a:r>
              <a:rPr lang="en-US" sz="1200" b="1" dirty="0">
                <a:solidFill>
                  <a:srgbClr val="FF4713"/>
                </a:solidFill>
              </a:rPr>
              <a:t>MEC PLAN” or </a:t>
            </a:r>
            <a:r>
              <a:rPr lang="en-US" sz="1200" b="1" i="0" dirty="0">
                <a:solidFill>
                  <a:srgbClr val="FF4713"/>
                </a:solidFill>
                <a:effectLst/>
              </a:rPr>
              <a:t>Minimum Essential Coverage or “skinny plan” as it is sometimes referred to.</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19</a:t>
            </a:fld>
            <a:endParaRPr lang="en-US" dirty="0"/>
          </a:p>
        </p:txBody>
      </p:sp>
    </p:spTree>
    <p:extLst>
      <p:ext uri="{BB962C8B-B14F-4D97-AF65-F5344CB8AC3E}">
        <p14:creationId xmlns:p14="http://schemas.microsoft.com/office/powerpoint/2010/main" val="1486237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600" b="1" i="0" dirty="0">
              <a:solidFill>
                <a:srgbClr val="FF4713"/>
              </a:solidFill>
              <a:effectLst/>
            </a:endParaRPr>
          </a:p>
          <a:p>
            <a:r>
              <a:rPr lang="en-US" sz="1600" dirty="0">
                <a:solidFill>
                  <a:srgbClr val="3F4443"/>
                </a:solidFill>
              </a:rPr>
              <a:t>This </a:t>
            </a:r>
            <a:r>
              <a:rPr lang="en-US" sz="1600" b="1" i="0" dirty="0">
                <a:solidFill>
                  <a:srgbClr val="FF4713"/>
                </a:solidFill>
                <a:effectLst/>
              </a:rPr>
              <a:t>Minimum Essential Coverage </a:t>
            </a:r>
            <a:r>
              <a:rPr lang="en-US" sz="1600" dirty="0">
                <a:solidFill>
                  <a:srgbClr val="3F4443"/>
                </a:solidFill>
              </a:rPr>
              <a:t>is not traditional health insurance. </a:t>
            </a:r>
            <a:r>
              <a:rPr lang="en-US" sz="1600" dirty="0">
                <a:solidFill>
                  <a:srgbClr val="3F4443"/>
                </a:solidFill>
                <a:effectLst/>
                <a:ea typeface="Calibri" panose="020F0502020204030204" pitchFamily="34" charset="0"/>
              </a:rPr>
              <a:t>This is separate from UHC plans and is not a major medical plan.  The Network with this coverage is PHCS.</a:t>
            </a:r>
          </a:p>
          <a:p>
            <a:r>
              <a:rPr lang="en-US" sz="1600" b="0" i="0" dirty="0">
                <a:solidFill>
                  <a:srgbClr val="3F4443"/>
                </a:solidFill>
                <a:effectLst/>
              </a:rPr>
              <a:t>Here are the highlights:  Less expensive weekly premiums but limited protection &amp; is not for everyone.  Not for anyone with chronic healthcare needs. </a:t>
            </a:r>
          </a:p>
          <a:p>
            <a:r>
              <a:rPr lang="en-US" sz="1600" dirty="0">
                <a:solidFill>
                  <a:srgbClr val="3F4443"/>
                </a:solidFill>
              </a:rPr>
              <a:t>This plan doesn’t provide coverage for the emergency room, surgeries, or inpatient hospital. </a:t>
            </a:r>
          </a:p>
          <a:p>
            <a:r>
              <a:rPr lang="en-US" sz="1600" b="0" i="0" dirty="0">
                <a:solidFill>
                  <a:srgbClr val="3F4443"/>
                </a:solidFill>
                <a:effectLst/>
              </a:rPr>
              <a:t>This plan provides </a:t>
            </a:r>
            <a:r>
              <a:rPr lang="en-US" sz="1600" dirty="0">
                <a:solidFill>
                  <a:srgbClr val="3F4443"/>
                </a:solidFill>
              </a:rPr>
              <a:t>coverage at 100% for preventive services</a:t>
            </a:r>
          </a:p>
          <a:p>
            <a:r>
              <a:rPr lang="en-US" sz="1600" b="0" i="0" dirty="0">
                <a:solidFill>
                  <a:srgbClr val="3F4443"/>
                </a:solidFill>
                <a:effectLst/>
              </a:rPr>
              <a:t>Telehealth </a:t>
            </a:r>
            <a:r>
              <a:rPr lang="en-US" sz="1600" dirty="0">
                <a:solidFill>
                  <a:srgbClr val="3F4443"/>
                </a:solidFill>
              </a:rPr>
              <a:t>&amp; behavioral </a:t>
            </a:r>
            <a:r>
              <a:rPr lang="en-US" sz="1600" b="0" i="0" dirty="0">
                <a:solidFill>
                  <a:srgbClr val="3F4443"/>
                </a:solidFill>
                <a:effectLst/>
              </a:rPr>
              <a:t>services are free and unlimited. </a:t>
            </a:r>
          </a:p>
          <a:p>
            <a:endParaRPr lang="en-US" sz="1600" b="0" i="0" dirty="0">
              <a:solidFill>
                <a:srgbClr val="3F4443"/>
              </a:solidFill>
              <a:effectLst/>
            </a:endParaRPr>
          </a:p>
          <a:p>
            <a:r>
              <a:rPr lang="en-US" sz="1200" dirty="0">
                <a:solidFill>
                  <a:srgbClr val="3F4443"/>
                </a:solidFill>
              </a:rPr>
              <a:t>Provides 3 primary care visits for $20 per visit. A</a:t>
            </a:r>
            <a:r>
              <a:rPr lang="en-US" sz="1200" b="0" i="0" dirty="0">
                <a:solidFill>
                  <a:srgbClr val="3F4443"/>
                </a:solidFill>
                <a:effectLst/>
              </a:rPr>
              <a:t>dditional visits charges, your responsibility. </a:t>
            </a:r>
          </a:p>
          <a:p>
            <a:r>
              <a:rPr lang="en-US" sz="1200" dirty="0">
                <a:solidFill>
                  <a:srgbClr val="3F4443"/>
                </a:solidFill>
              </a:rPr>
              <a:t>Provides 3 specialty doctor visits for $50 per visit. A</a:t>
            </a:r>
            <a:r>
              <a:rPr lang="en-US" sz="1200" b="0" i="0" dirty="0">
                <a:solidFill>
                  <a:srgbClr val="3F4443"/>
                </a:solidFill>
                <a:effectLst/>
              </a:rPr>
              <a:t>dditional visits charges, your responsibility. </a:t>
            </a:r>
          </a:p>
          <a:p>
            <a:r>
              <a:rPr lang="en-US" sz="1200" b="0" i="0" dirty="0">
                <a:solidFill>
                  <a:srgbClr val="3F4443"/>
                </a:solidFill>
                <a:effectLst/>
              </a:rPr>
              <a:t>Provides 3 urgent care visits for $50 per visit. </a:t>
            </a:r>
            <a:r>
              <a:rPr lang="en-US" sz="1200" dirty="0">
                <a:solidFill>
                  <a:srgbClr val="3F4443"/>
                </a:solidFill>
              </a:rPr>
              <a:t>A</a:t>
            </a:r>
            <a:r>
              <a:rPr lang="en-US" sz="1200" b="0" i="0" dirty="0">
                <a:solidFill>
                  <a:srgbClr val="3F4443"/>
                </a:solidFill>
                <a:effectLst/>
              </a:rPr>
              <a:t>dditional visits charges, your responsibility. </a:t>
            </a:r>
          </a:p>
          <a:p>
            <a:r>
              <a:rPr lang="en-US" sz="1200" b="0" i="0" dirty="0">
                <a:solidFill>
                  <a:srgbClr val="3F4443"/>
                </a:solidFill>
                <a:effectLst/>
              </a:rPr>
              <a:t>Provides 5 visits to lab/x-ray for $50 per visit. </a:t>
            </a:r>
            <a:r>
              <a:rPr lang="en-US" sz="1200" dirty="0">
                <a:solidFill>
                  <a:srgbClr val="3F4443"/>
                </a:solidFill>
              </a:rPr>
              <a:t>A</a:t>
            </a:r>
            <a:r>
              <a:rPr lang="en-US" sz="1200" b="0" i="0" dirty="0">
                <a:solidFill>
                  <a:srgbClr val="3F4443"/>
                </a:solidFill>
                <a:effectLst/>
              </a:rPr>
              <a:t>dditional visits charges, your responsibility. </a:t>
            </a:r>
          </a:p>
          <a:p>
            <a:r>
              <a:rPr lang="en-US" sz="1200" dirty="0">
                <a:solidFill>
                  <a:srgbClr val="3F4443"/>
                </a:solidFill>
              </a:rPr>
              <a:t>Provides 1 imagining for $200. A</a:t>
            </a:r>
            <a:r>
              <a:rPr lang="en-US" sz="1200" b="0" i="0" dirty="0">
                <a:solidFill>
                  <a:srgbClr val="3F4443"/>
                </a:solidFill>
                <a:effectLst/>
              </a:rPr>
              <a:t>dditional visits charges, your responsibility.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F4443"/>
                </a:solidFill>
                <a:effectLst/>
              </a:rPr>
              <a:t>For more details, including prescription coverages, see HR and/or the MEC plan summary. </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20</a:t>
            </a:fld>
            <a:endParaRPr lang="en-US" dirty="0"/>
          </a:p>
        </p:txBody>
      </p:sp>
    </p:spTree>
    <p:extLst>
      <p:ext uri="{BB962C8B-B14F-4D97-AF65-F5344CB8AC3E}">
        <p14:creationId xmlns:p14="http://schemas.microsoft.com/office/powerpoint/2010/main" val="1260968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effectLst/>
                <a:latin typeface="+mn-lt"/>
              </a:rPr>
              <a:t>When deciding if this is the right plan for you and/or you and your family,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effectLst/>
                <a:ea typeface="Calibri" panose="020F0502020204030204" pitchFamily="34" charset="0"/>
              </a:rPr>
              <a:t>Keep in mind this is not a Major Medical plan, nor priced like a Major Medical plans.  Emergency room, surgeries, inpatient, outpatient hospital stays, and specialty medications are not included/not covered at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effectLst/>
                <a:ea typeface="Calibri" panose="020F0502020204030204" pitchFamily="34" charset="0"/>
              </a:rPr>
              <a:t>Not intended for people with chronic conditions, or those in need of expensive specialty or maintenance drugs.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rPr>
              <a:t>Pharmacies included in the network include  </a:t>
            </a:r>
            <a:r>
              <a:rPr lang="en-US" sz="1200" dirty="0">
                <a:solidFill>
                  <a:srgbClr val="3F4443"/>
                </a:solidFill>
                <a:effectLst/>
                <a:ea typeface="Calibri" panose="020F0502020204030204" pitchFamily="34" charset="0"/>
              </a:rPr>
              <a:t>Costco, CVS, Kroger, Meijer, Rite Aid, Sam’s, Walgreens, Walmart.</a:t>
            </a:r>
          </a:p>
          <a:p>
            <a:r>
              <a:rPr lang="en-US" i="0" dirty="0">
                <a:effectLst/>
                <a:latin typeface="+mn-lt"/>
              </a:rPr>
              <a:t>The vendors this plan partners with are Teladoc, </a:t>
            </a:r>
            <a:r>
              <a:rPr lang="en-US" i="0" dirty="0" err="1">
                <a:effectLst/>
                <a:latin typeface="+mn-lt"/>
              </a:rPr>
              <a:t>Cleverhealth</a:t>
            </a:r>
            <a:r>
              <a:rPr lang="en-US" i="0" dirty="0">
                <a:effectLst/>
                <a:latin typeface="+mn-lt"/>
              </a:rPr>
              <a:t>, PHCS and </a:t>
            </a:r>
            <a:r>
              <a:rPr lang="en-US" i="0" dirty="0" err="1">
                <a:effectLst/>
                <a:latin typeface="+mn-lt"/>
              </a:rPr>
              <a:t>CitizensRx</a:t>
            </a:r>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21</a:t>
            </a:fld>
            <a:endParaRPr lang="en-US" dirty="0"/>
          </a:p>
        </p:txBody>
      </p:sp>
    </p:spTree>
    <p:extLst>
      <p:ext uri="{BB962C8B-B14F-4D97-AF65-F5344CB8AC3E}">
        <p14:creationId xmlns:p14="http://schemas.microsoft.com/office/powerpoint/2010/main" val="3318170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Read summary and add…. Keep in mind the MEC Plus Advantage is not Major Medical plans, nor are they priced like Major Medical plans.  Let’s review the plan features.  Review the benefits on the slide</a:t>
            </a:r>
          </a:p>
        </p:txBody>
      </p:sp>
      <p:sp>
        <p:nvSpPr>
          <p:cNvPr id="4" name="Slide Number Placeholder 3"/>
          <p:cNvSpPr>
            <a:spLocks noGrp="1"/>
          </p:cNvSpPr>
          <p:nvPr>
            <p:ph type="sldNum" sz="quarter" idx="5"/>
          </p:nvPr>
        </p:nvSpPr>
        <p:spPr/>
        <p:txBody>
          <a:bodyPr/>
          <a:lstStyle/>
          <a:p>
            <a:fld id="{2BC39FC6-FBC1-4F6E-B87F-263CF8EB15DF}" type="slidenum">
              <a:rPr lang="en-US" smtClean="0"/>
              <a:t>22</a:t>
            </a:fld>
            <a:endParaRPr lang="en-US" dirty="0"/>
          </a:p>
        </p:txBody>
      </p:sp>
    </p:spTree>
    <p:extLst>
      <p:ext uri="{BB962C8B-B14F-4D97-AF65-F5344CB8AC3E}">
        <p14:creationId xmlns:p14="http://schemas.microsoft.com/office/powerpoint/2010/main" val="3581748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Vinylmax</a:t>
            </a:r>
            <a:r>
              <a:rPr lang="en-US" baseline="0" dirty="0"/>
              <a:t> offers a health spending account through PNC.</a:t>
            </a:r>
          </a:p>
        </p:txBody>
      </p:sp>
      <p:sp>
        <p:nvSpPr>
          <p:cNvPr id="4" name="Slide Number Placeholder 3"/>
          <p:cNvSpPr>
            <a:spLocks noGrp="1"/>
          </p:cNvSpPr>
          <p:nvPr>
            <p:ph type="sldNum" sz="quarter" idx="10"/>
          </p:nvPr>
        </p:nvSpPr>
        <p:spPr/>
        <p:txBody>
          <a:bodyPr/>
          <a:lstStyle/>
          <a:p>
            <a:fld id="{ABCB7D7F-4532-4F42-B9A9-7E16BF0C486C}" type="slidenum">
              <a:rPr lang="en-US" smtClean="0"/>
              <a:t>23</a:t>
            </a:fld>
            <a:endParaRPr lang="en-US" dirty="0"/>
          </a:p>
        </p:txBody>
      </p:sp>
    </p:spTree>
    <p:extLst>
      <p:ext uri="{BB962C8B-B14F-4D97-AF65-F5344CB8AC3E}">
        <p14:creationId xmlns:p14="http://schemas.microsoft.com/office/powerpoint/2010/main" val="2270509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A Health Savings Account (HSA) is a type of account you can use to set aside money to pay for qualified health care expenses.</a:t>
            </a:r>
          </a:p>
          <a:p>
            <a:r>
              <a:rPr lang="en-US" sz="1700" dirty="0"/>
              <a:t>This account helps offset your medical costs by giving you tax advantages, allowing your income to stretch farther by using the dollars that would have otherwise been paid in taxes.  </a:t>
            </a:r>
          </a:p>
          <a:p>
            <a:pPr lvl="1"/>
            <a:r>
              <a:rPr lang="en-US" sz="1400" dirty="0"/>
              <a:t>You must be eligible for an HSA</a:t>
            </a:r>
          </a:p>
          <a:p>
            <a:pPr lvl="1"/>
            <a:r>
              <a:rPr lang="en-US" sz="1400" dirty="0"/>
              <a:t>You may only spend the dollars on qualified medical expenses and keep itemized receipts</a:t>
            </a:r>
          </a:p>
          <a:p>
            <a:r>
              <a:rPr lang="en-US" sz="1800" dirty="0"/>
              <a:t>The IRS sets an annual maximum contribution each year. For 2023 the maximum contribution is:  </a:t>
            </a:r>
          </a:p>
          <a:p>
            <a:pPr lvl="1"/>
            <a:r>
              <a:rPr lang="en-US" sz="1400" dirty="0"/>
              <a:t>$4,150 for Individuals</a:t>
            </a:r>
          </a:p>
          <a:p>
            <a:pPr lvl="1"/>
            <a:r>
              <a:rPr lang="en-US" sz="1400" dirty="0"/>
              <a:t>$8,300 for Family </a:t>
            </a:r>
          </a:p>
          <a:p>
            <a:pPr lvl="1"/>
            <a:r>
              <a:rPr lang="en-US" sz="1400" dirty="0"/>
              <a:t>Those 55 and older and not enrolled in Medicare can contribute an additional $1,000 “catch up” contribution </a:t>
            </a:r>
          </a:p>
          <a:p>
            <a:r>
              <a:rPr lang="en-US" dirty="0" err="1"/>
              <a:t>Vinylmax</a:t>
            </a:r>
            <a:r>
              <a:rPr lang="en-US" dirty="0"/>
              <a:t> contributes $600 for employee and $1,000 for employee plus dependents.</a:t>
            </a:r>
          </a:p>
        </p:txBody>
      </p:sp>
      <p:sp>
        <p:nvSpPr>
          <p:cNvPr id="4" name="Slide Number Placeholder 3"/>
          <p:cNvSpPr>
            <a:spLocks noGrp="1"/>
          </p:cNvSpPr>
          <p:nvPr>
            <p:ph type="sldNum" sz="quarter" idx="5"/>
          </p:nvPr>
        </p:nvSpPr>
        <p:spPr/>
        <p:txBody>
          <a:bodyPr/>
          <a:lstStyle/>
          <a:p>
            <a:fld id="{2BC39FC6-FBC1-4F6E-B87F-263CF8EB15DF}" type="slidenum">
              <a:rPr lang="en-US" smtClean="0"/>
              <a:t>24</a:t>
            </a:fld>
            <a:endParaRPr lang="en-US" dirty="0"/>
          </a:p>
        </p:txBody>
      </p:sp>
    </p:spTree>
    <p:extLst>
      <p:ext uri="{BB962C8B-B14F-4D97-AF65-F5344CB8AC3E}">
        <p14:creationId xmlns:p14="http://schemas.microsoft.com/office/powerpoint/2010/main" val="15205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review our 2024 Benefit Highlights…. </a:t>
            </a:r>
          </a:p>
          <a:p>
            <a:pPr lvl="0"/>
            <a:r>
              <a:rPr lang="en-US" sz="1200" dirty="0">
                <a:solidFill>
                  <a:srgbClr val="3F4443"/>
                </a:solidFill>
                <a:latin typeface="+mn-lt"/>
                <a:cs typeface="Arial" panose="020B0604020202020204" pitchFamily="34" charset="0"/>
              </a:rPr>
              <a:t>Our PPO &amp; HSA medical plans are remaining with United Healthcare with no plan changes with only a 5% premium increase from 2023 to 2024</a:t>
            </a:r>
          </a:p>
          <a:p>
            <a:r>
              <a:rPr lang="en-US" sz="1200" dirty="0">
                <a:solidFill>
                  <a:srgbClr val="3F4443"/>
                </a:solidFill>
                <a:latin typeface="+mn-lt"/>
              </a:rPr>
              <a:t>All UHC members have access to the UHC Rewards Wellness Program. Earn up to $300 in gift cards for completing wellness activities during 2024.</a:t>
            </a:r>
          </a:p>
          <a:p>
            <a:r>
              <a:rPr lang="en-US" sz="1200" dirty="0">
                <a:solidFill>
                  <a:srgbClr val="3F4443"/>
                </a:solidFill>
                <a:latin typeface="+mn-lt"/>
              </a:rPr>
              <a:t>Lincoln dental renewed our plan with only at 5% premium increase.</a:t>
            </a:r>
          </a:p>
          <a:p>
            <a:pPr marL="0" indent="0">
              <a:buNone/>
            </a:pPr>
            <a:r>
              <a:rPr lang="en-US" sz="1200" dirty="0">
                <a:solidFill>
                  <a:srgbClr val="3F4443"/>
                </a:solidFill>
                <a:latin typeface="+mn-lt"/>
              </a:rPr>
              <a:t> </a:t>
            </a:r>
            <a:r>
              <a:rPr lang="en-US" sz="1200" dirty="0">
                <a:solidFill>
                  <a:srgbClr val="3F4443"/>
                </a:solidFill>
                <a:latin typeface="+mn-lt"/>
                <a:cs typeface="Arial" panose="020B0604020202020204" pitchFamily="34" charset="0"/>
              </a:rPr>
              <a:t>EyeMed renewed our vision plan with a 0% premium increase. </a:t>
            </a:r>
          </a:p>
          <a:p>
            <a:r>
              <a:rPr lang="en-US" sz="1200" dirty="0">
                <a:solidFill>
                  <a:srgbClr val="3F4443"/>
                </a:solidFill>
                <a:latin typeface="+mn-lt"/>
                <a:cs typeface="Arial" panose="020B0604020202020204" pitchFamily="34" charset="0"/>
              </a:rPr>
              <a:t>Ancillary coverages – Life/AD&amp;D, Voluntary Life/AD&amp;D, Dental, Short-Term Disability and Long-Term Disability are staying with Lincoln Financial; no changes from 2023.</a:t>
            </a:r>
          </a:p>
          <a:p>
            <a:r>
              <a:rPr lang="en-US" sz="1200" dirty="0">
                <a:solidFill>
                  <a:srgbClr val="3F4443"/>
                </a:solidFill>
                <a:latin typeface="+mn-lt"/>
              </a:rPr>
              <a:t>FSA remains with Navia</a:t>
            </a:r>
            <a:r>
              <a:rPr lang="en-US" sz="1200" dirty="0">
                <a:solidFill>
                  <a:srgbClr val="3F4443"/>
                </a:solidFill>
                <a:latin typeface="+mn-lt"/>
                <a:cs typeface="Arial" panose="020B0604020202020204" pitchFamily="34" charset="0"/>
              </a:rPr>
              <a:t>; no changes from 2023.</a:t>
            </a:r>
          </a:p>
          <a:p>
            <a:r>
              <a:rPr lang="en-US" sz="1200" dirty="0">
                <a:solidFill>
                  <a:srgbClr val="3F4443"/>
                </a:solidFill>
                <a:latin typeface="+mn-lt"/>
                <a:cs typeface="Arial" panose="020B0604020202020204" pitchFamily="34" charset="0"/>
              </a:rPr>
              <a:t>HSA remains with PNC; no changes from 2023.</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a:t>
            </a:fld>
            <a:endParaRPr lang="en-US" dirty="0"/>
          </a:p>
        </p:txBody>
      </p:sp>
    </p:spTree>
    <p:extLst>
      <p:ext uri="{BB962C8B-B14F-4D97-AF65-F5344CB8AC3E}">
        <p14:creationId xmlns:p14="http://schemas.microsoft.com/office/powerpoint/2010/main" val="648054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health savings account or HSA is an account you can use to pay for medical expenses. You own this account and take it with you if you would happen to leave </a:t>
            </a:r>
            <a:r>
              <a:rPr lang="en-US" dirty="0" err="1"/>
              <a:t>Vinylmax</a:t>
            </a:r>
            <a:r>
              <a:rPr lang="en-US" dirty="0"/>
              <a:t>.   The amounts roll over year after year however you must be eligible to have an HSA and you must spend the money on qualified medical expenses.</a:t>
            </a:r>
          </a:p>
          <a:p>
            <a:r>
              <a:rPr lang="en-US" dirty="0"/>
              <a:t>All </a:t>
            </a:r>
            <a:r>
              <a:rPr lang="en-US" sz="1200" dirty="0"/>
              <a:t>HSA accounts are managed by PNC Bank. </a:t>
            </a:r>
          </a:p>
          <a:p>
            <a:r>
              <a:rPr lang="en-US" sz="1200" dirty="0"/>
              <a:t>If you currently have an HSA through another bank, you will have to fill out a Direct Transfer Request Form from PNC to request your previous trustee/custodian to transfer all assets from another HSA into your PNC BeneFit Plus Account. </a:t>
            </a:r>
            <a:endParaRPr lang="en-US" sz="1200"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25</a:t>
            </a:fld>
            <a:endParaRPr lang="en-US" dirty="0"/>
          </a:p>
        </p:txBody>
      </p:sp>
    </p:spTree>
    <p:extLst>
      <p:ext uri="{BB962C8B-B14F-4D97-AF65-F5344CB8AC3E}">
        <p14:creationId xmlns:p14="http://schemas.microsoft.com/office/powerpoint/2010/main" val="3029720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minute to review the flexible savings account.</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26</a:t>
            </a:fld>
            <a:endParaRPr lang="en-US" dirty="0"/>
          </a:p>
        </p:txBody>
      </p:sp>
    </p:spTree>
    <p:extLst>
      <p:ext uri="{BB962C8B-B14F-4D97-AF65-F5344CB8AC3E}">
        <p14:creationId xmlns:p14="http://schemas.microsoft.com/office/powerpoint/2010/main" val="2518057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flexible spending account is a dedicated savings account to  help save money for health care costs.    You can set aside money on a pre-tax basis for out-of-pocket medical expenses, dental and vision expenses.  It is a use it or lose account and 100% of the amount you elected will be available at the beginning of the plan year. </a:t>
            </a:r>
            <a:r>
              <a:rPr lang="en-US" sz="1800" dirty="0">
                <a:solidFill>
                  <a:srgbClr val="3F4443"/>
                </a:solidFill>
              </a:rPr>
              <a:t>Flexible Spending Accounts (FSA) are a great way for you to SAVE MONEY on pre-planned health and day care expenses!</a:t>
            </a:r>
          </a:p>
          <a:p>
            <a:pPr lvl="1"/>
            <a:r>
              <a:rPr lang="en-US" sz="1800" dirty="0">
                <a:solidFill>
                  <a:srgbClr val="3F4443"/>
                </a:solidFill>
              </a:rPr>
              <a:t>Participation is 100% voluntary</a:t>
            </a:r>
          </a:p>
          <a:p>
            <a:pPr lvl="1"/>
            <a:r>
              <a:rPr lang="en-US" sz="1800" dirty="0">
                <a:solidFill>
                  <a:srgbClr val="3F4443"/>
                </a:solidFill>
              </a:rPr>
              <a:t>Savings are TAX FREE, not Tax Deferred</a:t>
            </a:r>
          </a:p>
          <a:p>
            <a:pPr lvl="1"/>
            <a:r>
              <a:rPr lang="en-US" sz="1800" dirty="0">
                <a:solidFill>
                  <a:srgbClr val="3F4443"/>
                </a:solidFill>
              </a:rPr>
              <a:t>Supported by Section 125 and 129 of the IRS Code</a:t>
            </a:r>
          </a:p>
          <a:p>
            <a:r>
              <a:rPr lang="en-US" sz="1800" dirty="0">
                <a:solidFill>
                  <a:srgbClr val="3F4443"/>
                </a:solidFill>
              </a:rPr>
              <a:t>2024 Contribution Maximum: $3,200 </a:t>
            </a:r>
          </a:p>
          <a:p>
            <a:r>
              <a:rPr lang="en-US" sz="1800" dirty="0">
                <a:solidFill>
                  <a:srgbClr val="3F4443"/>
                </a:solidFill>
              </a:rPr>
              <a:t>Decision is IRREVOCABLE for the entire plan year!</a:t>
            </a:r>
          </a:p>
          <a:p>
            <a:pPr lvl="1"/>
            <a:r>
              <a:rPr lang="en-US" sz="1800" dirty="0">
                <a:solidFill>
                  <a:srgbClr val="3F4443"/>
                </a:solidFill>
              </a:rPr>
              <a:t>Adjustments can be made if a “permitted election change events” (marriage, divorce, death, birth, adoption) occurs</a:t>
            </a:r>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27</a:t>
            </a:fld>
            <a:endParaRPr lang="en-US" dirty="0"/>
          </a:p>
        </p:txBody>
      </p:sp>
    </p:spTree>
    <p:extLst>
      <p:ext uri="{BB962C8B-B14F-4D97-AF65-F5344CB8AC3E}">
        <p14:creationId xmlns:p14="http://schemas.microsoft.com/office/powerpoint/2010/main" val="3193311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Dependent care FSA plan allows you to set aside money on a pre-tax basis for daycare/preschool for dependent children to age 13, adult daycare, before and after school program and camps.   It is a use it or lose it plan as well and the full amount is not available at the beginning of the plan year.</a:t>
            </a:r>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28</a:t>
            </a:fld>
            <a:endParaRPr lang="en-US" dirty="0"/>
          </a:p>
        </p:txBody>
      </p:sp>
    </p:spTree>
    <p:extLst>
      <p:ext uri="{BB962C8B-B14F-4D97-AF65-F5344CB8AC3E}">
        <p14:creationId xmlns:p14="http://schemas.microsoft.com/office/powerpoint/2010/main" val="860286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dental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29</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take a moment to review the vision plan benefits.   There are no plan changes for the vision coverage for 2024.  Remember, if you use an in-network provide you will not be balance billed.  Weekly </a:t>
            </a:r>
            <a:r>
              <a:rPr lang="en-US" sz="1200" dirty="0">
                <a:solidFill>
                  <a:srgbClr val="3F4443"/>
                </a:solidFill>
              </a:rPr>
              <a:t>Employee Contributions shown with </a:t>
            </a:r>
            <a:r>
              <a:rPr lang="en-US" sz="1200" dirty="0" err="1">
                <a:solidFill>
                  <a:srgbClr val="3F4443"/>
                </a:solidFill>
              </a:rPr>
              <a:t>Vinylmax</a:t>
            </a:r>
            <a:r>
              <a:rPr lang="en-US" sz="1200" dirty="0">
                <a:solidFill>
                  <a:srgbClr val="3F4443"/>
                </a:solidFill>
              </a:rPr>
              <a:t> covering 50% of the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30</a:t>
            </a:fld>
            <a:endParaRPr lang="en-US" dirty="0"/>
          </a:p>
        </p:txBody>
      </p:sp>
    </p:spTree>
    <p:extLst>
      <p:ext uri="{BB962C8B-B14F-4D97-AF65-F5344CB8AC3E}">
        <p14:creationId xmlns:p14="http://schemas.microsoft.com/office/powerpoint/2010/main" val="2233805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 vision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31</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we’ll look at the vision.  There are no plan changes for the vision coverage for 2024.  Remember, if you use an in-network provide you will not be balance billed.  Weekly contributions for 2024 are listed here.</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32</a:t>
            </a:fld>
            <a:endParaRPr lang="en-US" dirty="0"/>
          </a:p>
        </p:txBody>
      </p:sp>
    </p:spTree>
    <p:extLst>
      <p:ext uri="{BB962C8B-B14F-4D97-AF65-F5344CB8AC3E}">
        <p14:creationId xmlns:p14="http://schemas.microsoft.com/office/powerpoint/2010/main" val="3561424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ancillary coverages</a:t>
            </a:r>
          </a:p>
        </p:txBody>
      </p:sp>
      <p:sp>
        <p:nvSpPr>
          <p:cNvPr id="4" name="Slide Number Placeholder 3"/>
          <p:cNvSpPr>
            <a:spLocks noGrp="1"/>
          </p:cNvSpPr>
          <p:nvPr>
            <p:ph type="sldNum" sz="quarter" idx="10"/>
          </p:nvPr>
        </p:nvSpPr>
        <p:spPr/>
        <p:txBody>
          <a:bodyPr/>
          <a:lstStyle/>
          <a:p>
            <a:fld id="{ABCB7D7F-4532-4F42-B9A9-7E16BF0C486C}" type="slidenum">
              <a:rPr lang="en-US" smtClean="0"/>
              <a:t>33</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baseline="0" dirty="0"/>
              <a:t>Vinylmax windows is pleased to provide an employer paid life and accident death and dismemberment also known as AD&amp;D benefit to all eligible employees. </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The life insurance amount is $25,000 with a guaranteed issue of $25,000 </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Please be sure to review and update your beneficiary information as needed. This does not have to be done during Open Enrollment</a:t>
            </a:r>
          </a:p>
        </p:txBody>
      </p:sp>
      <p:sp>
        <p:nvSpPr>
          <p:cNvPr id="4" name="Slide Number Placeholder 3"/>
          <p:cNvSpPr>
            <a:spLocks noGrp="1"/>
          </p:cNvSpPr>
          <p:nvPr>
            <p:ph type="sldNum" sz="quarter" idx="10"/>
          </p:nvPr>
        </p:nvSpPr>
        <p:spPr/>
        <p:txBody>
          <a:bodyPr/>
          <a:lstStyle/>
          <a:p>
            <a:fld id="{ABCB7D7F-4532-4F42-B9A9-7E16BF0C486C}" type="slidenum">
              <a:rPr lang="en-US" smtClean="0"/>
              <a:t>34</a:t>
            </a:fld>
            <a:endParaRPr lang="en-US" dirty="0"/>
          </a:p>
        </p:txBody>
      </p:sp>
    </p:spTree>
    <p:extLst>
      <p:ext uri="{BB962C8B-B14F-4D97-AF65-F5344CB8AC3E}">
        <p14:creationId xmlns:p14="http://schemas.microsoft.com/office/powerpoint/2010/main" val="3557702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rgbClr val="3F4443"/>
                </a:solidFill>
                <a:latin typeface="+mn-lt"/>
              </a:rPr>
              <a:t>New for 2024, we might be introducing a MEC Plan offering low-cost access to healthcare.  MEC stands for </a:t>
            </a:r>
            <a:r>
              <a:rPr lang="en-US" sz="1200" b="0" i="0" dirty="0">
                <a:solidFill>
                  <a:srgbClr val="3F4443"/>
                </a:solidFill>
                <a:effectLst/>
                <a:latin typeface="+mn-lt"/>
              </a:rPr>
              <a:t>Minimum Essential Coverage or “skinny plan”. </a:t>
            </a:r>
            <a:r>
              <a:rPr lang="en-US" sz="1200" dirty="0">
                <a:solidFill>
                  <a:srgbClr val="3F4443"/>
                </a:solidFill>
                <a:latin typeface="+mn-lt"/>
              </a:rPr>
              <a:t>This new product is not a major medical plan but offers affordable coverage for everyday services and prescriptions. </a:t>
            </a:r>
          </a:p>
          <a:p>
            <a:pPr lvl="0"/>
            <a:endParaRPr lang="en-US" sz="1200" dirty="0">
              <a:solidFill>
                <a:srgbClr val="3F4443"/>
              </a:solidFill>
              <a:latin typeface="+mn-lt"/>
            </a:endParaRPr>
          </a:p>
          <a:p>
            <a:r>
              <a:rPr lang="en-US" sz="1200" b="0" i="0" dirty="0">
                <a:solidFill>
                  <a:srgbClr val="3F4443"/>
                </a:solidFill>
                <a:effectLst/>
                <a:latin typeface="+mn-lt"/>
              </a:rPr>
              <a:t>Since this MEC </a:t>
            </a:r>
            <a:r>
              <a:rPr lang="en-US" sz="1200" dirty="0">
                <a:solidFill>
                  <a:srgbClr val="3F4443"/>
                </a:solidFill>
                <a:latin typeface="+mn-lt"/>
              </a:rPr>
              <a:t>Plan </a:t>
            </a:r>
            <a:r>
              <a:rPr lang="en-US" sz="1200" b="0" i="0" dirty="0">
                <a:solidFill>
                  <a:srgbClr val="3F4443"/>
                </a:solidFill>
                <a:effectLst/>
                <a:latin typeface="+mn-lt"/>
              </a:rPr>
              <a:t>is a new offering for 2024, we need first to determine total number of interested individuals to gauge if feasible to secure the offering of this plan. </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a:t>
            </a:fld>
            <a:endParaRPr lang="en-US" dirty="0"/>
          </a:p>
        </p:txBody>
      </p:sp>
    </p:spTree>
    <p:extLst>
      <p:ext uri="{BB962C8B-B14F-4D97-AF65-F5344CB8AC3E}">
        <p14:creationId xmlns:p14="http://schemas.microsoft.com/office/powerpoint/2010/main" val="1074685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the option to elect additional life insurance on yourself and your dependents.  If you have already elected coverage and want to increase coverage on yourself or your spouse, if you request amounts above the guarantee issue you will need to provide medical information for approval.  </a:t>
            </a:r>
            <a:endParaRPr lang="en-US" baseline="0" dirty="0"/>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35</a:t>
            </a:fld>
            <a:endParaRPr lang="en-US" dirty="0"/>
          </a:p>
        </p:txBody>
      </p:sp>
    </p:spTree>
    <p:extLst>
      <p:ext uri="{BB962C8B-B14F-4D97-AF65-F5344CB8AC3E}">
        <p14:creationId xmlns:p14="http://schemas.microsoft.com/office/powerpoint/2010/main" val="751439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36</a:t>
            </a:fld>
            <a:endParaRPr lang="en-US" dirty="0"/>
          </a:p>
        </p:txBody>
      </p:sp>
    </p:spTree>
    <p:extLst>
      <p:ext uri="{BB962C8B-B14F-4D97-AF65-F5344CB8AC3E}">
        <p14:creationId xmlns:p14="http://schemas.microsoft.com/office/powerpoint/2010/main" val="1720688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dirty="0"/>
              <a:t>For Full time employees short term disability  will pay after 7 days for an accident or sickness up to 13 weeks of continued disability.  You will receive 50% of your weekly pay to a weekly maximum of $170</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37</a:t>
            </a:fld>
            <a:endParaRPr lang="en-US" dirty="0"/>
          </a:p>
        </p:txBody>
      </p:sp>
    </p:spTree>
    <p:extLst>
      <p:ext uri="{BB962C8B-B14F-4D97-AF65-F5344CB8AC3E}">
        <p14:creationId xmlns:p14="http://schemas.microsoft.com/office/powerpoint/2010/main" val="2687195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rgbClr val="FF4713"/>
                </a:solidFill>
              </a:rPr>
              <a:t>This plan is 100% paid for by the employee, if you would like to purchase additional short-term disability coverage.  This plan offers the weekly benefit maximum of $500</a:t>
            </a:r>
          </a:p>
        </p:txBody>
      </p:sp>
      <p:sp>
        <p:nvSpPr>
          <p:cNvPr id="4" name="Slide Number Placeholder 3"/>
          <p:cNvSpPr>
            <a:spLocks noGrp="1"/>
          </p:cNvSpPr>
          <p:nvPr>
            <p:ph type="sldNum" sz="quarter" idx="10"/>
          </p:nvPr>
        </p:nvSpPr>
        <p:spPr/>
        <p:txBody>
          <a:bodyPr/>
          <a:lstStyle/>
          <a:p>
            <a:fld id="{ABCB7D7F-4532-4F42-B9A9-7E16BF0C486C}" type="slidenum">
              <a:rPr lang="en-US" smtClean="0"/>
              <a:t>38</a:t>
            </a:fld>
            <a:endParaRPr lang="en-US" dirty="0"/>
          </a:p>
        </p:txBody>
      </p:sp>
    </p:spTree>
    <p:extLst>
      <p:ext uri="{BB962C8B-B14F-4D97-AF65-F5344CB8AC3E}">
        <p14:creationId xmlns:p14="http://schemas.microsoft.com/office/powerpoint/2010/main" val="2273447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dirty="0"/>
              <a:t>Long-term disability benefits continue after the short-term period has fun out and you are still on disability.  After the 90-day elimination period, if continually disabled it can pay to your social security normal retirement age.  You will receive 60% of your monthly pay to a maximum of $5,000.</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39</a:t>
            </a:fld>
            <a:endParaRPr lang="en-US" dirty="0"/>
          </a:p>
        </p:txBody>
      </p:sp>
    </p:spTree>
    <p:extLst>
      <p:ext uri="{BB962C8B-B14F-4D97-AF65-F5344CB8AC3E}">
        <p14:creationId xmlns:p14="http://schemas.microsoft.com/office/powerpoint/2010/main" val="458727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Voluntary Accident insurance is a form of insurance policy that offers a payout if you experience an injury outside of work.</a:t>
            </a:r>
          </a:p>
          <a:p>
            <a:r>
              <a:rPr lang="en-US" sz="1200" dirty="0"/>
              <a:t>You have a choice of two plans: Low Plan and High Plan.</a:t>
            </a:r>
          </a:p>
          <a:p>
            <a:r>
              <a:rPr lang="en-US" sz="1200" dirty="0"/>
              <a:t>Coverage is guaranteed for you and your family.</a:t>
            </a:r>
          </a:p>
          <a:p>
            <a:r>
              <a:rPr lang="en-US" sz="1200" dirty="0"/>
              <a:t>Payments are made directly to you to spend as you choose.</a:t>
            </a:r>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40</a:t>
            </a:fld>
            <a:endParaRPr lang="en-US" dirty="0"/>
          </a:p>
        </p:txBody>
      </p:sp>
    </p:spTree>
    <p:extLst>
      <p:ext uri="{BB962C8B-B14F-4D97-AF65-F5344CB8AC3E}">
        <p14:creationId xmlns:p14="http://schemas.microsoft.com/office/powerpoint/2010/main" val="1253617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sz="1200" b="0" i="0" dirty="0">
                <a:solidFill>
                  <a:srgbClr val="4D5156"/>
                </a:solidFill>
                <a:effectLst/>
              </a:rPr>
              <a:t>Critical Illness Insurance provides benefits when a covered person is diagnosed with an eligible condition or illness. </a:t>
            </a:r>
            <a:r>
              <a:rPr lang="en-US" sz="1200" dirty="0">
                <a:solidFill>
                  <a:srgbClr val="3F4443"/>
                </a:solidFill>
              </a:rPr>
              <a:t>It</a:t>
            </a:r>
            <a:r>
              <a:rPr lang="en-US" sz="1200" b="1" dirty="0">
                <a:solidFill>
                  <a:srgbClr val="3F4443"/>
                </a:solidFill>
              </a:rPr>
              <a:t> </a:t>
            </a:r>
            <a:r>
              <a:rPr lang="en-US" sz="1200" dirty="0">
                <a:solidFill>
                  <a:srgbClr val="3F4443"/>
                </a:solidFill>
              </a:rPr>
              <a:t>helps offset expenses not reimbursed by other types of insurance.</a:t>
            </a:r>
          </a:p>
          <a:p>
            <a:pPr marL="285750" indent="-285750"/>
            <a:r>
              <a:rPr lang="en-US" sz="1200" dirty="0">
                <a:solidFill>
                  <a:srgbClr val="3F4443"/>
                </a:solidFill>
              </a:rPr>
              <a:t>It is not a replacement for traditional medical or disability income insurance</a:t>
            </a:r>
            <a:r>
              <a:rPr lang="en-US" sz="1200" b="1" dirty="0">
                <a:solidFill>
                  <a:srgbClr val="3F4443"/>
                </a:solidFill>
              </a:rPr>
              <a:t>. </a:t>
            </a:r>
            <a:r>
              <a:rPr lang="en-US" sz="1200" dirty="0">
                <a:solidFill>
                  <a:srgbClr val="3F4443"/>
                </a:solidFill>
              </a:rPr>
              <a:t>Rather it is a compliment to these other coverages.</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rPr>
              <a:t>Your critical illness insurance </a:t>
            </a:r>
            <a:r>
              <a:rPr lang="en-US" sz="1200" b="1" dirty="0">
                <a:solidFill>
                  <a:srgbClr val="3F4443"/>
                </a:solidFill>
              </a:rPr>
              <a:t>enrollment is guaranteed</a:t>
            </a:r>
            <a:r>
              <a:rPr lang="en-US" sz="1200" dirty="0">
                <a:solidFill>
                  <a:srgbClr val="3F4443"/>
                </a:solidFill>
              </a:rPr>
              <a:t> provided you are actively at work</a:t>
            </a:r>
            <a:r>
              <a:rPr lang="en-US" sz="1050" dirty="0"/>
              <a:t>. This coverage is </a:t>
            </a:r>
            <a:r>
              <a:rPr lang="en-US" sz="1400" dirty="0">
                <a:solidFill>
                  <a:srgbClr val="3F4443"/>
                </a:solidFill>
                <a:latin typeface="Arial" panose="020B0604020202020204" pitchFamily="34" charset="0"/>
                <a:cs typeface="Arial" panose="020B0604020202020204" pitchFamily="34" charset="0"/>
              </a:rPr>
              <a:t>100% </a:t>
            </a:r>
            <a:r>
              <a:rPr lang="en-US" sz="1050" dirty="0">
                <a:solidFill>
                  <a:srgbClr val="3F4443"/>
                </a:solidFill>
                <a:latin typeface="Arial" panose="020B0604020202020204" pitchFamily="34" charset="0"/>
                <a:cs typeface="Arial" panose="020B0604020202020204" pitchFamily="34" charset="0"/>
              </a:rPr>
              <a:t>paid by employees, if you want to purchase voluntary critical illness insurance</a:t>
            </a:r>
          </a:p>
          <a:p>
            <a:pPr marL="285750" indent="-285750"/>
            <a:endParaRPr lang="en-US" sz="1050" dirty="0"/>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41</a:t>
            </a:fld>
            <a:endParaRPr lang="en-US" dirty="0"/>
          </a:p>
        </p:txBody>
      </p:sp>
    </p:spTree>
    <p:extLst>
      <p:ext uri="{BB962C8B-B14F-4D97-AF65-F5344CB8AC3E}">
        <p14:creationId xmlns:p14="http://schemas.microsoft.com/office/powerpoint/2010/main" val="1811114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 Connect offers professional, confidential services to help you and your loved ones improve your quality of life for anyone with Lincoln coverage.</a:t>
            </a:r>
          </a:p>
          <a:p>
            <a:endParaRPr lang="en-US" dirty="0"/>
          </a:p>
          <a:p>
            <a:r>
              <a:rPr lang="en-US" dirty="0"/>
              <a:t>Receive confidential help 24 hours a day, seven days a week for employees and their family members. </a:t>
            </a:r>
          </a:p>
          <a:p>
            <a:endParaRPr lang="en-US" dirty="0"/>
          </a:p>
          <a:p>
            <a:r>
              <a:rPr lang="en-US" dirty="0"/>
              <a:t>Get help with: </a:t>
            </a:r>
          </a:p>
          <a:p>
            <a:r>
              <a:rPr lang="en-US" dirty="0"/>
              <a:t>-family</a:t>
            </a:r>
          </a:p>
          <a:p>
            <a:r>
              <a:rPr lang="en-US" dirty="0"/>
              <a:t>-parenting</a:t>
            </a:r>
          </a:p>
          <a:p>
            <a:r>
              <a:rPr lang="en-US" dirty="0"/>
              <a:t>-addictions</a:t>
            </a:r>
          </a:p>
          <a:p>
            <a:r>
              <a:rPr lang="en-US" dirty="0"/>
              <a:t>-emotional help</a:t>
            </a:r>
          </a:p>
          <a:p>
            <a:r>
              <a:rPr lang="en-US" dirty="0"/>
              <a:t>-legal</a:t>
            </a:r>
          </a:p>
          <a:p>
            <a:r>
              <a:rPr lang="en-US" dirty="0"/>
              <a:t>-financial troubles</a:t>
            </a:r>
          </a:p>
          <a:p>
            <a:r>
              <a:rPr lang="en-US" dirty="0"/>
              <a:t>-relationships</a:t>
            </a:r>
          </a:p>
          <a:p>
            <a:r>
              <a:rPr lang="en-US" dirty="0"/>
              <a:t>And stress</a:t>
            </a:r>
          </a:p>
          <a:p>
            <a:endParaRPr lang="en-US" dirty="0"/>
          </a:p>
          <a:p>
            <a:r>
              <a:rPr lang="en-US" dirty="0"/>
              <a:t>For more information about the program, please visit guidanceresources.com, download the guidance now mobile app, or call 888-628-4824</a:t>
            </a:r>
          </a:p>
        </p:txBody>
      </p:sp>
      <p:sp>
        <p:nvSpPr>
          <p:cNvPr id="4" name="Slide Number Placeholder 3"/>
          <p:cNvSpPr>
            <a:spLocks noGrp="1"/>
          </p:cNvSpPr>
          <p:nvPr>
            <p:ph type="sldNum" sz="quarter" idx="5"/>
          </p:nvPr>
        </p:nvSpPr>
        <p:spPr/>
        <p:txBody>
          <a:bodyPr/>
          <a:lstStyle/>
          <a:p>
            <a:fld id="{2BC39FC6-FBC1-4F6E-B87F-263CF8EB15DF}" type="slidenum">
              <a:rPr lang="en-US" smtClean="0"/>
              <a:t>42</a:t>
            </a:fld>
            <a:endParaRPr lang="en-US" dirty="0"/>
          </a:p>
        </p:txBody>
      </p:sp>
    </p:spTree>
    <p:extLst>
      <p:ext uri="{BB962C8B-B14F-4D97-AF65-F5344CB8AC3E}">
        <p14:creationId xmlns:p14="http://schemas.microsoft.com/office/powerpoint/2010/main" val="1045080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2024 open enrollment process</a:t>
            </a:r>
          </a:p>
        </p:txBody>
      </p:sp>
      <p:sp>
        <p:nvSpPr>
          <p:cNvPr id="4" name="Slide Number Placeholder 3"/>
          <p:cNvSpPr>
            <a:spLocks noGrp="1"/>
          </p:cNvSpPr>
          <p:nvPr>
            <p:ph type="sldNum" sz="quarter" idx="10"/>
          </p:nvPr>
        </p:nvSpPr>
        <p:spPr/>
        <p:txBody>
          <a:bodyPr/>
          <a:lstStyle/>
          <a:p>
            <a:fld id="{ABCB7D7F-4532-4F42-B9A9-7E16BF0C486C}" type="slidenum">
              <a:rPr lang="en-US" smtClean="0"/>
              <a:t>43</a:t>
            </a:fld>
            <a:endParaRPr lang="en-US" dirty="0"/>
          </a:p>
        </p:txBody>
      </p:sp>
    </p:spTree>
    <p:extLst>
      <p:ext uri="{BB962C8B-B14F-4D97-AF65-F5344CB8AC3E}">
        <p14:creationId xmlns:p14="http://schemas.microsoft.com/office/powerpoint/2010/main" val="1745579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ea typeface="Times New Roman" panose="02020603050405020304" pitchFamily="18" charset="0"/>
              </a:rPr>
              <a:t>This open enrollment is passive meaning your current enrollment selections will roll over to 2024.  If you’d like to make any </a:t>
            </a:r>
            <a:r>
              <a:rPr lang="en-US" sz="1200" dirty="0">
                <a:effectLst/>
                <a:ea typeface="Times New Roman" panose="02020603050405020304" pitchFamily="18" charset="0"/>
              </a:rPr>
              <a:t>changes, you need to go online through Employee Navigator to make those selections/changes.</a:t>
            </a:r>
          </a:p>
          <a:p>
            <a:pPr marL="342900" marR="0" lvl="0" indent="-342900">
              <a:spcBef>
                <a:spcPts val="0"/>
              </a:spcBef>
              <a:spcAft>
                <a:spcPts val="0"/>
              </a:spcAft>
              <a:buFont typeface="Symbol" panose="05050102010706020507" pitchFamily="18" charset="2"/>
              <a:buChar char=""/>
            </a:pPr>
            <a:endParaRPr lang="en-US" sz="12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ea typeface="Times New Roman" panose="02020603050405020304" pitchFamily="18" charset="0"/>
              </a:rPr>
              <a:t>New ID cards will be sent home only if you </a:t>
            </a:r>
            <a:r>
              <a:rPr lang="en-US" sz="1200" dirty="0">
                <a:ea typeface="Times New Roman" panose="02020603050405020304" pitchFamily="18" charset="0"/>
              </a:rPr>
              <a:t>are a new enrollee.</a:t>
            </a:r>
          </a:p>
          <a:p>
            <a:pPr marL="342900" marR="0" lvl="0" indent="-342900">
              <a:spcBef>
                <a:spcPts val="0"/>
              </a:spcBef>
              <a:spcAft>
                <a:spcPts val="0"/>
              </a:spcAft>
              <a:buFont typeface="Symbol" panose="05050102010706020507" pitchFamily="18" charset="2"/>
              <a:buChar char=""/>
            </a:pPr>
            <a:endParaRPr lang="en-US" sz="12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a typeface="Times New Roman" panose="02020603050405020304" pitchFamily="18" charset="0"/>
              </a:rPr>
              <a:t>To enroll and/or</a:t>
            </a:r>
            <a:r>
              <a:rPr lang="en-US" sz="1200" dirty="0">
                <a:effectLst/>
                <a:ea typeface="Times New Roman" panose="02020603050405020304" pitchFamily="18" charset="0"/>
              </a:rPr>
              <a:t> learn more about the NEW MEC Advantage Plus option, please see HR for the application and details.</a:t>
            </a:r>
          </a:p>
          <a:p>
            <a:pPr marL="342900" marR="0" lvl="0" indent="-342900">
              <a:spcBef>
                <a:spcPts val="0"/>
              </a:spcBef>
              <a:spcAft>
                <a:spcPts val="0"/>
              </a:spcAft>
              <a:buFont typeface="Symbol" panose="05050102010706020507" pitchFamily="18" charset="2"/>
              <a:buChar char=""/>
            </a:pPr>
            <a:endParaRPr lang="en-US" sz="12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ea typeface="Times New Roman" panose="02020603050405020304" pitchFamily="18" charset="0"/>
              </a:rPr>
              <a:t>No benefit enrollments or changes are accepted after the open enrollment period unless due to a family status change (qualifying event).</a:t>
            </a:r>
          </a:p>
        </p:txBody>
      </p:sp>
      <p:sp>
        <p:nvSpPr>
          <p:cNvPr id="4" name="Slide Number Placeholder 3"/>
          <p:cNvSpPr>
            <a:spLocks noGrp="1"/>
          </p:cNvSpPr>
          <p:nvPr>
            <p:ph type="sldNum" sz="quarter" idx="10"/>
          </p:nvPr>
        </p:nvSpPr>
        <p:spPr/>
        <p:txBody>
          <a:bodyPr/>
          <a:lstStyle/>
          <a:p>
            <a:fld id="{ABCB7D7F-4532-4F42-B9A9-7E16BF0C486C}" type="slidenum">
              <a:rPr lang="en-US" smtClean="0"/>
              <a:t>44</a:t>
            </a:fld>
            <a:endParaRPr lang="en-US" dirty="0"/>
          </a:p>
        </p:txBody>
      </p:sp>
    </p:spTree>
    <p:extLst>
      <p:ext uri="{BB962C8B-B14F-4D97-AF65-F5344CB8AC3E}">
        <p14:creationId xmlns:p14="http://schemas.microsoft.com/office/powerpoint/2010/main" val="2129581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Key information to know for our 2024 Benefits. </a:t>
            </a:r>
          </a:p>
          <a:p>
            <a:r>
              <a:rPr lang="en-US" sz="1200" dirty="0">
                <a:solidFill>
                  <a:srgbClr val="3F4443"/>
                </a:solidFill>
                <a:latin typeface="+mj-lt"/>
              </a:rPr>
              <a:t>Our 2024 Benefit Open Enrollment Period is </a:t>
            </a:r>
          </a:p>
          <a:p>
            <a:pPr marL="0" indent="0">
              <a:buNone/>
            </a:pPr>
            <a:r>
              <a:rPr lang="en-US" sz="1200" dirty="0">
                <a:solidFill>
                  <a:srgbClr val="FF4713"/>
                </a:solidFill>
                <a:latin typeface="+mj-lt"/>
              </a:rPr>
              <a:t>       </a:t>
            </a:r>
            <a:r>
              <a:rPr lang="en-US" sz="1200" b="1" dirty="0">
                <a:solidFill>
                  <a:srgbClr val="FF4713"/>
                </a:solidFill>
                <a:latin typeface="+mj-lt"/>
              </a:rPr>
              <a:t>November 6th – November 28th  </a:t>
            </a:r>
          </a:p>
          <a:p>
            <a:pPr marL="0" indent="0">
              <a:buNone/>
            </a:pPr>
            <a:r>
              <a:rPr lang="en-US" sz="1200" b="1" i="0" u="none" strike="noStrike" baseline="0" dirty="0">
                <a:solidFill>
                  <a:srgbClr val="FF4713"/>
                </a:solidFill>
                <a:latin typeface="+mj-lt"/>
              </a:rPr>
              <a:t>       </a:t>
            </a:r>
            <a:r>
              <a:rPr lang="en-US" sz="1200" b="0" i="0" u="none" strike="noStrike" baseline="0" dirty="0">
                <a:solidFill>
                  <a:srgbClr val="FF5400"/>
                </a:solidFill>
                <a:latin typeface="+mj-lt"/>
              </a:rPr>
              <a:t>For open enrollment changes, log into </a:t>
            </a:r>
            <a:r>
              <a:rPr lang="en-US" sz="1200" b="0" i="0" u="none" strike="noStrike" baseline="0" dirty="0" err="1">
                <a:solidFill>
                  <a:srgbClr val="FF5400"/>
                </a:solidFill>
                <a:latin typeface="+mj-lt"/>
              </a:rPr>
              <a:t>OnBoardMyBenefits</a:t>
            </a:r>
            <a:r>
              <a:rPr lang="en-US" sz="1200" b="0" i="0" u="none" strike="noStrike" baseline="0" dirty="0">
                <a:solidFill>
                  <a:srgbClr val="FF5400"/>
                </a:solidFill>
                <a:latin typeface="+mj-lt"/>
              </a:rPr>
              <a:t>.</a:t>
            </a:r>
          </a:p>
          <a:p>
            <a:r>
              <a:rPr lang="en-US" sz="1200" dirty="0">
                <a:solidFill>
                  <a:srgbClr val="3F4443"/>
                </a:solidFill>
                <a:latin typeface="+mj-lt"/>
              </a:rPr>
              <a:t>All benefit elections and changes will take effect  January 1</a:t>
            </a:r>
            <a:r>
              <a:rPr lang="en-US" sz="1200" baseline="30000" dirty="0">
                <a:solidFill>
                  <a:srgbClr val="3F4443"/>
                </a:solidFill>
                <a:latin typeface="+mj-lt"/>
              </a:rPr>
              <a:t>st</a:t>
            </a:r>
            <a:r>
              <a:rPr lang="en-US" sz="1200" dirty="0">
                <a:solidFill>
                  <a:srgbClr val="3F4443"/>
                </a:solidFill>
                <a:latin typeface="+mj-lt"/>
              </a:rPr>
              <a:t>, 2024. Payroll deductions will begin January 2024</a:t>
            </a:r>
          </a:p>
          <a:p>
            <a:pPr algn="just"/>
            <a:r>
              <a:rPr lang="en-US" sz="1200" b="0" i="0" u="none" strike="noStrike" baseline="0" dirty="0">
                <a:solidFill>
                  <a:srgbClr val="FF4713"/>
                </a:solidFill>
                <a:latin typeface="+mj-lt"/>
              </a:rPr>
              <a:t>Note for Open Enrollment: For employees electing to stay with current UHC enrollment it will be a passive open enrollment meaning you do not need to do anything, and your 2023 elections will automatically roll over for 2024 open enrollment, if do not wish to make changes. For open enrollment changes, log into </a:t>
            </a:r>
            <a:r>
              <a:rPr lang="en-US" sz="1200" b="0" i="0" u="none" strike="noStrike" baseline="0" dirty="0" err="1">
                <a:solidFill>
                  <a:srgbClr val="FF4713"/>
                </a:solidFill>
                <a:latin typeface="+mj-lt"/>
              </a:rPr>
              <a:t>OnBoardMyBenefits</a:t>
            </a:r>
            <a:r>
              <a:rPr lang="en-US" sz="1200" b="0" i="0" u="none" strike="noStrike" baseline="0" dirty="0">
                <a:solidFill>
                  <a:srgbClr val="FF4713"/>
                </a:solidFill>
                <a:latin typeface="+mj-lt"/>
              </a:rPr>
              <a:t>.</a:t>
            </a:r>
          </a:p>
          <a:p>
            <a:pPr algn="just"/>
            <a:endParaRPr lang="en-US" sz="1200" b="0" i="0" u="none" strike="noStrike" baseline="0" dirty="0">
              <a:solidFill>
                <a:srgbClr val="FF4713"/>
              </a:solidFill>
              <a:latin typeface="+mj-lt"/>
            </a:endParaRPr>
          </a:p>
          <a:p>
            <a:pPr algn="just"/>
            <a:r>
              <a:rPr lang="en-US" sz="1200" b="0" i="0" u="none" strike="noStrike" baseline="0" dirty="0">
                <a:solidFill>
                  <a:srgbClr val="FF4713"/>
                </a:solidFill>
                <a:effectLst/>
                <a:latin typeface="+mj-lt"/>
                <a:ea typeface="+mn-ea"/>
              </a:rPr>
              <a:t>i</a:t>
            </a:r>
            <a:r>
              <a:rPr lang="en-US" sz="1200" dirty="0">
                <a:solidFill>
                  <a:srgbClr val="FF4713"/>
                </a:solidFill>
                <a:effectLst/>
                <a:latin typeface="+mj-lt"/>
                <a:ea typeface="Calibri" panose="020F0502020204030204" pitchFamily="34" charset="0"/>
              </a:rPr>
              <a:t>f you do not log into the Benefits Navigator during open enrollment to make changes, your 2023 elections will roll over automatically to 2024. </a:t>
            </a:r>
            <a:endParaRPr lang="en-US" sz="1200" dirty="0">
              <a:solidFill>
                <a:srgbClr val="FF4713"/>
              </a:solidFill>
              <a:latin typeface="+mj-lt"/>
            </a:endParaRPr>
          </a:p>
          <a:p>
            <a:pPr algn="just"/>
            <a:endParaRPr lang="en-US" sz="1200" b="0" i="0" u="none" strike="noStrike" baseline="0" dirty="0">
              <a:solidFill>
                <a:srgbClr val="FF4713"/>
              </a:solidFill>
              <a:latin typeface="+mj-lt"/>
            </a:endParaRPr>
          </a:p>
          <a:p>
            <a:pPr algn="just"/>
            <a:r>
              <a:rPr lang="en-US" sz="1200" b="0" i="0" u="none" strike="noStrike" baseline="0" dirty="0">
                <a:solidFill>
                  <a:srgbClr val="FF4713"/>
                </a:solidFill>
                <a:latin typeface="+mj-lt"/>
              </a:rPr>
              <a:t>Anyone that would like to enroll in the MEC plan please see HR for the application to enroll. To enroll you must fill out a paper form. Since this is a new offering for 2024, we need first to determine total number of interested individuals to gauge if feasible to secure the offering of this plan.</a:t>
            </a:r>
            <a:endParaRPr lang="en-US" sz="1200" dirty="0">
              <a:solidFill>
                <a:srgbClr val="FF4713"/>
              </a:solidFill>
              <a:latin typeface="+mj-lt"/>
            </a:endParaRP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4</a:t>
            </a:fld>
            <a:endParaRPr lang="en-US" dirty="0"/>
          </a:p>
        </p:txBody>
      </p:sp>
    </p:spTree>
    <p:extLst>
      <p:ext uri="{BB962C8B-B14F-4D97-AF65-F5344CB8AC3E}">
        <p14:creationId xmlns:p14="http://schemas.microsoft.com/office/powerpoint/2010/main" val="4082360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2400" dirty="0"/>
              <a:t>2024 Enrollment Process</a:t>
            </a:r>
            <a:br>
              <a:rPr lang="en-US" sz="2400" dirty="0">
                <a:solidFill>
                  <a:srgbClr val="3F4443"/>
                </a:solidFill>
              </a:rPr>
            </a:br>
            <a:r>
              <a:rPr lang="en-US" sz="1800" dirty="0">
                <a:solidFill>
                  <a:srgbClr val="3F4443"/>
                </a:solidFill>
              </a:rPr>
              <a:t>For anyone new or making changes</a:t>
            </a:r>
            <a:br>
              <a:rPr lang="en-US" sz="1800" dirty="0">
                <a:solidFill>
                  <a:srgbClr val="3F4443"/>
                </a:solidFill>
              </a:rPr>
            </a:br>
            <a:r>
              <a:rPr lang="en-US" sz="1800" dirty="0">
                <a:solidFill>
                  <a:srgbClr val="3F4443"/>
                </a:solidFill>
                <a:latin typeface="Arial" panose="020B0604020202020204" pitchFamily="34" charset="0"/>
                <a:cs typeface="Arial" panose="020B0604020202020204" pitchFamily="34" charset="0"/>
              </a:rPr>
              <a:t>Log at www.employeenavigator.com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Click on the “Login” button to get started.</a:t>
            </a:r>
          </a:p>
          <a:p>
            <a:pPr marL="342900" marR="0" lvl="0" indent="-342900">
              <a:spcBef>
                <a:spcPts val="0"/>
              </a:spcBef>
              <a:spcAft>
                <a:spcPts val="0"/>
              </a:spcAft>
              <a:buFont typeface="Symbol" panose="05050102010706020507" pitchFamily="18" charset="2"/>
              <a:buChar char=""/>
            </a:pPr>
            <a:r>
              <a:rPr lang="en-US" sz="1800" dirty="0">
                <a:ea typeface="Times New Roman" panose="02020603050405020304" pitchFamily="18" charset="0"/>
              </a:rPr>
              <a:t>If you have already registered &amp; have your username &amp; password, enter them to log in.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If you forgot your password, you can request to res</a:t>
            </a:r>
            <a:r>
              <a:rPr lang="en-US" sz="1800" dirty="0">
                <a:ea typeface="Times New Roman" panose="02020603050405020304" pitchFamily="18" charset="0"/>
              </a:rPr>
              <a:t>et it. </a:t>
            </a:r>
          </a:p>
          <a:p>
            <a:pPr>
              <a:spcBef>
                <a:spcPts val="0"/>
              </a:spcBef>
              <a:buFont typeface="Symbol" panose="05050102010706020507" pitchFamily="18" charset="2"/>
              <a:buChar char=""/>
            </a:pPr>
            <a:r>
              <a:rPr lang="en-US" sz="1800" dirty="0">
                <a:effectLst/>
                <a:ea typeface="Times New Roman" panose="02020603050405020304" pitchFamily="18" charset="0"/>
              </a:rPr>
              <a:t>If this is your first time, you can find an invite email sent for new hires or select “Register as a New User”</a:t>
            </a:r>
          </a:p>
          <a:p>
            <a:pPr lvl="1">
              <a:spcBef>
                <a:spcPts val="0"/>
              </a:spcBef>
              <a:buFont typeface="Symbol" panose="05050102010706020507" pitchFamily="18" charset="2"/>
              <a:buChar char=""/>
            </a:pPr>
            <a:r>
              <a:rPr lang="en-US" sz="1800" dirty="0">
                <a:ea typeface="Times New Roman" panose="02020603050405020304" pitchFamily="18" charset="0"/>
              </a:rPr>
              <a:t>Your first name and last name must match your employee file. </a:t>
            </a:r>
          </a:p>
          <a:p>
            <a:pPr lvl="1">
              <a:spcBef>
                <a:spcPts val="0"/>
              </a:spcBef>
              <a:buFont typeface="Symbol" panose="05050102010706020507" pitchFamily="18" charset="2"/>
              <a:buChar char=""/>
            </a:pPr>
            <a:r>
              <a:rPr lang="en-US" sz="1800" dirty="0">
                <a:effectLst/>
                <a:ea typeface="Times New Roman" panose="02020603050405020304" pitchFamily="18" charset="0"/>
              </a:rPr>
              <a:t>The company identifier is </a:t>
            </a:r>
            <a:r>
              <a:rPr lang="en-US" sz="1800" dirty="0" err="1">
                <a:effectLst/>
                <a:ea typeface="Times New Roman" panose="02020603050405020304" pitchFamily="18" charset="0"/>
              </a:rPr>
              <a:t>Vinylmax</a:t>
            </a:r>
            <a:endParaRPr lang="en-US" sz="1800" dirty="0">
              <a:effectLst/>
              <a:ea typeface="Times New Roman" panose="02020603050405020304" pitchFamily="18" charset="0"/>
            </a:endParaRPr>
          </a:p>
          <a:p>
            <a:pPr lvl="1">
              <a:spcBef>
                <a:spcPts val="0"/>
              </a:spcBef>
              <a:buFont typeface="Symbol" panose="05050102010706020507" pitchFamily="18" charset="2"/>
              <a:buChar char=""/>
            </a:pPr>
            <a:r>
              <a:rPr lang="en-US" sz="1800" dirty="0">
                <a:ea typeface="Times New Roman" panose="02020603050405020304" pitchFamily="18" charset="0"/>
              </a:rPr>
              <a:t>PIN is the last 4 digits of your social security number</a:t>
            </a:r>
          </a:p>
          <a:p>
            <a:pPr lvl="1">
              <a:spcBef>
                <a:spcPts val="0"/>
              </a:spcBef>
              <a:buFont typeface="Symbol" panose="05050102010706020507" pitchFamily="18" charset="2"/>
              <a:buChar char=""/>
            </a:pPr>
            <a:r>
              <a:rPr lang="en-US" sz="1800" dirty="0">
                <a:effectLst/>
                <a:ea typeface="Times New Roman" panose="02020603050405020304" pitchFamily="18" charset="0"/>
              </a:rPr>
              <a:t>Enter your birth date in mm/dd/</a:t>
            </a:r>
            <a:r>
              <a:rPr lang="en-US" sz="1800" dirty="0" err="1">
                <a:effectLst/>
                <a:ea typeface="Times New Roman" panose="02020603050405020304" pitchFamily="18" charset="0"/>
              </a:rPr>
              <a:t>yyyy</a:t>
            </a:r>
            <a:r>
              <a:rPr lang="en-US" sz="1800" dirty="0">
                <a:effectLst/>
                <a:ea typeface="Times New Roman" panose="02020603050405020304" pitchFamily="18" charset="0"/>
              </a:rPr>
              <a:t> format</a:t>
            </a:r>
            <a:endParaRPr lang="en-US" sz="1800" dirty="0">
              <a:ea typeface="Times New Roman" panose="02020603050405020304" pitchFamily="18" charset="0"/>
            </a:endParaRPr>
          </a:p>
          <a:p>
            <a:pPr lvl="1">
              <a:spcBef>
                <a:spcPts val="0"/>
              </a:spcBef>
              <a:buFont typeface="Symbol" panose="05050102010706020507" pitchFamily="18" charset="2"/>
              <a:buChar char=""/>
            </a:pPr>
            <a:r>
              <a:rPr lang="en-US" sz="1800" dirty="0">
                <a:effectLst/>
                <a:ea typeface="Times New Roman" panose="02020603050405020304" pitchFamily="18" charset="0"/>
              </a:rPr>
              <a:t>Click Next to register</a:t>
            </a:r>
          </a:p>
          <a:p>
            <a:r>
              <a:rPr lang="en-US" dirty="0"/>
              <a:t> </a:t>
            </a:r>
          </a:p>
        </p:txBody>
      </p:sp>
      <p:sp>
        <p:nvSpPr>
          <p:cNvPr id="4" name="Slide Number Placeholder 3"/>
          <p:cNvSpPr>
            <a:spLocks noGrp="1"/>
          </p:cNvSpPr>
          <p:nvPr>
            <p:ph type="sldNum" sz="quarter" idx="5"/>
          </p:nvPr>
        </p:nvSpPr>
        <p:spPr/>
        <p:txBody>
          <a:bodyPr/>
          <a:lstStyle/>
          <a:p>
            <a:fld id="{2BC39FC6-FBC1-4F6E-B87F-263CF8EB15DF}" type="slidenum">
              <a:rPr lang="en-US" smtClean="0"/>
              <a:t>45</a:t>
            </a:fld>
            <a:endParaRPr lang="en-US" dirty="0"/>
          </a:p>
        </p:txBody>
      </p:sp>
    </p:spTree>
    <p:extLst>
      <p:ext uri="{BB962C8B-B14F-4D97-AF65-F5344CB8AC3E}">
        <p14:creationId xmlns:p14="http://schemas.microsoft.com/office/powerpoint/2010/main" val="3654112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You are </a:t>
            </a:r>
            <a:r>
              <a:rPr lang="en-US" sz="1800" b="1" u="sng" dirty="0"/>
              <a:t>only</a:t>
            </a:r>
            <a:r>
              <a:rPr lang="en-US" sz="1800" b="1" dirty="0"/>
              <a:t> </a:t>
            </a:r>
            <a:r>
              <a:rPr lang="en-US" sz="1800" dirty="0"/>
              <a:t>able to add or drop coverage during the plan year if you have a federal qualified event such as:</a:t>
            </a:r>
          </a:p>
          <a:p>
            <a:pPr lvl="1"/>
            <a:r>
              <a:rPr lang="en-US" sz="1800" dirty="0"/>
              <a:t>Change in marital status</a:t>
            </a:r>
          </a:p>
          <a:p>
            <a:pPr lvl="1"/>
            <a:r>
              <a:rPr lang="en-US" sz="1800" dirty="0"/>
              <a:t>Change in number of dependents</a:t>
            </a:r>
          </a:p>
          <a:p>
            <a:pPr lvl="1"/>
            <a:r>
              <a:rPr lang="en-US" sz="1800" dirty="0"/>
              <a:t>Change in employment status</a:t>
            </a:r>
          </a:p>
          <a:p>
            <a:pPr lvl="1"/>
            <a:r>
              <a:rPr lang="en-US" sz="1800" dirty="0"/>
              <a:t>Change in eligibility status</a:t>
            </a:r>
          </a:p>
          <a:p>
            <a:r>
              <a:rPr lang="en-US" sz="1800" dirty="0"/>
              <a:t>Any changes made must be consistent and correspond with the change in status.</a:t>
            </a:r>
          </a:p>
          <a:p>
            <a:r>
              <a:rPr lang="en-US" sz="1800" u="sng" dirty="0"/>
              <a:t>Documentation</a:t>
            </a:r>
            <a:r>
              <a:rPr lang="en-US" sz="1800" dirty="0"/>
              <a:t> is required for any mid-year status changes.</a:t>
            </a:r>
          </a:p>
          <a:p>
            <a:r>
              <a:rPr lang="en-US" sz="1800" dirty="0"/>
              <a:t>If you are making a mid-year plan change you must notify HR within 30 days of the qualifying event. </a:t>
            </a:r>
          </a:p>
          <a:p>
            <a:endParaRPr lang="en-US" dirty="0"/>
          </a:p>
        </p:txBody>
      </p:sp>
      <p:sp>
        <p:nvSpPr>
          <p:cNvPr id="4" name="Slide Number Placeholder 3"/>
          <p:cNvSpPr>
            <a:spLocks noGrp="1"/>
          </p:cNvSpPr>
          <p:nvPr>
            <p:ph type="sldNum" sz="quarter" idx="10"/>
          </p:nvPr>
        </p:nvSpPr>
        <p:spPr/>
        <p:txBody>
          <a:bodyPr/>
          <a:lstStyle/>
          <a:p>
            <a:fld id="{24C7E75C-1EE9-47DF-8200-B87586D4E6C1}" type="slidenum">
              <a:rPr lang="en-US" smtClean="0"/>
              <a:t>46</a:t>
            </a:fld>
            <a:endParaRPr lang="en-US" dirty="0"/>
          </a:p>
        </p:txBody>
      </p:sp>
    </p:spTree>
    <p:extLst>
      <p:ext uri="{BB962C8B-B14F-4D97-AF65-F5344CB8AC3E}">
        <p14:creationId xmlns:p14="http://schemas.microsoft.com/office/powerpoint/2010/main" val="3661687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on your benefits, feel free to reach out to our benefits resource center by email at brcmidwest@usi.com or call them at 1-855-874-0829.  They are available Monday through Friday 8:00 am to 5:00 pm.</a:t>
            </a:r>
          </a:p>
        </p:txBody>
      </p:sp>
      <p:sp>
        <p:nvSpPr>
          <p:cNvPr id="4" name="Slide Number Placeholder 3"/>
          <p:cNvSpPr>
            <a:spLocks noGrp="1"/>
          </p:cNvSpPr>
          <p:nvPr>
            <p:ph type="sldNum" sz="quarter" idx="10"/>
          </p:nvPr>
        </p:nvSpPr>
        <p:spPr/>
        <p:txBody>
          <a:bodyPr/>
          <a:lstStyle/>
          <a:p>
            <a:fld id="{ABCB7D7F-4532-4F42-B9A9-7E16BF0C486C}" type="slidenum">
              <a:rPr lang="en-US" smtClean="0"/>
              <a:t>47</a:t>
            </a:fld>
            <a:endParaRPr lang="en-US" dirty="0"/>
          </a:p>
        </p:txBody>
      </p:sp>
    </p:spTree>
    <p:extLst>
      <p:ext uri="{BB962C8B-B14F-4D97-AF65-F5344CB8AC3E}">
        <p14:creationId xmlns:p14="http://schemas.microsoft.com/office/powerpoint/2010/main" val="1520470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listening to this this presentation, make sure your elections are submitted by November 28</a:t>
            </a:r>
            <a:r>
              <a:rPr lang="en-US" baseline="30000" dirty="0"/>
              <a:t>th</a:t>
            </a:r>
            <a:r>
              <a:rPr lang="en-US" dirty="0"/>
              <a:t>.   Thank you.</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48</a:t>
            </a:fld>
            <a:endParaRPr lang="en-US" dirty="0"/>
          </a:p>
        </p:txBody>
      </p:sp>
    </p:spTree>
    <p:extLst>
      <p:ext uri="{BB962C8B-B14F-4D97-AF65-F5344CB8AC3E}">
        <p14:creationId xmlns:p14="http://schemas.microsoft.com/office/powerpoint/2010/main" val="4214433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enrollment is the time to elect and/or make changes to your benefits as well as make sure your dependents are still eligible for benefits.  You cannot make any changes until the next open enrollment period unless you experience an approved qualifying event.  You have 30 days to contact human resources to notify human resources.</a:t>
            </a:r>
          </a:p>
        </p:txBody>
      </p:sp>
      <p:sp>
        <p:nvSpPr>
          <p:cNvPr id="4" name="Slide Number Placeholder 3"/>
          <p:cNvSpPr>
            <a:spLocks noGrp="1"/>
          </p:cNvSpPr>
          <p:nvPr>
            <p:ph type="sldNum" sz="quarter" idx="5"/>
          </p:nvPr>
        </p:nvSpPr>
        <p:spPr/>
        <p:txBody>
          <a:bodyPr/>
          <a:lstStyle/>
          <a:p>
            <a:fld id="{2BC39FC6-FBC1-4F6E-B87F-263CF8EB15DF}" type="slidenum">
              <a:rPr lang="en-US" smtClean="0"/>
              <a:t>5</a:t>
            </a:fld>
            <a:endParaRPr lang="en-US" dirty="0"/>
          </a:p>
        </p:txBody>
      </p:sp>
    </p:spTree>
    <p:extLst>
      <p:ext uri="{BB962C8B-B14F-4D97-AF65-F5344CB8AC3E}">
        <p14:creationId xmlns:p14="http://schemas.microsoft.com/office/powerpoint/2010/main" val="1034710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2BC39FC6-FBC1-4F6E-B87F-263CF8EB15DF}" type="slidenum">
              <a:rPr lang="en-US" smtClean="0"/>
              <a:t>6</a:t>
            </a:fld>
            <a:endParaRPr lang="en-US" dirty="0"/>
          </a:p>
        </p:txBody>
      </p:sp>
    </p:spTree>
    <p:extLst>
      <p:ext uri="{BB962C8B-B14F-4D97-AF65-F5344CB8AC3E}">
        <p14:creationId xmlns:p14="http://schemas.microsoft.com/office/powerpoint/2010/main" val="149215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Medical benefits are through United Healthcare.</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7</a:t>
            </a:fld>
            <a:endParaRPr lang="en-US" dirty="0"/>
          </a:p>
        </p:txBody>
      </p:sp>
    </p:spTree>
    <p:extLst>
      <p:ext uri="{BB962C8B-B14F-4D97-AF65-F5344CB8AC3E}">
        <p14:creationId xmlns:p14="http://schemas.microsoft.com/office/powerpoint/2010/main" val="1374940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two medical plan options through UHC.  A High Deductible Health Plan or HDHP and a PPO plan.  The PPO plan is a </a:t>
            </a:r>
            <a:r>
              <a:rPr lang="en-US" dirty="0" err="1"/>
              <a:t>copago</a:t>
            </a:r>
            <a:r>
              <a:rPr lang="en-US" dirty="0"/>
              <a:t> plan and the HDHP plan has no </a:t>
            </a:r>
            <a:r>
              <a:rPr lang="en-US" dirty="0" err="1"/>
              <a:t>copagos</a:t>
            </a:r>
            <a:r>
              <a:rPr lang="en-US" dirty="0"/>
              <a:t>, once the deductible is satisfied the coinsurance will kick in.  Let’s review your plan benefits…. On the HDHP H.S.A. plan the individual deducible is $5,000 and the family is $10,000.  The plan coinsurance is 80% and the plan member is responsible for deducible luego 20% of the cost up to the annual max out of pocket of $6,750 for an individual and $13,500 for a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PPO plan the annual deductible is $4,000 for an individual and $8,000 for a family for services subject to the deductible.  Office visit and specialty visits just require the applicable </a:t>
            </a:r>
            <a:r>
              <a:rPr lang="en-US" dirty="0" err="1"/>
              <a:t>copago</a:t>
            </a:r>
            <a:r>
              <a:rPr lang="en-US" dirty="0"/>
              <a:t> depending on if the provider is in the designated network or a regular network provider.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9</a:t>
            </a:fld>
            <a:endParaRPr lang="en-US" dirty="0"/>
          </a:p>
        </p:txBody>
      </p:sp>
    </p:spTree>
    <p:extLst>
      <p:ext uri="{BB962C8B-B14F-4D97-AF65-F5344CB8AC3E}">
        <p14:creationId xmlns:p14="http://schemas.microsoft.com/office/powerpoint/2010/main" val="2616918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3F4443"/>
                </a:solidFill>
              </a:rPr>
              <a:t>For Those enrolled in the HDHP plan, the </a:t>
            </a:r>
            <a:r>
              <a:rPr lang="en-US" sz="1200" dirty="0" err="1">
                <a:solidFill>
                  <a:srgbClr val="3F4443"/>
                </a:solidFill>
              </a:rPr>
              <a:t>Vinylmax</a:t>
            </a:r>
            <a:r>
              <a:rPr lang="en-US" sz="1200" dirty="0">
                <a:solidFill>
                  <a:srgbClr val="3F4443"/>
                </a:solidFill>
              </a:rPr>
              <a:t> HSA contribution for an employee covered on the HDHP HSA plan is $600 and $1,000 for those with employee/spouse, employee/child, or family coverage. </a:t>
            </a:r>
          </a:p>
          <a:p>
            <a:pPr lvl="1"/>
            <a:r>
              <a:rPr lang="en-US" sz="1200" dirty="0">
                <a:solidFill>
                  <a:srgbClr val="3F4443"/>
                </a:solidFill>
              </a:rPr>
              <a:t>Annual contributions are evenly distributed based on the employee’s pay frequency. </a:t>
            </a:r>
            <a:endParaRPr lang="en-US" dirty="0">
              <a:solidFill>
                <a:srgbClr val="3F4443"/>
              </a:solidFill>
              <a:highlight>
                <a:srgbClr val="FFFF00"/>
              </a:highlight>
            </a:endParaRPr>
          </a:p>
          <a:p>
            <a:pPr lvl="1"/>
            <a:r>
              <a:rPr lang="en-US" sz="1200" dirty="0">
                <a:solidFill>
                  <a:srgbClr val="3F4443"/>
                </a:solidFill>
              </a:rPr>
              <a:t>HSA contributions can be set-up on payroll and will automatically be set up through PNC Bank. </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10</a:t>
            </a:fld>
            <a:endParaRPr lang="en-US" dirty="0"/>
          </a:p>
        </p:txBody>
      </p:sp>
    </p:spTree>
    <p:extLst>
      <p:ext uri="{BB962C8B-B14F-4D97-AF65-F5344CB8AC3E}">
        <p14:creationId xmlns:p14="http://schemas.microsoft.com/office/powerpoint/2010/main" val="192869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1C5D7-D718-49AB-832B-4B8C695103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00736" y="952736"/>
            <a:ext cx="4952527" cy="4952527"/>
          </a:xfrm>
          <a:prstGeom prst="rect">
            <a:avLst/>
          </a:prstGeom>
        </p:spPr>
      </p:pic>
      <p:sp>
        <p:nvSpPr>
          <p:cNvPr id="9" name="Isosceles Triangle 8">
            <a:extLst>
              <a:ext uri="{FF2B5EF4-FFF2-40B4-BE49-F238E27FC236}">
                <a16:creationId xmlns:a16="http://schemas.microsoft.com/office/drawing/2014/main" id="{BC82BC23-A0BB-4B0A-A6F7-A640F405712A}"/>
              </a:ext>
            </a:extLst>
          </p:cNvPr>
          <p:cNvSpPr/>
          <p:nvPr userDrawn="1"/>
        </p:nvSpPr>
        <p:spPr>
          <a:xfrm>
            <a:off x="5804535" y="3276600"/>
            <a:ext cx="2156459" cy="2362200"/>
          </a:xfrm>
          <a:prstGeom prst="triangle">
            <a:avLst/>
          </a:prstGeom>
          <a:solidFill>
            <a:srgbClr val="3F44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0" name="Isosceles Triangle 9">
            <a:extLst>
              <a:ext uri="{FF2B5EF4-FFF2-40B4-BE49-F238E27FC236}">
                <a16:creationId xmlns:a16="http://schemas.microsoft.com/office/drawing/2014/main" id="{C3FBB02B-16E6-4CB6-8742-7302F4B8D8CC}"/>
              </a:ext>
            </a:extLst>
          </p:cNvPr>
          <p:cNvSpPr/>
          <p:nvPr userDrawn="1"/>
        </p:nvSpPr>
        <p:spPr>
          <a:xfrm flipH="1" flipV="1">
            <a:off x="5804532" y="1212525"/>
            <a:ext cx="2156459" cy="2362200"/>
          </a:xfrm>
          <a:prstGeom prst="triangle">
            <a:avLst/>
          </a:pr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3" name="Isosceles Triangle 17">
            <a:extLst>
              <a:ext uri="{FF2B5EF4-FFF2-40B4-BE49-F238E27FC236}">
                <a16:creationId xmlns:a16="http://schemas.microsoft.com/office/drawing/2014/main" id="{B9950D86-7F11-43D3-85E3-4ADDF9A83CBF}"/>
              </a:ext>
            </a:extLst>
          </p:cNvPr>
          <p:cNvSpPr/>
          <p:nvPr userDrawn="1"/>
        </p:nvSpPr>
        <p:spPr>
          <a:xfrm flipH="1">
            <a:off x="8077200" y="1279878"/>
            <a:ext cx="2156459" cy="4724400"/>
          </a:xfrm>
          <a:custGeom>
            <a:avLst/>
            <a:gdLst/>
            <a:ahLst/>
            <a:cxnLst/>
            <a:rect l="l" t="t" r="r" b="b"/>
            <a:pathLst>
              <a:path w="2400301" h="4694462">
                <a:moveTo>
                  <a:pt x="1200151" y="0"/>
                </a:moveTo>
                <a:lnTo>
                  <a:pt x="0" y="2347231"/>
                </a:lnTo>
                <a:lnTo>
                  <a:pt x="1200151" y="4694462"/>
                </a:lnTo>
                <a:lnTo>
                  <a:pt x="2400301" y="2347231"/>
                </a:lnTo>
                <a:close/>
              </a:path>
            </a:pathLst>
          </a:cu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grpSp>
        <p:nvGrpSpPr>
          <p:cNvPr id="3" name="Group 2">
            <a:extLst>
              <a:ext uri="{FF2B5EF4-FFF2-40B4-BE49-F238E27FC236}">
                <a16:creationId xmlns:a16="http://schemas.microsoft.com/office/drawing/2014/main" id="{05E90F26-8774-4631-AD99-69A5D86269DB}"/>
              </a:ext>
            </a:extLst>
          </p:cNvPr>
          <p:cNvGrpSpPr/>
          <p:nvPr userDrawn="1"/>
        </p:nvGrpSpPr>
        <p:grpSpPr>
          <a:xfrm>
            <a:off x="-1" y="0"/>
            <a:ext cx="8215080" cy="6858000"/>
            <a:chOff x="-1" y="0"/>
            <a:chExt cx="8215080" cy="6858000"/>
          </a:xfrm>
        </p:grpSpPr>
        <p:sp>
          <p:nvSpPr>
            <p:cNvPr id="8" name="Rectangle 9">
              <a:extLst>
                <a:ext uri="{FF2B5EF4-FFF2-40B4-BE49-F238E27FC236}">
                  <a16:creationId xmlns:a16="http://schemas.microsoft.com/office/drawing/2014/main" id="{9FBABB67-C701-4604-9534-F5CA01198BFD}"/>
                </a:ext>
              </a:extLst>
            </p:cNvPr>
            <p:cNvSpPr/>
            <p:nvPr userDrawn="1"/>
          </p:nvSpPr>
          <p:spPr>
            <a:xfrm>
              <a:off x="1" y="1066800"/>
              <a:ext cx="4792129" cy="4524470"/>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1" name="Rectangle 10">
              <a:extLst>
                <a:ext uri="{FF2B5EF4-FFF2-40B4-BE49-F238E27FC236}">
                  <a16:creationId xmlns:a16="http://schemas.microsoft.com/office/drawing/2014/main" id="{7F3401E0-6818-4DCF-B764-F3DE4D5CB027}"/>
                </a:ext>
              </a:extLst>
            </p:cNvPr>
            <p:cNvSpPr/>
            <p:nvPr userDrawn="1"/>
          </p:nvSpPr>
          <p:spPr>
            <a:xfrm>
              <a:off x="0" y="949041"/>
              <a:ext cx="8215079" cy="115029"/>
            </a:xfrm>
            <a:prstGeom prst="rect">
              <a:avLst/>
            </a:prstGeom>
            <a:solidFill>
              <a:srgbClr val="3F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2" name="Rectangle 11">
              <a:extLst>
                <a:ext uri="{FF2B5EF4-FFF2-40B4-BE49-F238E27FC236}">
                  <a16:creationId xmlns:a16="http://schemas.microsoft.com/office/drawing/2014/main" id="{98B44E79-A71A-48A3-95B3-7A645042A4A8}"/>
                </a:ext>
              </a:extLst>
            </p:cNvPr>
            <p:cNvSpPr/>
            <p:nvPr userDrawn="1"/>
          </p:nvSpPr>
          <p:spPr>
            <a:xfrm>
              <a:off x="-1" y="5583075"/>
              <a:ext cx="8215079" cy="138308"/>
            </a:xfrm>
            <a:prstGeom prst="rect">
              <a:avLst/>
            </a:prstGeom>
            <a:solidFill>
              <a:srgbClr val="FF4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4" name="Rectangle 20">
              <a:extLst>
                <a:ext uri="{FF2B5EF4-FFF2-40B4-BE49-F238E27FC236}">
                  <a16:creationId xmlns:a16="http://schemas.microsoft.com/office/drawing/2014/main" id="{BED8DAD1-A426-4102-A755-B9982CAB2E7B}"/>
                </a:ext>
              </a:extLst>
            </p:cNvPr>
            <p:cNvSpPr/>
            <p:nvPr userDrawn="1"/>
          </p:nvSpPr>
          <p:spPr>
            <a:xfrm>
              <a:off x="0" y="0"/>
              <a:ext cx="3696785" cy="95906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FF471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5" name="Rectangle 18">
              <a:extLst>
                <a:ext uri="{FF2B5EF4-FFF2-40B4-BE49-F238E27FC236}">
                  <a16:creationId xmlns:a16="http://schemas.microsoft.com/office/drawing/2014/main" id="{6BF383A2-368F-48F8-89AE-45E2E01C0093}"/>
                </a:ext>
              </a:extLst>
            </p:cNvPr>
            <p:cNvSpPr/>
            <p:nvPr userDrawn="1"/>
          </p:nvSpPr>
          <p:spPr>
            <a:xfrm>
              <a:off x="0" y="5713187"/>
              <a:ext cx="3688228" cy="1144813"/>
            </a:xfrm>
            <a:custGeom>
              <a:avLst/>
              <a:gdLst/>
              <a:ahLst/>
              <a:cxnLst/>
              <a:rect l="l" t="t" r="r" b="b"/>
              <a:pathLst>
                <a:path w="4105275" h="1081768">
                  <a:moveTo>
                    <a:pt x="0" y="0"/>
                  </a:moveTo>
                  <a:lnTo>
                    <a:pt x="4105275" y="0"/>
                  </a:lnTo>
                  <a:lnTo>
                    <a:pt x="3552161" y="1081768"/>
                  </a:lnTo>
                  <a:lnTo>
                    <a:pt x="0" y="1081768"/>
                  </a:lnTo>
                  <a:close/>
                </a:path>
              </a:pathLst>
            </a:custGeom>
            <a:solidFill>
              <a:srgbClr val="3F44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grpSp>
      <p:sp>
        <p:nvSpPr>
          <p:cNvPr id="16" name="Isosceles Triangle 15">
            <a:extLst>
              <a:ext uri="{FF2B5EF4-FFF2-40B4-BE49-F238E27FC236}">
                <a16:creationId xmlns:a16="http://schemas.microsoft.com/office/drawing/2014/main" id="{B455CA94-1CAE-4F57-9A2D-6AEAD51C0D90}"/>
              </a:ext>
            </a:extLst>
          </p:cNvPr>
          <p:cNvSpPr/>
          <p:nvPr userDrawn="1"/>
        </p:nvSpPr>
        <p:spPr>
          <a:xfrm flipH="1" flipV="1">
            <a:off x="5867401" y="22578"/>
            <a:ext cx="2156459" cy="2362200"/>
          </a:xfrm>
          <a:prstGeom prst="triangle">
            <a:avLst/>
          </a:pr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7" name="Isosceles Triangle 16">
            <a:extLst>
              <a:ext uri="{FF2B5EF4-FFF2-40B4-BE49-F238E27FC236}">
                <a16:creationId xmlns:a16="http://schemas.microsoft.com/office/drawing/2014/main" id="{A10E94CB-8AF1-4EBC-8382-49962B496C19}"/>
              </a:ext>
            </a:extLst>
          </p:cNvPr>
          <p:cNvSpPr/>
          <p:nvPr userDrawn="1"/>
        </p:nvSpPr>
        <p:spPr>
          <a:xfrm>
            <a:off x="5804535" y="4495800"/>
            <a:ext cx="2156459" cy="2362200"/>
          </a:xfrm>
          <a:prstGeom prst="triangle">
            <a:avLst/>
          </a:prstGeom>
          <a:solidFill>
            <a:srgbClr val="3F44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8"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1203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ability">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8860" y="1371948"/>
            <a:ext cx="9144002" cy="5486052"/>
          </a:xfrm>
          <a:prstGeom prst="rect">
            <a:avLst/>
          </a:prstGeom>
          <a:noFill/>
          <a:ln>
            <a:solidFill>
              <a:srgbClr val="3F4443">
                <a:alpha val="54902"/>
              </a:srgb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910470F-F161-4AE3-9F2F-1CD1AE9252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850" y="514350"/>
            <a:ext cx="560948" cy="674605"/>
          </a:xfrm>
          <a:prstGeom prst="rect">
            <a:avLst/>
          </a:prstGeom>
        </p:spPr>
      </p:pic>
    </p:spTree>
    <p:extLst>
      <p:ext uri="{BB962C8B-B14F-4D97-AF65-F5344CB8AC3E}">
        <p14:creationId xmlns:p14="http://schemas.microsoft.com/office/powerpoint/2010/main" val="29089258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fe">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solidFill>
            <a:srgbClr val="FF4713">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FF4713">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C7A2125-AB8A-469B-80CC-6ADF67E2F3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792" y="545695"/>
            <a:ext cx="554619" cy="598736"/>
          </a:xfrm>
          <a:prstGeom prst="rect">
            <a:avLst/>
          </a:prstGeom>
        </p:spPr>
      </p:pic>
    </p:spTree>
    <p:extLst>
      <p:ext uri="{BB962C8B-B14F-4D97-AF65-F5344CB8AC3E}">
        <p14:creationId xmlns:p14="http://schemas.microsoft.com/office/powerpoint/2010/main" val="233689376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ancial">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solidFill>
            <a:srgbClr val="3F444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5767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solidFill>
                  <a:srgbClr val="FF4713"/>
                </a:solidFill>
              </a:defRPr>
            </a:lvl1pPr>
          </a:lstStyle>
          <a:p>
            <a:r>
              <a:rPr lang="en-US" dirty="0"/>
              <a:t>Click to edit Master title style</a:t>
            </a:r>
          </a:p>
        </p:txBody>
      </p:sp>
      <p:sp>
        <p:nvSpPr>
          <p:cNvPr id="5" name="Rectangle 9"/>
          <p:cNvSpPr/>
          <p:nvPr userDrawn="1"/>
        </p:nvSpPr>
        <p:spPr>
          <a:xfrm>
            <a:off x="1"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8"/>
          <p:cNvSpPr/>
          <p:nvPr userDrawn="1"/>
        </p:nvSpPr>
        <p:spPr>
          <a:xfrm>
            <a:off x="1" y="5776232"/>
            <a:ext cx="4105275" cy="1081768"/>
          </a:xfrm>
          <a:custGeom>
            <a:avLst/>
            <a:gdLst/>
            <a:ahLst/>
            <a:cxnLst/>
            <a:rect l="l" t="t" r="r" b="b"/>
            <a:pathLst>
              <a:path w="4105275" h="1081768">
                <a:moveTo>
                  <a:pt x="0" y="0"/>
                </a:moveTo>
                <a:lnTo>
                  <a:pt x="4105275" y="0"/>
                </a:lnTo>
                <a:lnTo>
                  <a:pt x="3552161" y="1081768"/>
                </a:lnTo>
                <a:lnTo>
                  <a:pt x="0" y="1081768"/>
                </a:lnTo>
                <a:close/>
              </a:path>
            </a:pathLst>
          </a:cu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5276849" y="4510768"/>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3"/>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54A4C00F-7F95-486B-AB1B-C95FCF4A3578}"/>
              </a:ext>
            </a:extLst>
          </p:cNvPr>
          <p:cNvSpPr>
            <a:spLocks noGrp="1"/>
          </p:cNvSpPr>
          <p:nvPr>
            <p:ph sz="half" idx="1"/>
          </p:nvPr>
        </p:nvSpPr>
        <p:spPr>
          <a:xfrm>
            <a:off x="457200" y="1600200"/>
            <a:ext cx="4038600" cy="4525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EDE42C3-7E9B-4091-94D6-652859AFAF42}"/>
              </a:ext>
            </a:extLst>
          </p:cNvPr>
          <p:cNvSpPr>
            <a:spLocks noGrp="1"/>
          </p:cNvSpPr>
          <p:nvPr>
            <p:ph sz="half" idx="2"/>
          </p:nvPr>
        </p:nvSpPr>
        <p:spPr>
          <a:xfrm>
            <a:off x="4724400" y="1600318"/>
            <a:ext cx="4038600" cy="4525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7288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326898" y="3962400"/>
            <a:ext cx="849020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4E87835-8690-0E4F-808C-B739479B83AA}"/>
              </a:ext>
            </a:extLst>
          </p:cNvPr>
          <p:cNvSpPr txBox="1"/>
          <p:nvPr userDrawn="1"/>
        </p:nvSpPr>
        <p:spPr>
          <a:xfrm>
            <a:off x="218423" y="6457950"/>
            <a:ext cx="3086100" cy="114300"/>
          </a:xfrm>
          <a:prstGeom prst="rect">
            <a:avLst/>
          </a:prstGeom>
          <a:noFill/>
        </p:spPr>
        <p:txBody>
          <a:bodyPr wrap="square" lIns="0" tIns="0" rIns="0" bIns="0" rtlCol="0" anchor="ctr" anchorCtr="0">
            <a:noAutofit/>
          </a:bodyPr>
          <a:lstStyle/>
          <a:p>
            <a:r>
              <a:rPr lang="en-US" sz="563" dirty="0">
                <a:solidFill>
                  <a:schemeClr val="bg2"/>
                </a:solidFill>
              </a:rPr>
              <a:t>© 2023 Medical Mutual of Ohio</a:t>
            </a:r>
          </a:p>
        </p:txBody>
      </p:sp>
      <p:sp>
        <p:nvSpPr>
          <p:cNvPr id="8" name="Title 1">
            <a:extLst>
              <a:ext uri="{FF2B5EF4-FFF2-40B4-BE49-F238E27FC236}">
                <a16:creationId xmlns:a16="http://schemas.microsoft.com/office/drawing/2014/main" id="{2DC5A680-7D36-0442-9794-E69C35D7368A}"/>
              </a:ext>
            </a:extLst>
          </p:cNvPr>
          <p:cNvSpPr>
            <a:spLocks noGrp="1"/>
          </p:cNvSpPr>
          <p:nvPr>
            <p:ph type="ctrTitle" hasCustomPrompt="1"/>
          </p:nvPr>
        </p:nvSpPr>
        <p:spPr>
          <a:xfrm>
            <a:off x="371475" y="2926080"/>
            <a:ext cx="8401050" cy="933226"/>
          </a:xfrm>
        </p:spPr>
        <p:txBody>
          <a:bodyPr anchor="b" anchorCtr="0"/>
          <a:lstStyle>
            <a:lvl1pPr algn="l">
              <a:lnSpc>
                <a:spcPts val="2700"/>
              </a:lnSpc>
              <a:defRPr sz="2700" baseline="0">
                <a:solidFill>
                  <a:schemeClr val="accent6"/>
                </a:solidFill>
              </a:defRPr>
            </a:lvl1pPr>
          </a:lstStyle>
          <a:p>
            <a:r>
              <a:rPr lang="en-US" dirty="0"/>
              <a:t>Click to Edit</a:t>
            </a:r>
            <a:br>
              <a:rPr lang="en-US" dirty="0"/>
            </a:br>
            <a:r>
              <a:rPr lang="en-US" dirty="0"/>
              <a:t>Presentation Title</a:t>
            </a:r>
          </a:p>
        </p:txBody>
      </p:sp>
      <p:sp>
        <p:nvSpPr>
          <p:cNvPr id="12" name="Subtitle 2">
            <a:extLst>
              <a:ext uri="{FF2B5EF4-FFF2-40B4-BE49-F238E27FC236}">
                <a16:creationId xmlns:a16="http://schemas.microsoft.com/office/drawing/2014/main" id="{8354DD75-C06C-7D4C-AD9B-D6208C345829}"/>
              </a:ext>
            </a:extLst>
          </p:cNvPr>
          <p:cNvSpPr>
            <a:spLocks noGrp="1"/>
          </p:cNvSpPr>
          <p:nvPr>
            <p:ph type="subTitle" idx="1" hasCustomPrompt="1"/>
          </p:nvPr>
        </p:nvSpPr>
        <p:spPr>
          <a:xfrm>
            <a:off x="371475" y="4191000"/>
            <a:ext cx="8401050" cy="273424"/>
          </a:xfrm>
        </p:spPr>
        <p:txBody>
          <a:bodyPr wrap="square" anchor="t" anchorCtr="0"/>
          <a:lstStyle>
            <a:lvl1pPr marL="0" indent="0" algn="l">
              <a:buNone/>
              <a:defRPr sz="1800">
                <a:solidFill>
                  <a:schemeClr val="accent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&lt;Subtitle&gt; or </a:t>
            </a:r>
            <a:fld id="{4CC349E0-C58C-2F4C-AEA5-094266F2B420}" type="datetime4">
              <a:rPr lang="en-US" smtClean="0"/>
              <a:t>February 1, 2023</a:t>
            </a:fld>
            <a:endParaRPr lang="en-US" dirty="0"/>
          </a:p>
        </p:txBody>
      </p:sp>
    </p:spTree>
    <p:extLst>
      <p:ext uri="{BB962C8B-B14F-4D97-AF65-F5344CB8AC3E}">
        <p14:creationId xmlns:p14="http://schemas.microsoft.com/office/powerpoint/2010/main" val="36212339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3CBD437-9937-2F48-A2C2-7410D27CC06A}"/>
              </a:ext>
            </a:extLst>
          </p:cNvPr>
          <p:cNvCxnSpPr/>
          <p:nvPr userDrawn="1"/>
        </p:nvCxnSpPr>
        <p:spPr>
          <a:xfrm>
            <a:off x="326898" y="3962400"/>
            <a:ext cx="84902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5EA437A-C989-B24A-AAA7-BBA889D60420}"/>
              </a:ext>
            </a:extLst>
          </p:cNvPr>
          <p:cNvSpPr>
            <a:spLocks noGrp="1"/>
          </p:cNvSpPr>
          <p:nvPr>
            <p:ph type="ctrTitle" hasCustomPrompt="1"/>
          </p:nvPr>
        </p:nvSpPr>
        <p:spPr>
          <a:xfrm>
            <a:off x="371475" y="2926080"/>
            <a:ext cx="8401050" cy="933226"/>
          </a:xfrm>
        </p:spPr>
        <p:txBody>
          <a:bodyPr anchor="b" anchorCtr="0"/>
          <a:lstStyle>
            <a:lvl1pPr algn="l">
              <a:lnSpc>
                <a:spcPts val="2700"/>
              </a:lnSpc>
              <a:defRPr sz="2700" baseline="0">
                <a:solidFill>
                  <a:schemeClr val="bg1"/>
                </a:solidFill>
              </a:defRPr>
            </a:lvl1pPr>
          </a:lstStyle>
          <a:p>
            <a:r>
              <a:rPr lang="en-US" dirty="0"/>
              <a:t>Click to Edit</a:t>
            </a:r>
            <a:br>
              <a:rPr lang="en-US" dirty="0"/>
            </a:br>
            <a:r>
              <a:rPr lang="en-US" dirty="0"/>
              <a:t>Section Title</a:t>
            </a:r>
          </a:p>
        </p:txBody>
      </p:sp>
      <p:sp>
        <p:nvSpPr>
          <p:cNvPr id="7" name="Subtitle 2">
            <a:extLst>
              <a:ext uri="{FF2B5EF4-FFF2-40B4-BE49-F238E27FC236}">
                <a16:creationId xmlns:a16="http://schemas.microsoft.com/office/drawing/2014/main" id="{36AA9A08-D891-1B44-A066-44C28715CF4D}"/>
              </a:ext>
            </a:extLst>
          </p:cNvPr>
          <p:cNvSpPr>
            <a:spLocks noGrp="1"/>
          </p:cNvSpPr>
          <p:nvPr>
            <p:ph type="subTitle" idx="1" hasCustomPrompt="1"/>
          </p:nvPr>
        </p:nvSpPr>
        <p:spPr>
          <a:xfrm>
            <a:off x="371475" y="4191000"/>
            <a:ext cx="8401050" cy="273424"/>
          </a:xfrm>
        </p:spPr>
        <p:txBody>
          <a:bodyPr wrap="square" anchor="t" anchorCtr="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&lt;Section Subtitle&gt;</a:t>
            </a:r>
          </a:p>
        </p:txBody>
      </p:sp>
    </p:spTree>
    <p:extLst>
      <p:ext uri="{BB962C8B-B14F-4D97-AF65-F5344CB8AC3E}">
        <p14:creationId xmlns:p14="http://schemas.microsoft.com/office/powerpoint/2010/main" val="485297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Full Colum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BA4ED9F7-26D0-4D4F-886B-9BA15BF0A57B}"/>
              </a:ext>
            </a:extLst>
          </p:cNvPr>
          <p:cNvSpPr>
            <a:spLocks noGrp="1"/>
          </p:cNvSpPr>
          <p:nvPr>
            <p:ph type="title"/>
          </p:nvPr>
        </p:nvSpPr>
        <p:spPr>
          <a:xfrm>
            <a:off x="371475" y="438412"/>
            <a:ext cx="8401050" cy="323589"/>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6" name="Slide Number Placeholder 7">
            <a:extLst>
              <a:ext uri="{FF2B5EF4-FFF2-40B4-BE49-F238E27FC236}">
                <a16:creationId xmlns:a16="http://schemas.microsoft.com/office/drawing/2014/main" id="{8B4F0C43-5E5D-FB4B-B2C6-41D3E505D32D}"/>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
        <p:nvSpPr>
          <p:cNvPr id="3" name="Content Placeholder 2">
            <a:extLst>
              <a:ext uri="{FF2B5EF4-FFF2-40B4-BE49-F238E27FC236}">
                <a16:creationId xmlns:a16="http://schemas.microsoft.com/office/drawing/2014/main" id="{C9D491D7-9235-4E48-8275-1BB2813A8E8E}"/>
              </a:ext>
            </a:extLst>
          </p:cNvPr>
          <p:cNvSpPr>
            <a:spLocks noGrp="1"/>
          </p:cNvSpPr>
          <p:nvPr>
            <p:ph sz="quarter" idx="10"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7656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Two Column)">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317FAD59-8A1E-DE40-B367-CF679F6B7F86}"/>
              </a:ext>
            </a:extLst>
          </p:cNvPr>
          <p:cNvSpPr>
            <a:spLocks noGrp="1"/>
          </p:cNvSpPr>
          <p:nvPr>
            <p:ph type="title"/>
          </p:nvPr>
        </p:nvSpPr>
        <p:spPr>
          <a:xfrm>
            <a:off x="371475" y="438412"/>
            <a:ext cx="8401050" cy="323589"/>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7" name="Slide Number Placeholder 7">
            <a:extLst>
              <a:ext uri="{FF2B5EF4-FFF2-40B4-BE49-F238E27FC236}">
                <a16:creationId xmlns:a16="http://schemas.microsoft.com/office/drawing/2014/main" id="{ABD93E18-0473-4547-8503-160803A40831}"/>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
        <p:nvSpPr>
          <p:cNvPr id="8" name="Content Placeholder 2">
            <a:extLst>
              <a:ext uri="{FF2B5EF4-FFF2-40B4-BE49-F238E27FC236}">
                <a16:creationId xmlns:a16="http://schemas.microsoft.com/office/drawing/2014/main" id="{B050CD3A-0987-E140-BFB2-DB3A4F26072E}"/>
              </a:ext>
            </a:extLst>
          </p:cNvPr>
          <p:cNvSpPr>
            <a:spLocks noGrp="1"/>
          </p:cNvSpPr>
          <p:nvPr>
            <p:ph sz="quarter" idx="10" hasCustomPrompt="1"/>
          </p:nvPr>
        </p:nvSpPr>
        <p:spPr>
          <a:xfrm>
            <a:off x="371475" y="1219200"/>
            <a:ext cx="4114800" cy="49149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B24A0FB-77C4-0B4E-9787-8F77470EB36A}"/>
              </a:ext>
            </a:extLst>
          </p:cNvPr>
          <p:cNvSpPr>
            <a:spLocks noGrp="1"/>
          </p:cNvSpPr>
          <p:nvPr>
            <p:ph sz="quarter" idx="11" hasCustomPrompt="1"/>
          </p:nvPr>
        </p:nvSpPr>
        <p:spPr>
          <a:xfrm>
            <a:off x="4657725" y="1219200"/>
            <a:ext cx="4114800" cy="49149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0069340"/>
      </p:ext>
    </p:extLst>
  </p:cSld>
  <p:clrMapOvr>
    <a:masterClrMapping/>
  </p:clrMapOvr>
  <p:extLst>
    <p:ext uri="{DCECCB84-F9BA-43D5-87BE-67443E8EF086}">
      <p15:sldGuideLst xmlns:p15="http://schemas.microsoft.com/office/powerpoint/2012/main">
        <p15:guide id="1" pos="2826">
          <p15:clr>
            <a:srgbClr val="FBAE40"/>
          </p15:clr>
        </p15:guide>
        <p15:guide id="2" pos="293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Three 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A47EBE5-06F1-5445-8BEF-5C5D0EDEE538}"/>
              </a:ext>
            </a:extLst>
          </p:cNvPr>
          <p:cNvSpPr>
            <a:spLocks noGrp="1"/>
          </p:cNvSpPr>
          <p:nvPr>
            <p:ph type="title"/>
          </p:nvPr>
        </p:nvSpPr>
        <p:spPr>
          <a:xfrm>
            <a:off x="371475" y="438412"/>
            <a:ext cx="8401050" cy="323589"/>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6C155203-A267-FE41-B092-1B599886146B}"/>
              </a:ext>
            </a:extLst>
          </p:cNvPr>
          <p:cNvSpPr>
            <a:spLocks noGrp="1"/>
          </p:cNvSpPr>
          <p:nvPr>
            <p:ph sz="quarter" idx="10" hasCustomPrompt="1"/>
          </p:nvPr>
        </p:nvSpPr>
        <p:spPr>
          <a:xfrm>
            <a:off x="371475" y="1219200"/>
            <a:ext cx="2686050" cy="49149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B97009E2-6C3C-994A-85FD-4F54B4D6292B}"/>
              </a:ext>
            </a:extLst>
          </p:cNvPr>
          <p:cNvSpPr>
            <a:spLocks noGrp="1"/>
          </p:cNvSpPr>
          <p:nvPr>
            <p:ph sz="quarter" idx="11" hasCustomPrompt="1"/>
          </p:nvPr>
        </p:nvSpPr>
        <p:spPr>
          <a:xfrm>
            <a:off x="3228975" y="1219200"/>
            <a:ext cx="2686050" cy="49149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47AEFDF3-7894-2B4E-A39F-048536D1837E}"/>
              </a:ext>
            </a:extLst>
          </p:cNvPr>
          <p:cNvSpPr>
            <a:spLocks noGrp="1"/>
          </p:cNvSpPr>
          <p:nvPr>
            <p:ph sz="quarter" idx="12" hasCustomPrompt="1"/>
          </p:nvPr>
        </p:nvSpPr>
        <p:spPr>
          <a:xfrm>
            <a:off x="6086475" y="1219200"/>
            <a:ext cx="2686050" cy="49149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7">
            <a:extLst>
              <a:ext uri="{FF2B5EF4-FFF2-40B4-BE49-F238E27FC236}">
                <a16:creationId xmlns:a16="http://schemas.microsoft.com/office/drawing/2014/main" id="{14518302-EC71-5640-8B61-24955E47371C}"/>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Tree>
    <p:extLst>
      <p:ext uri="{BB962C8B-B14F-4D97-AF65-F5344CB8AC3E}">
        <p14:creationId xmlns:p14="http://schemas.microsoft.com/office/powerpoint/2010/main" val="3133233187"/>
      </p:ext>
    </p:extLst>
  </p:cSld>
  <p:clrMapOvr>
    <a:masterClrMapping/>
  </p:clrMapOvr>
  <p:extLst>
    <p:ext uri="{DCECCB84-F9BA-43D5-87BE-67443E8EF086}">
      <p15:sldGuideLst xmlns:p15="http://schemas.microsoft.com/office/powerpoint/2012/main">
        <p15:guide id="5" pos="1926">
          <p15:clr>
            <a:srgbClr val="FBAE40"/>
          </p15:clr>
        </p15:guide>
        <p15:guide id="6" pos="2034">
          <p15:clr>
            <a:srgbClr val="FBAE40"/>
          </p15:clr>
        </p15:guide>
        <p15:guide id="7" pos="3726">
          <p15:clr>
            <a:srgbClr val="FBAE40"/>
          </p15:clr>
        </p15:guide>
        <p15:guide id="8" pos="38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Two by Two)">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3263AE9-EFD2-5E4F-ACD7-25AA5A3ADAB8}"/>
              </a:ext>
            </a:extLst>
          </p:cNvPr>
          <p:cNvSpPr>
            <a:spLocks noGrp="1"/>
          </p:cNvSpPr>
          <p:nvPr>
            <p:ph type="title"/>
          </p:nvPr>
        </p:nvSpPr>
        <p:spPr>
          <a:xfrm>
            <a:off x="371475" y="438412"/>
            <a:ext cx="8401050" cy="323589"/>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2C2DAE18-95BF-9747-A398-76228620A5A0}"/>
              </a:ext>
            </a:extLst>
          </p:cNvPr>
          <p:cNvSpPr>
            <a:spLocks noGrp="1"/>
          </p:cNvSpPr>
          <p:nvPr>
            <p:ph sz="quarter" idx="10" hasCustomPrompt="1"/>
          </p:nvPr>
        </p:nvSpPr>
        <p:spPr>
          <a:xfrm>
            <a:off x="371475" y="1219200"/>
            <a:ext cx="4114800" cy="23241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9EA1E99F-205A-684F-8FCE-EC49AA934967}"/>
              </a:ext>
            </a:extLst>
          </p:cNvPr>
          <p:cNvSpPr>
            <a:spLocks noGrp="1"/>
          </p:cNvSpPr>
          <p:nvPr>
            <p:ph sz="quarter" idx="11" hasCustomPrompt="1"/>
          </p:nvPr>
        </p:nvSpPr>
        <p:spPr>
          <a:xfrm>
            <a:off x="4657725" y="1219200"/>
            <a:ext cx="4114800" cy="23241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410CE1FA-91D7-D446-A5A6-F8A900E8582A}"/>
              </a:ext>
            </a:extLst>
          </p:cNvPr>
          <p:cNvSpPr>
            <a:spLocks noGrp="1"/>
          </p:cNvSpPr>
          <p:nvPr>
            <p:ph sz="quarter" idx="12" hasCustomPrompt="1"/>
          </p:nvPr>
        </p:nvSpPr>
        <p:spPr>
          <a:xfrm>
            <a:off x="371475" y="3810000"/>
            <a:ext cx="4114800" cy="23241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D85042AB-8EE3-534C-B22C-27D5D3ADB23D}"/>
              </a:ext>
            </a:extLst>
          </p:cNvPr>
          <p:cNvSpPr>
            <a:spLocks noGrp="1"/>
          </p:cNvSpPr>
          <p:nvPr>
            <p:ph sz="quarter" idx="13" hasCustomPrompt="1"/>
          </p:nvPr>
        </p:nvSpPr>
        <p:spPr>
          <a:xfrm>
            <a:off x="4657725" y="3810000"/>
            <a:ext cx="4114800" cy="23241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7">
            <a:extLst>
              <a:ext uri="{FF2B5EF4-FFF2-40B4-BE49-F238E27FC236}">
                <a16:creationId xmlns:a16="http://schemas.microsoft.com/office/drawing/2014/main" id="{A7A20BFF-79A6-3F41-A1C6-1798A0CC379A}"/>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Tree>
    <p:extLst>
      <p:ext uri="{BB962C8B-B14F-4D97-AF65-F5344CB8AC3E}">
        <p14:creationId xmlns:p14="http://schemas.microsoft.com/office/powerpoint/2010/main" val="1823679296"/>
      </p:ext>
    </p:extLst>
  </p:cSld>
  <p:clrMapOvr>
    <a:masterClrMapping/>
  </p:clrMapOvr>
  <p:extLst>
    <p:ext uri="{DCECCB84-F9BA-43D5-87BE-67443E8EF086}">
      <p15:sldGuideLst xmlns:p15="http://schemas.microsoft.com/office/powerpoint/2012/main">
        <p15:guide id="1" pos="2826">
          <p15:clr>
            <a:srgbClr val="FBAE40"/>
          </p15:clr>
        </p15:guide>
        <p15:guide id="2" pos="2934">
          <p15:clr>
            <a:srgbClr val="FBAE40"/>
          </p15:clr>
        </p15:guide>
        <p15:guide id="5" orient="horz" pos="2232">
          <p15:clr>
            <a:srgbClr val="FBAE40"/>
          </p15:clr>
        </p15:guide>
        <p15:guide id="6" orient="horz" pos="23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la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91440" tIns="45720" rIns="91440" bIns="45720" rtlCol="0" anchor="ctr">
            <a:normAutofit/>
          </a:bodyPr>
          <a:lstStyle>
            <a:lvl1pPr>
              <a:defRPr lang="en-US" sz="2800" b="1">
                <a:solidFill>
                  <a:schemeClr val="accent2"/>
                </a:solidFill>
              </a:defRPr>
            </a:lvl1pPr>
          </a:lstStyle>
          <a:p>
            <a:pPr lvl="0" algn="l"/>
            <a:r>
              <a:rPr lang="en-US"/>
              <a:t>Click to edit Master title style</a:t>
            </a:r>
          </a:p>
        </p:txBody>
      </p:sp>
      <p:sp>
        <p:nvSpPr>
          <p:cNvPr id="3" name="Content Placeholder 2"/>
          <p:cNvSpPr>
            <a:spLocks noGrp="1"/>
          </p:cNvSpPr>
          <p:nvPr>
            <p:ph idx="1"/>
          </p:nvPr>
        </p:nvSpPr>
        <p:spPr>
          <a:xfrm>
            <a:off x="457200" y="1600200"/>
            <a:ext cx="8229600" cy="4525963"/>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415D7AF-11FD-484F-8183-512EE8C789E3}" type="slidenum">
              <a:rPr lang="en-US" smtClean="0"/>
              <a:t>‹#›</a:t>
            </a:fld>
            <a:endParaRPr lang="en-US" dirty="0"/>
          </a:p>
        </p:txBody>
      </p:sp>
      <p:sp>
        <p:nvSpPr>
          <p:cNvPr id="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71601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BB69C963-D8B5-A84B-823A-9C1804A2F5AF}"/>
              </a:ext>
            </a:extLst>
          </p:cNvPr>
          <p:cNvSpPr>
            <a:spLocks noGrp="1"/>
          </p:cNvSpPr>
          <p:nvPr>
            <p:ph type="title"/>
          </p:nvPr>
        </p:nvSpPr>
        <p:spPr>
          <a:xfrm>
            <a:off x="371475" y="438412"/>
            <a:ext cx="8401050" cy="323589"/>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5" name="Slide Number Placeholder 7">
            <a:extLst>
              <a:ext uri="{FF2B5EF4-FFF2-40B4-BE49-F238E27FC236}">
                <a16:creationId xmlns:a16="http://schemas.microsoft.com/office/drawing/2014/main" id="{1295A8F2-0EF3-3C46-A671-E87B8178CB16}"/>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Tree>
    <p:extLst>
      <p:ext uri="{BB962C8B-B14F-4D97-AF65-F5344CB8AC3E}">
        <p14:creationId xmlns:p14="http://schemas.microsoft.com/office/powerpoint/2010/main" val="4099282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7">
            <a:extLst>
              <a:ext uri="{FF2B5EF4-FFF2-40B4-BE49-F238E27FC236}">
                <a16:creationId xmlns:a16="http://schemas.microsoft.com/office/drawing/2014/main" id="{8D69E4A4-411A-A44E-B2CC-BD39DDF6905D}"/>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Tree>
    <p:extLst>
      <p:ext uri="{BB962C8B-B14F-4D97-AF65-F5344CB8AC3E}">
        <p14:creationId xmlns:p14="http://schemas.microsoft.com/office/powerpoint/2010/main" val="2555244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Full Column)">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371475" y="349267"/>
            <a:ext cx="8401050" cy="685800"/>
          </a:xfrm>
          <a:prstGeom prst="rect">
            <a:avLst/>
          </a:prstGeom>
        </p:spPr>
        <p:txBody>
          <a:bodyPr vert="horz" wrap="square" lIns="0" tIns="0" rIns="0" bIns="0" rtlCol="0" anchor="b" anchorCtr="0">
            <a:noAutofit/>
          </a:bodyPr>
          <a:lstStyle/>
          <a:p>
            <a:r>
              <a:rPr lang="en-US"/>
              <a:t>Click to edit Master title style</a:t>
            </a:r>
            <a:endParaRPr lang="en-US" dirty="0"/>
          </a:p>
        </p:txBody>
      </p:sp>
      <p:sp>
        <p:nvSpPr>
          <p:cNvPr id="18" name="Content Placeholder 17"/>
          <p:cNvSpPr>
            <a:spLocks noGrp="1"/>
          </p:cNvSpPr>
          <p:nvPr>
            <p:ph sz="quarter" idx="11"/>
          </p:nvPr>
        </p:nvSpPr>
        <p:spPr>
          <a:xfrm>
            <a:off x="371475" y="1280160"/>
            <a:ext cx="8401050" cy="4892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Box 18"/>
          <p:cNvSpPr txBox="1"/>
          <p:nvPr userDrawn="1"/>
        </p:nvSpPr>
        <p:spPr>
          <a:xfrm>
            <a:off x="371475" y="6394433"/>
            <a:ext cx="2057400" cy="230832"/>
          </a:xfrm>
          <a:prstGeom prst="rect">
            <a:avLst/>
          </a:prstGeom>
          <a:noFill/>
        </p:spPr>
        <p:txBody>
          <a:bodyPr wrap="square" lIns="0" tIns="0" rIns="0" bIns="0" rtlCol="0">
            <a:noAutofit/>
          </a:bodyPr>
          <a:lstStyle/>
          <a:p>
            <a:fld id="{8B533DBA-6A86-4061-B6BB-81BB335ABACF}" type="slidenum">
              <a:rPr lang="en-US" sz="1125" smtClean="0">
                <a:solidFill>
                  <a:schemeClr val="accent6"/>
                </a:solidFill>
              </a:rPr>
              <a:t>‹#›</a:t>
            </a:fld>
            <a:endParaRPr lang="en-US" sz="1125" dirty="0">
              <a:solidFill>
                <a:schemeClr val="accent6"/>
              </a:solidFill>
            </a:endParaRPr>
          </a:p>
        </p:txBody>
      </p:sp>
    </p:spTree>
    <p:extLst>
      <p:ext uri="{BB962C8B-B14F-4D97-AF65-F5344CB8AC3E}">
        <p14:creationId xmlns:p14="http://schemas.microsoft.com/office/powerpoint/2010/main" val="3685804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Two Column)">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371475" y="349267"/>
            <a:ext cx="8401050" cy="685800"/>
          </a:xfrm>
          <a:prstGeom prst="rect">
            <a:avLst/>
          </a:prstGeom>
        </p:spPr>
        <p:txBody>
          <a:bodyPr vert="horz" wrap="square" lIns="0" tIns="0" rIns="0" bIns="0" rtlCol="0" anchor="b" anchorCtr="0">
            <a:noAutofit/>
          </a:bodyPr>
          <a:lstStyle/>
          <a:p>
            <a:r>
              <a:rPr lang="en-US"/>
              <a:t>Click to edit Master title style</a:t>
            </a:r>
            <a:endParaRPr lang="en-US" dirty="0"/>
          </a:p>
        </p:txBody>
      </p:sp>
      <p:sp>
        <p:nvSpPr>
          <p:cNvPr id="14" name="TextBox 13"/>
          <p:cNvSpPr txBox="1"/>
          <p:nvPr userDrawn="1"/>
        </p:nvSpPr>
        <p:spPr>
          <a:xfrm>
            <a:off x="371475" y="6394433"/>
            <a:ext cx="2057400" cy="230832"/>
          </a:xfrm>
          <a:prstGeom prst="rect">
            <a:avLst/>
          </a:prstGeom>
          <a:noFill/>
        </p:spPr>
        <p:txBody>
          <a:bodyPr wrap="square" lIns="0" tIns="0" rIns="0" bIns="0" rtlCol="0">
            <a:noAutofit/>
          </a:bodyPr>
          <a:lstStyle/>
          <a:p>
            <a:fld id="{8B533DBA-6A86-4061-B6BB-81BB335ABACF}" type="slidenum">
              <a:rPr lang="en-US" sz="1125" smtClean="0">
                <a:solidFill>
                  <a:schemeClr val="accent6"/>
                </a:solidFill>
              </a:rPr>
              <a:t>‹#›</a:t>
            </a:fld>
            <a:endParaRPr lang="en-US" sz="1125" dirty="0">
              <a:solidFill>
                <a:schemeClr val="accent6"/>
              </a:solidFill>
            </a:endParaRPr>
          </a:p>
        </p:txBody>
      </p:sp>
      <p:sp>
        <p:nvSpPr>
          <p:cNvPr id="23" name="Content Placeholder 22"/>
          <p:cNvSpPr>
            <a:spLocks noGrp="1"/>
          </p:cNvSpPr>
          <p:nvPr>
            <p:ph sz="quarter" idx="11"/>
          </p:nvPr>
        </p:nvSpPr>
        <p:spPr>
          <a:xfrm>
            <a:off x="4657725" y="1281461"/>
            <a:ext cx="4114800" cy="48907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22"/>
          <p:cNvSpPr>
            <a:spLocks noGrp="1"/>
          </p:cNvSpPr>
          <p:nvPr>
            <p:ph sz="quarter" idx="12"/>
          </p:nvPr>
        </p:nvSpPr>
        <p:spPr>
          <a:xfrm>
            <a:off x="371475" y="1281462"/>
            <a:ext cx="4114800" cy="48907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5577487"/>
      </p:ext>
    </p:extLst>
  </p:cSld>
  <p:clrMapOvr>
    <a:masterClrMapping/>
  </p:clrMapOvr>
  <p:extLst>
    <p:ext uri="{DCECCB84-F9BA-43D5-87BE-67443E8EF086}">
      <p15:sldGuideLst xmlns:p15="http://schemas.microsoft.com/office/powerpoint/2012/main">
        <p15:guide id="1" pos="2826">
          <p15:clr>
            <a:srgbClr val="FBAE40"/>
          </p15:clr>
        </p15:guide>
        <p15:guide id="2" pos="29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D96EE9-E6F4-4062-90F0-5C606742A589}"/>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30480" y="2057400"/>
            <a:ext cx="9144000" cy="3419855"/>
          </a:xfrm>
          <a:prstGeom prst="rect">
            <a:avLst/>
          </a:prstGeom>
          <a:ln>
            <a:noFill/>
          </a:ln>
          <a:effectLst>
            <a:softEdge rad="112500"/>
          </a:effectLst>
        </p:spPr>
      </p:pic>
      <p:sp>
        <p:nvSpPr>
          <p:cNvPr id="9" name="Title 1">
            <a:extLst>
              <a:ext uri="{FF2B5EF4-FFF2-40B4-BE49-F238E27FC236}">
                <a16:creationId xmlns:a16="http://schemas.microsoft.com/office/drawing/2014/main" id="{F1E4D81D-916B-4FB2-B9BD-56E26D10E885}"/>
              </a:ext>
            </a:extLst>
          </p:cNvPr>
          <p:cNvSpPr>
            <a:spLocks noGrp="1"/>
          </p:cNvSpPr>
          <p:nvPr>
            <p:ph type="title"/>
          </p:nvPr>
        </p:nvSpPr>
        <p:spPr>
          <a:xfrm>
            <a:off x="722313" y="381000"/>
            <a:ext cx="7772400" cy="1362075"/>
          </a:xfrm>
        </p:spPr>
        <p:txBody>
          <a:bodyPr anchor="t"/>
          <a:lstStyle>
            <a:lvl1pPr algn="l">
              <a:defRPr sz="4000" b="1" cap="all"/>
            </a:lvl1pPr>
          </a:lstStyle>
          <a:p>
            <a:r>
              <a:rPr lang="en-US"/>
              <a:t>Click to edit Master title style</a:t>
            </a:r>
          </a:p>
        </p:txBody>
      </p:sp>
      <p:sp>
        <p:nvSpPr>
          <p:cNvPr id="10" name="Text Placeholder 2">
            <a:extLst>
              <a:ext uri="{FF2B5EF4-FFF2-40B4-BE49-F238E27FC236}">
                <a16:creationId xmlns:a16="http://schemas.microsoft.com/office/drawing/2014/main" id="{651551AD-9735-4521-9C05-3A9151348EF5}"/>
              </a:ext>
            </a:extLst>
          </p:cNvPr>
          <p:cNvSpPr>
            <a:spLocks noGrp="1"/>
          </p:cNvSpPr>
          <p:nvPr>
            <p:ph type="body" idx="1" hasCustomPrompt="1"/>
          </p:nvPr>
        </p:nvSpPr>
        <p:spPr>
          <a:xfrm>
            <a:off x="722313" y="1752600"/>
            <a:ext cx="7772400" cy="1500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2697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Rectangle 19"/>
          <p:cNvSpPr/>
          <p:nvPr userDrawn="1"/>
        </p:nvSpPr>
        <p:spPr>
          <a:xfrm>
            <a:off x="0" y="0"/>
            <a:ext cx="9144000" cy="6858000"/>
          </a:xfrm>
          <a:prstGeom prst="rect">
            <a:avLst/>
          </a:prstGeom>
          <a:gradFill>
            <a:gsLst>
              <a:gs pos="13000">
                <a:schemeClr val="bg1"/>
              </a:gs>
              <a:gs pos="80000">
                <a:schemeClr val="bg1">
                  <a:lumMod val="95000"/>
                </a:schemeClr>
              </a:gs>
              <a:gs pos="52000">
                <a:schemeClr val="bg1">
                  <a:lumMod val="85000"/>
                </a:schemeClr>
              </a:gs>
            </a:gsLst>
            <a:lin ang="21594000" scaled="0"/>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8229600" cy="868362"/>
          </a:xfrm>
        </p:spPr>
        <p:txBody>
          <a:bodyPr>
            <a:normAutofit/>
          </a:bodyPr>
          <a:lstStyle>
            <a:lvl1pPr algn="l">
              <a:defRPr sz="2800" b="1"/>
            </a:lvl1pPr>
          </a:lstStyle>
          <a:p>
            <a:r>
              <a:rPr lang="en-US"/>
              <a:t>Click to edit Master title style</a:t>
            </a:r>
          </a:p>
        </p:txBody>
      </p:sp>
      <p:sp>
        <p:nvSpPr>
          <p:cNvPr id="10" name="Hexagon 9"/>
          <p:cNvSpPr/>
          <p:nvPr userDrawn="1"/>
        </p:nvSpPr>
        <p:spPr>
          <a:xfrm>
            <a:off x="419100" y="1250949"/>
            <a:ext cx="2514600" cy="23050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p:cNvSpPr/>
          <p:nvPr userDrawn="1"/>
        </p:nvSpPr>
        <p:spPr>
          <a:xfrm>
            <a:off x="3314700" y="1250949"/>
            <a:ext cx="2514600" cy="23050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Hexagon 11"/>
          <p:cNvSpPr/>
          <p:nvPr userDrawn="1"/>
        </p:nvSpPr>
        <p:spPr>
          <a:xfrm>
            <a:off x="6210300" y="1250949"/>
            <a:ext cx="2514600" cy="2305050"/>
          </a:xfrm>
          <a:prstGeom prst="hexagon">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Hexagon 12"/>
          <p:cNvSpPr/>
          <p:nvPr userDrawn="1"/>
        </p:nvSpPr>
        <p:spPr>
          <a:xfrm>
            <a:off x="419100" y="3841749"/>
            <a:ext cx="2514600" cy="23050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p:cNvSpPr/>
          <p:nvPr userDrawn="1"/>
        </p:nvSpPr>
        <p:spPr>
          <a:xfrm>
            <a:off x="3314700" y="3841749"/>
            <a:ext cx="2514600" cy="23050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Hexagon 14"/>
          <p:cNvSpPr/>
          <p:nvPr userDrawn="1"/>
        </p:nvSpPr>
        <p:spPr>
          <a:xfrm>
            <a:off x="6210300" y="3841749"/>
            <a:ext cx="2514600" cy="2305050"/>
          </a:xfrm>
          <a:prstGeom prst="hexagon">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3" name="Text Placeholder 2"/>
          <p:cNvSpPr>
            <a:spLocks noGrp="1"/>
          </p:cNvSpPr>
          <p:nvPr>
            <p:ph type="body" idx="1"/>
          </p:nvPr>
        </p:nvSpPr>
        <p:spPr>
          <a:xfrm>
            <a:off x="72390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p:cNvSpPr>
            <a:spLocks noGrp="1"/>
          </p:cNvSpPr>
          <p:nvPr>
            <p:ph type="body" idx="13"/>
          </p:nvPr>
        </p:nvSpPr>
        <p:spPr>
          <a:xfrm>
            <a:off x="360045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p:cNvSpPr>
            <a:spLocks noGrp="1"/>
          </p:cNvSpPr>
          <p:nvPr>
            <p:ph type="body" idx="14"/>
          </p:nvPr>
        </p:nvSpPr>
        <p:spPr>
          <a:xfrm>
            <a:off x="647700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p:cNvSpPr>
            <a:spLocks noGrp="1"/>
          </p:cNvSpPr>
          <p:nvPr>
            <p:ph type="body" idx="15"/>
          </p:nvPr>
        </p:nvSpPr>
        <p:spPr>
          <a:xfrm>
            <a:off x="704850" y="412353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p:cNvSpPr>
            <a:spLocks noGrp="1"/>
          </p:cNvSpPr>
          <p:nvPr>
            <p:ph type="body" idx="16"/>
          </p:nvPr>
        </p:nvSpPr>
        <p:spPr>
          <a:xfrm>
            <a:off x="3600450" y="412353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7"/>
          </p:nvPr>
        </p:nvSpPr>
        <p:spPr>
          <a:xfrm>
            <a:off x="6496050" y="419100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8806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2">
    <p:spTree>
      <p:nvGrpSpPr>
        <p:cNvPr id="1" name=""/>
        <p:cNvGrpSpPr/>
        <p:nvPr/>
      </p:nvGrpSpPr>
      <p:grpSpPr>
        <a:xfrm>
          <a:off x="0" y="0"/>
          <a:ext cx="0" cy="0"/>
          <a:chOff x="0" y="0"/>
          <a:chExt cx="0" cy="0"/>
        </a:xfrm>
      </p:grpSpPr>
      <p:sp>
        <p:nvSpPr>
          <p:cNvPr id="20" name="Rectangle 19"/>
          <p:cNvSpPr/>
          <p:nvPr userDrawn="1"/>
        </p:nvSpPr>
        <p:spPr>
          <a:xfrm>
            <a:off x="0" y="0"/>
            <a:ext cx="9144000" cy="6858000"/>
          </a:xfrm>
          <a:prstGeom prst="rect">
            <a:avLst/>
          </a:prstGeom>
          <a:gradFill>
            <a:gsLst>
              <a:gs pos="13000">
                <a:schemeClr val="bg1"/>
              </a:gs>
              <a:gs pos="80000">
                <a:schemeClr val="bg1">
                  <a:lumMod val="95000"/>
                </a:schemeClr>
              </a:gs>
              <a:gs pos="52000">
                <a:schemeClr val="bg1">
                  <a:lumMod val="85000"/>
                </a:schemeClr>
              </a:gs>
            </a:gsLst>
            <a:lin ang="21594000" scaled="0"/>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8229600" cy="868362"/>
          </a:xfrm>
        </p:spPr>
        <p:txBody>
          <a:bodyPr>
            <a:normAutofit/>
          </a:bodyPr>
          <a:lstStyle>
            <a:lvl1pPr algn="l">
              <a:defRPr sz="2400" b="1">
                <a:solidFill>
                  <a:schemeClr val="accent2"/>
                </a:solidFill>
              </a:defRPr>
            </a:lvl1pPr>
          </a:lstStyle>
          <a:p>
            <a:r>
              <a:rPr lang="en-US"/>
              <a:t>Click to edit Master title style</a:t>
            </a:r>
          </a:p>
        </p:txBody>
      </p:sp>
      <p:sp>
        <p:nvSpPr>
          <p:cNvPr id="4"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8953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solidFill>
                  <a:srgbClr val="FF4713"/>
                </a:solidFill>
              </a:defRPr>
            </a:lvl1pPr>
          </a:lstStyle>
          <a:p>
            <a:r>
              <a:rPr lang="en-US" dirty="0"/>
              <a:t>Click to edit Master title style</a:t>
            </a:r>
          </a:p>
        </p:txBody>
      </p:sp>
      <p:sp>
        <p:nvSpPr>
          <p:cNvPr id="5" name="Rectangle 9"/>
          <p:cNvSpPr/>
          <p:nvPr userDrawn="1"/>
        </p:nvSpPr>
        <p:spPr>
          <a:xfrm>
            <a:off x="1"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8"/>
          <p:cNvSpPr/>
          <p:nvPr userDrawn="1"/>
        </p:nvSpPr>
        <p:spPr>
          <a:xfrm>
            <a:off x="1" y="5776232"/>
            <a:ext cx="4105275" cy="1081768"/>
          </a:xfrm>
          <a:custGeom>
            <a:avLst/>
            <a:gdLst/>
            <a:ahLst/>
            <a:cxnLst/>
            <a:rect l="l" t="t" r="r" b="b"/>
            <a:pathLst>
              <a:path w="4105275" h="1081768">
                <a:moveTo>
                  <a:pt x="0" y="0"/>
                </a:moveTo>
                <a:lnTo>
                  <a:pt x="4105275" y="0"/>
                </a:lnTo>
                <a:lnTo>
                  <a:pt x="3552161" y="1081768"/>
                </a:lnTo>
                <a:lnTo>
                  <a:pt x="0" y="1081768"/>
                </a:lnTo>
                <a:close/>
              </a:path>
            </a:pathLst>
          </a:cu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5276849" y="4510768"/>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3"/>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F582ECA0-F0AA-4643-A99B-712494A159DC}"/>
              </a:ext>
            </a:extLst>
          </p:cNvPr>
          <p:cNvSpPr>
            <a:spLocks noGrp="1"/>
          </p:cNvSpPr>
          <p:nvPr>
            <p:ph idx="1"/>
          </p:nvPr>
        </p:nvSpPr>
        <p:spPr>
          <a:xfrm>
            <a:off x="452215" y="1312807"/>
            <a:ext cx="8229600" cy="4525963"/>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7135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cal">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FF4713">
                <a:alpha val="54902"/>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6" name="Flowchart: Card 15">
            <a:extLst>
              <a:ext uri="{FF2B5EF4-FFF2-40B4-BE49-F238E27FC236}">
                <a16:creationId xmlns:a16="http://schemas.microsoft.com/office/drawing/2014/main" id="{AA31FAE2-55FF-40D2-9C18-DC5E9D7B06BC}"/>
              </a:ext>
            </a:extLst>
          </p:cNvPr>
          <p:cNvSpPr/>
          <p:nvPr userDrawn="1"/>
        </p:nvSpPr>
        <p:spPr>
          <a:xfrm flipH="1">
            <a:off x="-2" y="169084"/>
            <a:ext cx="1905002" cy="1202864"/>
          </a:xfrm>
          <a:prstGeom prst="flowChartPunchedCard">
            <a:avLst/>
          </a:prstGeom>
          <a:solidFill>
            <a:srgbClr val="FF4713">
              <a:alpha val="54902"/>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5396565A-839F-4899-967B-9A4D73637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468" y="457200"/>
            <a:ext cx="662737" cy="800447"/>
          </a:xfrm>
          <a:prstGeom prst="rect">
            <a:avLst/>
          </a:prstGeom>
        </p:spPr>
      </p:pic>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7940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3F4443">
                <a:alpha val="54902"/>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FD63A23-E697-4496-B310-4E2C81279F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26" y="434612"/>
            <a:ext cx="663618" cy="792208"/>
          </a:xfrm>
          <a:prstGeom prst="rect">
            <a:avLst/>
          </a:prstGeom>
        </p:spPr>
      </p:pic>
    </p:spTree>
    <p:extLst>
      <p:ext uri="{BB962C8B-B14F-4D97-AF65-F5344CB8AC3E}">
        <p14:creationId xmlns:p14="http://schemas.microsoft.com/office/powerpoint/2010/main" val="3286809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tal">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FF4713">
                <a:alpha val="54902"/>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FF4713">
              <a:alpha val="54902"/>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8AF21A8-6915-4207-B4BB-13D89318A7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879" y="451487"/>
            <a:ext cx="888819" cy="792208"/>
          </a:xfrm>
          <a:prstGeom prst="rect">
            <a:avLst/>
          </a:prstGeom>
        </p:spPr>
      </p:pic>
    </p:spTree>
    <p:extLst>
      <p:ext uri="{BB962C8B-B14F-4D97-AF65-F5344CB8AC3E}">
        <p14:creationId xmlns:p14="http://schemas.microsoft.com/office/powerpoint/2010/main" val="2667412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8.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Tree>
    <p:extLst>
      <p:ext uri="{BB962C8B-B14F-4D97-AF65-F5344CB8AC3E}">
        <p14:creationId xmlns:p14="http://schemas.microsoft.com/office/powerpoint/2010/main" val="2793991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63" r:id="rId6"/>
    <p:sldLayoutId id="2147483665" r:id="rId7"/>
    <p:sldLayoutId id="2147483666" r:id="rId8"/>
    <p:sldLayoutId id="2147483667" r:id="rId9"/>
    <p:sldLayoutId id="2147483668" r:id="rId10"/>
    <p:sldLayoutId id="2147483669" r:id="rId11"/>
    <p:sldLayoutId id="2147483670" r:id="rId12"/>
    <p:sldLayoutId id="2147483664" r:id="rId13"/>
  </p:sldLayoutIdLst>
  <p:transition/>
  <p:hf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71475" y="438412"/>
            <a:ext cx="8401050" cy="323589"/>
          </a:xfrm>
          <a:prstGeom prst="rect">
            <a:avLst/>
          </a:prstGeom>
        </p:spPr>
        <p:txBody>
          <a:bodyPr vert="horz" wrap="square" lIns="0" tIns="0" rIns="0" bIns="0" rtlCol="0" anchor="t" anchorCtr="0">
            <a:noAutofit/>
          </a:bodyPr>
          <a:lstStyle/>
          <a:p>
            <a:r>
              <a:rPr lang="en-US" dirty="0"/>
              <a:t>Click to Edit Slide Title</a:t>
            </a:r>
          </a:p>
        </p:txBody>
      </p:sp>
      <p:sp>
        <p:nvSpPr>
          <p:cNvPr id="8" name="Text Placeholder 2"/>
          <p:cNvSpPr>
            <a:spLocks noGrp="1"/>
          </p:cNvSpPr>
          <p:nvPr>
            <p:ph type="body" idx="1"/>
          </p:nvPr>
        </p:nvSpPr>
        <p:spPr>
          <a:xfrm>
            <a:off x="371475" y="1219200"/>
            <a:ext cx="8401050" cy="4914900"/>
          </a:xfrm>
          <a:prstGeom prst="rect">
            <a:avLst/>
          </a:prstGeom>
        </p:spPr>
        <p:txBody>
          <a:bodyPr vert="horz" lIns="0" tIns="0" rIns="0" bIns="0" rtlCol="0" anchor="t" anchorCtr="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7">
            <a:extLst>
              <a:ext uri="{FF2B5EF4-FFF2-40B4-BE49-F238E27FC236}">
                <a16:creationId xmlns:a16="http://schemas.microsoft.com/office/drawing/2014/main" id="{8D2A6778-3A8F-3E43-B11F-13F7C95996B2}"/>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Tree>
    <p:extLst>
      <p:ext uri="{BB962C8B-B14F-4D97-AF65-F5344CB8AC3E}">
        <p14:creationId xmlns:p14="http://schemas.microsoft.com/office/powerpoint/2010/main" val="1778352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ftr="0" dt="0"/>
  <p:txStyles>
    <p:titleStyle>
      <a:lvl1pPr algn="l" defTabSz="685800" rtl="0" eaLnBrk="1" latinLnBrk="0" hangingPunct="1">
        <a:lnSpc>
          <a:spcPct val="90000"/>
        </a:lnSpc>
        <a:spcBef>
          <a:spcPct val="0"/>
        </a:spcBef>
        <a:buNone/>
        <a:defRPr sz="2250" b="1" kern="1200">
          <a:solidFill>
            <a:schemeClr val="accent3"/>
          </a:solidFill>
          <a:latin typeface="+mj-lt"/>
          <a:ea typeface="+mj-ea"/>
          <a:cs typeface="+mj-cs"/>
        </a:defRPr>
      </a:lvl1pPr>
    </p:titleStyle>
    <p:bodyStyle>
      <a:lvl1pPr marL="130302" indent="-130302" algn="l" defTabSz="685800" rtl="0" eaLnBrk="1" latinLnBrk="0" hangingPunct="1">
        <a:lnSpc>
          <a:spcPts val="2250"/>
        </a:lnSpc>
        <a:spcBef>
          <a:spcPts val="0"/>
        </a:spcBef>
        <a:spcAft>
          <a:spcPts val="225"/>
        </a:spcAft>
        <a:buClr>
          <a:schemeClr val="accent1"/>
        </a:buClr>
        <a:buSzPct val="100000"/>
        <a:buFont typeface="Wingdings" panose="05000000000000000000" pitchFamily="2" charset="2"/>
        <a:buChar char="§"/>
        <a:defRPr sz="1800" kern="1200">
          <a:solidFill>
            <a:schemeClr val="accent6"/>
          </a:solidFill>
          <a:latin typeface="+mn-lt"/>
          <a:ea typeface="+mn-ea"/>
          <a:cs typeface="+mn-cs"/>
        </a:defRPr>
      </a:lvl1pPr>
      <a:lvl2pPr marL="345281" indent="-171450" algn="l" defTabSz="685800" rtl="0" eaLnBrk="1" latinLnBrk="0" hangingPunct="1">
        <a:lnSpc>
          <a:spcPts val="1575"/>
        </a:lnSpc>
        <a:spcBef>
          <a:spcPts val="0"/>
        </a:spcBef>
        <a:spcAft>
          <a:spcPts val="225"/>
        </a:spcAft>
        <a:buClr>
          <a:schemeClr val="accent6"/>
        </a:buClr>
        <a:buFont typeface="Arial" panose="020B0604020202020204" pitchFamily="34" charset="0"/>
        <a:buChar char="–"/>
        <a:tabLst/>
        <a:defRPr sz="1350" kern="1200">
          <a:solidFill>
            <a:schemeClr val="accent6"/>
          </a:solidFill>
          <a:latin typeface="+mn-lt"/>
          <a:ea typeface="+mn-ea"/>
          <a:cs typeface="+mn-cs"/>
        </a:defRPr>
      </a:lvl2pPr>
      <a:lvl3pPr marL="476250" indent="-130969" algn="l" defTabSz="685800" rtl="0" eaLnBrk="1" latinLnBrk="0" hangingPunct="1">
        <a:lnSpc>
          <a:spcPts val="1575"/>
        </a:lnSpc>
        <a:spcBef>
          <a:spcPts val="0"/>
        </a:spcBef>
        <a:spcAft>
          <a:spcPts val="225"/>
        </a:spcAft>
        <a:buClr>
          <a:schemeClr val="accent6"/>
        </a:buClr>
        <a:buFont typeface="Wingdings" panose="05000000000000000000" pitchFamily="2" charset="2"/>
        <a:buChar char="§"/>
        <a:tabLst/>
        <a:defRPr sz="1350" kern="1200">
          <a:solidFill>
            <a:schemeClr val="accent6"/>
          </a:solidFill>
          <a:latin typeface="+mn-lt"/>
          <a:ea typeface="+mn-ea"/>
          <a:cs typeface="+mn-cs"/>
        </a:defRPr>
      </a:lvl3pPr>
      <a:lvl4pPr marL="644129" indent="-171450" algn="l" defTabSz="685800" rtl="0" eaLnBrk="1" latinLnBrk="0" hangingPunct="1">
        <a:lnSpc>
          <a:spcPts val="1575"/>
        </a:lnSpc>
        <a:spcBef>
          <a:spcPts val="0"/>
        </a:spcBef>
        <a:spcAft>
          <a:spcPts val="225"/>
        </a:spcAft>
        <a:buClr>
          <a:schemeClr val="accent6"/>
        </a:buClr>
        <a:buFont typeface="Arial" panose="020B0604020202020204" pitchFamily="34" charset="0"/>
        <a:buChar char="–"/>
        <a:tabLst/>
        <a:defRPr sz="1350" kern="1200">
          <a:solidFill>
            <a:schemeClr val="accent6"/>
          </a:solidFill>
          <a:latin typeface="+mn-lt"/>
          <a:ea typeface="+mn-ea"/>
          <a:cs typeface="+mn-cs"/>
        </a:defRPr>
      </a:lvl4pPr>
      <a:lvl5pPr marL="821531" indent="-170260" algn="l" defTabSz="685800" rtl="0" eaLnBrk="1" latinLnBrk="0" hangingPunct="1">
        <a:lnSpc>
          <a:spcPts val="1575"/>
        </a:lnSpc>
        <a:spcBef>
          <a:spcPts val="0"/>
        </a:spcBef>
        <a:spcAft>
          <a:spcPts val="225"/>
        </a:spcAft>
        <a:buClr>
          <a:schemeClr val="accent6"/>
        </a:buClr>
        <a:buFont typeface="Wingdings" panose="05000000000000000000" pitchFamily="2" charset="2"/>
        <a:buChar char="§"/>
        <a:tabLst/>
        <a:defRPr sz="135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34">
          <p15:clr>
            <a:srgbClr val="F26B43"/>
          </p15:clr>
        </p15:guide>
        <p15:guide id="3" pos="5526">
          <p15:clr>
            <a:srgbClr val="F26B43"/>
          </p15:clr>
        </p15:guide>
        <p15:guide id="11" orient="horz" pos="480">
          <p15:clr>
            <a:srgbClr val="F26B43"/>
          </p15:clr>
        </p15:guide>
        <p15:guide id="12" orient="horz" pos="768">
          <p15:clr>
            <a:srgbClr val="F26B43"/>
          </p15:clr>
        </p15:guide>
        <p15:guide id="13" orient="horz" pos="4104">
          <p15:clr>
            <a:srgbClr val="F26B43"/>
          </p15:clr>
        </p15:guide>
        <p15:guide id="14"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providersearch.medmutual.com/" TargetMode="Externa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www.employeenavigator.com/"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in a room with boxes and a child&#10;&#10;Description automatically generated">
            <a:extLst>
              <a:ext uri="{FF2B5EF4-FFF2-40B4-BE49-F238E27FC236}">
                <a16:creationId xmlns:a16="http://schemas.microsoft.com/office/drawing/2014/main" id="{3AB3EE8B-8D70-57CC-A8D0-5CA79A9259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467" y="-1447800"/>
            <a:ext cx="9144000" cy="6858002"/>
          </a:xfrm>
        </p:spPr>
      </p:pic>
      <p:sp>
        <p:nvSpPr>
          <p:cNvPr id="6" name="Rectangle 4">
            <a:extLst>
              <a:ext uri="{FF2B5EF4-FFF2-40B4-BE49-F238E27FC236}">
                <a16:creationId xmlns:a16="http://schemas.microsoft.com/office/drawing/2014/main" id="{6F60F9F8-4B9A-8D47-018F-BF61B9B6E8AF}"/>
              </a:ext>
            </a:extLst>
          </p:cNvPr>
          <p:cNvSpPr txBox="1">
            <a:spLocks noChangeArrowheads="1"/>
          </p:cNvSpPr>
          <p:nvPr/>
        </p:nvSpPr>
        <p:spPr>
          <a:xfrm>
            <a:off x="249648" y="5602217"/>
            <a:ext cx="8208552" cy="563562"/>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800" dirty="0">
                <a:latin typeface="+mj-lt"/>
              </a:rPr>
              <a:t>CONFIDENCIAL Y PROPIETARIO: Esta presentación y la información contenida en ella son información confidencial y propietaria de USI </a:t>
            </a:r>
            <a:r>
              <a:rPr lang="es-ES" sz="800" dirty="0" err="1">
                <a:latin typeface="+mj-lt"/>
              </a:rPr>
              <a:t>Insurance</a:t>
            </a:r>
            <a:r>
              <a:rPr lang="es-ES" sz="800" dirty="0">
                <a:latin typeface="+mj-lt"/>
              </a:rPr>
              <a:t> </a:t>
            </a:r>
            <a:r>
              <a:rPr lang="es-ES" sz="800" dirty="0" err="1">
                <a:latin typeface="+mj-lt"/>
              </a:rPr>
              <a:t>Services</a:t>
            </a:r>
            <a:r>
              <a:rPr lang="es-ES" sz="800" dirty="0">
                <a:latin typeface="+mj-lt"/>
              </a:rPr>
              <a:t>, LLC (“USI”). El destinatario acepta no copiar, reproducir ni distribuir este documento, en su totalidad o en parte, sin el consentimiento previo por escrito de USI. Las estimaciones son ilustrativas dadas las limitaciones de datos, pueden no ser acumulativas y están sujetas a cambios según la suscripción del asegurador. © 2018 USI </a:t>
            </a:r>
            <a:r>
              <a:rPr lang="es-ES" sz="800" dirty="0" err="1">
                <a:latin typeface="+mj-lt"/>
              </a:rPr>
              <a:t>Insurance</a:t>
            </a:r>
            <a:r>
              <a:rPr lang="es-ES" sz="800" dirty="0">
                <a:latin typeface="+mj-lt"/>
              </a:rPr>
              <a:t> </a:t>
            </a:r>
            <a:r>
              <a:rPr lang="es-ES" sz="800" dirty="0" err="1">
                <a:latin typeface="+mj-lt"/>
              </a:rPr>
              <a:t>Services</a:t>
            </a:r>
            <a:r>
              <a:rPr lang="es-ES" sz="800" dirty="0">
                <a:latin typeface="+mj-lt"/>
              </a:rPr>
              <a:t>. Todos los derechos reservados.</a:t>
            </a:r>
            <a:endParaRPr lang="en-US" sz="800" dirty="0">
              <a:latin typeface="+mj-lt"/>
            </a:endParaRPr>
          </a:p>
        </p:txBody>
      </p:sp>
      <p:pic>
        <p:nvPicPr>
          <p:cNvPr id="3" name="Picture 2">
            <a:extLst>
              <a:ext uri="{FF2B5EF4-FFF2-40B4-BE49-F238E27FC236}">
                <a16:creationId xmlns:a16="http://schemas.microsoft.com/office/drawing/2014/main" id="{3BF130C5-C279-4496-1B9E-77189DFCA79A}"/>
              </a:ext>
            </a:extLst>
          </p:cNvPr>
          <p:cNvPicPr>
            <a:picLocks noChangeAspect="1"/>
          </p:cNvPicPr>
          <p:nvPr/>
        </p:nvPicPr>
        <p:blipFill>
          <a:blip r:embed="rId4"/>
          <a:stretch>
            <a:fillRect/>
          </a:stretch>
        </p:blipFill>
        <p:spPr>
          <a:xfrm>
            <a:off x="1143000" y="2713466"/>
            <a:ext cx="7239000" cy="724001"/>
          </a:xfrm>
          <a:prstGeom prst="rect">
            <a:avLst/>
          </a:prstGeom>
        </p:spPr>
      </p:pic>
      <p:sp>
        <p:nvSpPr>
          <p:cNvPr id="4" name="TextBox 3">
            <a:extLst>
              <a:ext uri="{FF2B5EF4-FFF2-40B4-BE49-F238E27FC236}">
                <a16:creationId xmlns:a16="http://schemas.microsoft.com/office/drawing/2014/main" id="{58BD611E-6D48-DD3A-3D46-EEF133554183}"/>
              </a:ext>
            </a:extLst>
          </p:cNvPr>
          <p:cNvSpPr txBox="1"/>
          <p:nvPr/>
        </p:nvSpPr>
        <p:spPr>
          <a:xfrm>
            <a:off x="914401" y="2881980"/>
            <a:ext cx="6993466" cy="707886"/>
          </a:xfrm>
          <a:prstGeom prst="rect">
            <a:avLst/>
          </a:prstGeom>
          <a:noFill/>
        </p:spPr>
        <p:txBody>
          <a:bodyPr wrap="square" rtlCol="0">
            <a:spAutoFit/>
          </a:bodyPr>
          <a:lstStyle/>
          <a:p>
            <a:r>
              <a:rPr lang="en-US" sz="4000" b="1" i="0" dirty="0">
                <a:solidFill>
                  <a:schemeClr val="bg1"/>
                </a:solidFill>
                <a:effectLst/>
                <a:latin typeface="-apple-system"/>
              </a:rPr>
              <a:t>Presentación de </a:t>
            </a:r>
            <a:r>
              <a:rPr lang="en-US" sz="4000" b="1" i="0" dirty="0" err="1">
                <a:solidFill>
                  <a:schemeClr val="bg1"/>
                </a:solidFill>
                <a:effectLst/>
                <a:latin typeface="-apple-system"/>
              </a:rPr>
              <a:t>Beneficios</a:t>
            </a:r>
            <a:r>
              <a:rPr lang="en-US" sz="4000" b="1" i="0" dirty="0">
                <a:solidFill>
                  <a:schemeClr val="bg1"/>
                </a:solidFill>
                <a:effectLst/>
                <a:latin typeface="-apple-system"/>
              </a:rPr>
              <a:t> 2026</a:t>
            </a:r>
            <a:endParaRPr lang="en-US" sz="4000" dirty="0">
              <a:solidFill>
                <a:schemeClr val="bg1"/>
              </a:solidFill>
            </a:endParaRPr>
          </a:p>
        </p:txBody>
      </p:sp>
    </p:spTree>
    <p:extLst>
      <p:ext uri="{BB962C8B-B14F-4D97-AF65-F5344CB8AC3E}">
        <p14:creationId xmlns:p14="http://schemas.microsoft.com/office/powerpoint/2010/main" val="10850677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Médico – HDHP HSA </a:t>
            </a:r>
            <a:endParaRPr lang="en-US" sz="1600" dirty="0"/>
          </a:p>
        </p:txBody>
      </p:sp>
      <p:sp>
        <p:nvSpPr>
          <p:cNvPr id="7" name="Content Placeholder 6">
            <a:extLst>
              <a:ext uri="{FF2B5EF4-FFF2-40B4-BE49-F238E27FC236}">
                <a16:creationId xmlns:a16="http://schemas.microsoft.com/office/drawing/2014/main" id="{B6C9DA09-1C72-49A9-9FDB-7B46F1D78DCB}"/>
              </a:ext>
            </a:extLst>
          </p:cNvPr>
          <p:cNvSpPr>
            <a:spLocks noGrp="1"/>
          </p:cNvSpPr>
          <p:nvPr>
            <p:ph idx="1"/>
          </p:nvPr>
        </p:nvSpPr>
        <p:spPr>
          <a:xfrm>
            <a:off x="438530" y="1231370"/>
            <a:ext cx="5633151" cy="4525963"/>
          </a:xfrm>
        </p:spPr>
        <p:txBody>
          <a:bodyPr>
            <a:normAutofit lnSpcReduction="10000"/>
          </a:bodyPr>
          <a:lstStyle/>
          <a:p>
            <a:pPr marL="0" indent="0">
              <a:buNone/>
            </a:pPr>
            <a:r>
              <a:rPr lang="es-ES" sz="2000" dirty="0">
                <a:solidFill>
                  <a:srgbClr val="3F4443"/>
                </a:solidFill>
              </a:rPr>
              <a:t>Continuando para 2026 con el Plan de Salud con Deducible Alto (HDHP):</a:t>
            </a:r>
            <a:endParaRPr lang="en-US" sz="2000" dirty="0">
              <a:solidFill>
                <a:srgbClr val="3F4443"/>
              </a:solidFill>
            </a:endParaRPr>
          </a:p>
          <a:p>
            <a:pPr lvl="1"/>
            <a:r>
              <a:rPr lang="es-ES" sz="2000" dirty="0">
                <a:solidFill>
                  <a:srgbClr val="3F4443"/>
                </a:solidFill>
              </a:rPr>
              <a:t>La contribución de </a:t>
            </a:r>
            <a:r>
              <a:rPr lang="es-ES" sz="2000" dirty="0" err="1">
                <a:solidFill>
                  <a:srgbClr val="3F4443"/>
                </a:solidFill>
              </a:rPr>
              <a:t>Vinylmax</a:t>
            </a:r>
            <a:r>
              <a:rPr lang="es-ES" sz="2000" dirty="0">
                <a:solidFill>
                  <a:srgbClr val="3F4443"/>
                </a:solidFill>
              </a:rPr>
              <a:t> a la HSA es de $600 para un empleado cubierto por el plan HDHP HSA y de $1,000 para aquellos con cobertura de empleado/cónyuge, empleado/hijo o cobertura familiar.</a:t>
            </a:r>
          </a:p>
          <a:p>
            <a:pPr lvl="1"/>
            <a:r>
              <a:rPr lang="es-ES" sz="2000" dirty="0">
                <a:solidFill>
                  <a:srgbClr val="3F4443"/>
                </a:solidFill>
              </a:rPr>
              <a:t>Las contribuciones anuales se distribuyen equitativamente según la frecuencia de pago del empleado.</a:t>
            </a:r>
          </a:p>
          <a:p>
            <a:pPr lvl="1"/>
            <a:r>
              <a:rPr lang="es-ES" sz="2000" dirty="0">
                <a:solidFill>
                  <a:srgbClr val="3F4443"/>
                </a:solidFill>
              </a:rPr>
              <a:t>Las contribuciones a la HSA pueden configurarse en la nómina y se configurarán automáticamente a través de PNC Bank.</a:t>
            </a:r>
            <a:endParaRPr lang="en-US" sz="2000" dirty="0">
              <a:solidFill>
                <a:srgbClr val="3F4443"/>
              </a:solidFill>
            </a:endParaRPr>
          </a:p>
        </p:txBody>
      </p:sp>
      <p:sp>
        <p:nvSpPr>
          <p:cNvPr id="4" name="Rectangle 4"/>
          <p:cNvSpPr>
            <a:spLocks noChangeArrowheads="1"/>
          </p:cNvSpPr>
          <p:nvPr/>
        </p:nvSpPr>
        <p:spPr bwMode="auto">
          <a:xfrm>
            <a:off x="609600" y="5757333"/>
            <a:ext cx="7924800" cy="406449"/>
          </a:xfrm>
          <a:prstGeom prst="rect">
            <a:avLst/>
          </a:prstGeom>
          <a:noFill/>
          <a:ln w="9525">
            <a:noFill/>
            <a:miter lim="800000"/>
          </a:ln>
        </p:spPr>
        <p:txBody>
          <a:bodyPr wrap="square" lIns="82479" tIns="41239" rIns="82479" bIns="41239">
            <a:spAutoFit/>
          </a:bodyPr>
          <a:lstStyle/>
          <a:p>
            <a:pPr defTabSz="825500"/>
            <a:r>
              <a:rPr lang="es-ES" sz="1050" b="1" i="1" dirty="0">
                <a:latin typeface="Arial" panose="020B0604020202020204" pitchFamily="34" charset="0"/>
                <a:cs typeface="Calibri" panose="020F0502020204030204" pitchFamily="34" charset="0"/>
              </a:rPr>
              <a:t>NOTA: </a:t>
            </a:r>
            <a:r>
              <a:rPr lang="es-ES" sz="1050" i="1" dirty="0">
                <a:latin typeface="Arial" panose="020B0604020202020204" pitchFamily="34" charset="0"/>
                <a:cs typeface="Calibri" panose="020F0502020204030204" pitchFamily="34" charset="0"/>
              </a:rPr>
              <a:t>Consulte los resúmenes de beneficios de su proveedor para obtener una lista detallada de los beneficios cubiertos. Los beneficios enumerados en esta presentación son solo para fines ilustrativos.</a:t>
            </a:r>
            <a:endParaRPr lang="en-US" sz="1050" i="1" dirty="0">
              <a:latin typeface="Arial" panose="020B0604020202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EC73956-C959-AD11-A982-BA408F7A419B}"/>
              </a:ext>
            </a:extLst>
          </p:cNvPr>
          <p:cNvPicPr>
            <a:picLocks noChangeAspect="1"/>
          </p:cNvPicPr>
          <p:nvPr/>
        </p:nvPicPr>
        <p:blipFill rotWithShape="1">
          <a:blip r:embed="rId3"/>
          <a:srcRect l="13589" t="3163"/>
          <a:stretch/>
        </p:blipFill>
        <p:spPr>
          <a:xfrm>
            <a:off x="6208398" y="1596209"/>
            <a:ext cx="2707001" cy="2101961"/>
          </a:xfrm>
          <a:prstGeom prst="rect">
            <a:avLst/>
          </a:prstGeom>
        </p:spPr>
      </p:pic>
      <p:pic>
        <p:nvPicPr>
          <p:cNvPr id="6" name="Picture 5">
            <a:extLst>
              <a:ext uri="{FF2B5EF4-FFF2-40B4-BE49-F238E27FC236}">
                <a16:creationId xmlns:a16="http://schemas.microsoft.com/office/drawing/2014/main" id="{65B5AEE8-1F9D-54F7-1D2F-7A49E741D512}"/>
              </a:ext>
            </a:extLst>
          </p:cNvPr>
          <p:cNvPicPr>
            <a:picLocks noChangeAspect="1"/>
          </p:cNvPicPr>
          <p:nvPr/>
        </p:nvPicPr>
        <p:blipFill>
          <a:blip r:embed="rId4"/>
          <a:stretch>
            <a:fillRect/>
          </a:stretch>
        </p:blipFill>
        <p:spPr>
          <a:xfrm>
            <a:off x="6244750" y="39491"/>
            <a:ext cx="2811070" cy="470293"/>
          </a:xfrm>
          <a:prstGeom prst="rect">
            <a:avLst/>
          </a:prstGeom>
        </p:spPr>
      </p:pic>
    </p:spTree>
    <p:extLst>
      <p:ext uri="{BB962C8B-B14F-4D97-AF65-F5344CB8AC3E}">
        <p14:creationId xmlns:p14="http://schemas.microsoft.com/office/powerpoint/2010/main" val="37015285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AF0173E3-FE9F-186B-DFFD-401C09AC59E5}"/>
              </a:ext>
            </a:extLst>
          </p:cNvPr>
          <p:cNvSpPr>
            <a:spLocks noGrp="1"/>
          </p:cNvSpPr>
          <p:nvPr>
            <p:ph type="title"/>
          </p:nvPr>
        </p:nvSpPr>
        <p:spPr>
          <a:xfrm>
            <a:off x="4198128" y="1028740"/>
            <a:ext cx="4572000" cy="868362"/>
          </a:xfrm>
        </p:spPr>
        <p:txBody>
          <a:bodyPr>
            <a:normAutofit fontScale="90000"/>
          </a:bodyPr>
          <a:lstStyle/>
          <a:p>
            <a:r>
              <a:rPr lang="en-US" sz="2800" dirty="0">
                <a:solidFill>
                  <a:srgbClr val="FF4713"/>
                </a:solidFill>
              </a:rPr>
              <a:t>MMO Rx – </a:t>
            </a:r>
            <a:r>
              <a:rPr lang="en-US" sz="2800" dirty="0" err="1">
                <a:solidFill>
                  <a:srgbClr val="FF4713"/>
                </a:solidFill>
              </a:rPr>
              <a:t>Aspectos</a:t>
            </a:r>
            <a:r>
              <a:rPr lang="en-US" sz="2800" dirty="0">
                <a:solidFill>
                  <a:srgbClr val="FF4713"/>
                </a:solidFill>
              </a:rPr>
              <a:t> </a:t>
            </a:r>
            <a:r>
              <a:rPr lang="en-US" sz="2800" dirty="0" err="1">
                <a:solidFill>
                  <a:srgbClr val="FF4713"/>
                </a:solidFill>
              </a:rPr>
              <a:t>Destacados</a:t>
            </a:r>
            <a:r>
              <a:rPr lang="en-US" sz="2800" dirty="0">
                <a:solidFill>
                  <a:srgbClr val="FF4713"/>
                </a:solidFill>
              </a:rPr>
              <a:t> del Plan:</a:t>
            </a:r>
            <a:endParaRPr lang="en-US" sz="1800" dirty="0">
              <a:solidFill>
                <a:srgbClr val="FF4713"/>
              </a:solidFill>
            </a:endParaRPr>
          </a:p>
        </p:txBody>
      </p:sp>
      <p:graphicFrame>
        <p:nvGraphicFramePr>
          <p:cNvPr id="18" name="Medical_Prescription_Table">
            <a:extLst>
              <a:ext uri="{FF2B5EF4-FFF2-40B4-BE49-F238E27FC236}">
                <a16:creationId xmlns:a16="http://schemas.microsoft.com/office/drawing/2014/main" id="{1A04821C-E508-70D2-43F3-C01E07318C38}"/>
              </a:ext>
            </a:extLst>
          </p:cNvPr>
          <p:cNvGraphicFramePr>
            <a:graphicFrameLocks noGrp="1" noChangeAspect="1"/>
          </p:cNvGraphicFramePr>
          <p:nvPr>
            <p:extLst>
              <p:ext uri="{D42A27DB-BD31-4B8C-83A1-F6EECF244321}">
                <p14:modId xmlns:p14="http://schemas.microsoft.com/office/powerpoint/2010/main" val="587732335"/>
              </p:ext>
            </p:extLst>
          </p:nvPr>
        </p:nvGraphicFramePr>
        <p:xfrm>
          <a:off x="388620" y="2336144"/>
          <a:ext cx="8366760" cy="3916680"/>
        </p:xfrm>
        <a:graphic>
          <a:graphicData uri="http://schemas.openxmlformats.org/drawingml/2006/table">
            <a:tbl>
              <a:tblPr firstRow="1" bandRow="1">
                <a:tableStyleId>{7E9639D4-E3E2-4D34-9284-5A2195B3D0D7}</a:tableStyleId>
              </a:tblPr>
              <a:tblGrid>
                <a:gridCol w="2788920">
                  <a:extLst>
                    <a:ext uri="{9D8B030D-6E8A-4147-A177-3AD203B41FA5}">
                      <a16:colId xmlns:a16="http://schemas.microsoft.com/office/drawing/2014/main" val="20000"/>
                    </a:ext>
                  </a:extLst>
                </a:gridCol>
                <a:gridCol w="2788920">
                  <a:extLst>
                    <a:ext uri="{9D8B030D-6E8A-4147-A177-3AD203B41FA5}">
                      <a16:colId xmlns:a16="http://schemas.microsoft.com/office/drawing/2014/main" val="20001"/>
                    </a:ext>
                  </a:extLst>
                </a:gridCol>
                <a:gridCol w="2788920">
                  <a:extLst>
                    <a:ext uri="{9D8B030D-6E8A-4147-A177-3AD203B41FA5}">
                      <a16:colId xmlns:a16="http://schemas.microsoft.com/office/drawing/2014/main" val="20002"/>
                    </a:ext>
                  </a:extLst>
                </a:gridCol>
              </a:tblGrid>
              <a:tr h="358856">
                <a:tc>
                  <a:txBody>
                    <a:bodyPr/>
                    <a:lstStyle/>
                    <a:p>
                      <a:endParaRPr lang="en-US" sz="1050" dirty="0">
                        <a:solidFill>
                          <a:schemeClr val="bg1"/>
                        </a:solidFill>
                      </a:endParaRPr>
                    </a:p>
                    <a:p>
                      <a:endParaRPr lang="en-US" sz="1050" dirty="0">
                        <a:solidFill>
                          <a:schemeClr val="bg1"/>
                        </a:solidFill>
                      </a:endParaRPr>
                    </a:p>
                  </a:txBody>
                  <a:tcPr anchor="ctr">
                    <a:solidFill>
                      <a:srgbClr val="FF4713"/>
                    </a:solidFill>
                  </a:tcPr>
                </a:tc>
                <a:tc>
                  <a:txBody>
                    <a:bodyPr/>
                    <a:lstStyle/>
                    <a:p>
                      <a:pPr algn="ctr"/>
                      <a:r>
                        <a:rPr lang="en-US" sz="1200" dirty="0">
                          <a:solidFill>
                            <a:schemeClr val="bg1"/>
                          </a:solidFill>
                        </a:rPr>
                        <a:t>HDHP HSA</a:t>
                      </a:r>
                    </a:p>
                  </a:txBody>
                  <a:tcPr anchor="ctr">
                    <a:solidFill>
                      <a:srgbClr val="FF4713"/>
                    </a:solidFill>
                  </a:tcPr>
                </a:tc>
                <a:tc>
                  <a:txBody>
                    <a:bodyPr/>
                    <a:lstStyle/>
                    <a:p>
                      <a:pPr algn="ctr"/>
                      <a:r>
                        <a:rPr lang="en-US" sz="1200" dirty="0">
                          <a:solidFill>
                            <a:schemeClr val="bg1"/>
                          </a:solidFill>
                        </a:rPr>
                        <a:t>PPO</a:t>
                      </a:r>
                    </a:p>
                  </a:txBody>
                  <a:tcPr anchor="ctr">
                    <a:solidFill>
                      <a:srgbClr val="FF4713"/>
                    </a:solidFill>
                  </a:tcPr>
                </a:tc>
                <a:extLst>
                  <a:ext uri="{0D108BD9-81ED-4DB2-BD59-A6C34878D82A}">
                    <a16:rowId xmlns:a16="http://schemas.microsoft.com/office/drawing/2014/main" val="10000"/>
                  </a:ext>
                </a:extLst>
              </a:tr>
              <a:tr h="274320">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Deducible de </a:t>
                      </a:r>
                      <a:r>
                        <a:rPr kumimoji="0" lang="en-US" sz="1400" u="none" strike="noStrike" kern="1200" cap="none" spc="0" normalizeH="0" baseline="0" noProof="0" dirty="0" err="1">
                          <a:ln>
                            <a:noFill/>
                          </a:ln>
                          <a:solidFill>
                            <a:srgbClr val="3F4443"/>
                          </a:solidFill>
                          <a:effectLst/>
                          <a:uLnTx/>
                          <a:uFillTx/>
                        </a:rPr>
                        <a:t>medicamentos</a:t>
                      </a:r>
                      <a:r>
                        <a:rPr kumimoji="0" lang="en-US" sz="1400" u="none" strike="noStrike" kern="1200" cap="none" spc="0" normalizeH="0" baseline="0" noProof="0" dirty="0">
                          <a:ln>
                            <a:noFill/>
                          </a:ln>
                          <a:solidFill>
                            <a:srgbClr val="3F4443"/>
                          </a:solidFill>
                          <a:effectLst/>
                          <a:uLnTx/>
                          <a:uFillTx/>
                        </a:rPr>
                        <a:t> </a:t>
                      </a:r>
                      <a:r>
                        <a:rPr kumimoji="0" lang="en-US" sz="1400" u="none" strike="noStrike" kern="1200" cap="none" spc="0" normalizeH="0" baseline="0" noProof="0" dirty="0" err="1">
                          <a:ln>
                            <a:noFill/>
                          </a:ln>
                          <a:solidFill>
                            <a:srgbClr val="3F4443"/>
                          </a:solidFill>
                          <a:effectLst/>
                          <a:uLnTx/>
                          <a:uFillTx/>
                        </a:rPr>
                        <a:t>recetados</a:t>
                      </a:r>
                      <a:r>
                        <a:rPr kumimoji="0" lang="en-US" sz="1400" u="none" strike="noStrike" kern="1200" cap="none" spc="0" normalizeH="0" baseline="0" noProof="0" dirty="0">
                          <a:ln>
                            <a:noFill/>
                          </a:ln>
                          <a:solidFill>
                            <a:srgbClr val="3F4443"/>
                          </a:solidFill>
                          <a:effectLst/>
                          <a:uLnTx/>
                          <a:uFillTx/>
                        </a:rPr>
                        <a:t>.</a:t>
                      </a:r>
                      <a:endParaRPr lang="en-US" sz="3200" dirty="0">
                        <a:solidFill>
                          <a:srgbClr val="3F4443"/>
                        </a:solidFill>
                      </a:endParaRP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err="1">
                          <a:ln>
                            <a:noFill/>
                          </a:ln>
                          <a:solidFill>
                            <a:srgbClr val="3F4443"/>
                          </a:solidFill>
                          <a:effectLst/>
                          <a:uLnTx/>
                          <a:uFillTx/>
                        </a:rPr>
                        <a:t>Medicamentos</a:t>
                      </a:r>
                      <a:r>
                        <a:rPr kumimoji="0" lang="en-US" sz="1400" u="none" strike="noStrike" kern="1200" cap="none" spc="0" normalizeH="0" baseline="0" noProof="0" dirty="0">
                          <a:ln>
                            <a:noFill/>
                          </a:ln>
                          <a:solidFill>
                            <a:srgbClr val="3F4443"/>
                          </a:solidFill>
                          <a:effectLst/>
                          <a:uLnTx/>
                          <a:uFillTx/>
                        </a:rPr>
                        <a:t> </a:t>
                      </a:r>
                      <a:r>
                        <a:rPr kumimoji="0" lang="en-US" sz="1400" u="none" strike="noStrike" kern="1200" cap="none" spc="0" normalizeH="0" baseline="0" noProof="0" dirty="0" err="1">
                          <a:ln>
                            <a:noFill/>
                          </a:ln>
                          <a:solidFill>
                            <a:srgbClr val="3F4443"/>
                          </a:solidFill>
                          <a:effectLst/>
                          <a:uLnTx/>
                          <a:uFillTx/>
                        </a:rPr>
                        <a:t>recetados</a:t>
                      </a:r>
                      <a:r>
                        <a:rPr kumimoji="0" lang="en-US" sz="1400" u="none" strike="noStrike" kern="1200" cap="none" spc="0" normalizeH="0" baseline="0" noProof="0" dirty="0">
                          <a:ln>
                            <a:noFill/>
                          </a:ln>
                          <a:solidFill>
                            <a:srgbClr val="3F4443"/>
                          </a:solidFill>
                          <a:effectLst/>
                          <a:uLnTx/>
                          <a:uFillTx/>
                        </a:rPr>
                        <a:t> </a:t>
                      </a:r>
                      <a:r>
                        <a:rPr kumimoji="0" lang="en-US" sz="1400" u="none" strike="noStrike" kern="1200" cap="none" spc="0" normalizeH="0" baseline="0" noProof="0" dirty="0" err="1">
                          <a:ln>
                            <a:noFill/>
                          </a:ln>
                          <a:solidFill>
                            <a:srgbClr val="3F4443"/>
                          </a:solidFill>
                          <a:effectLst/>
                          <a:uLnTx/>
                          <a:uFillTx/>
                        </a:rPr>
                        <a:t>sujetos</a:t>
                      </a:r>
                      <a:r>
                        <a:rPr kumimoji="0" lang="en-US" sz="1400" u="none" strike="noStrike" kern="1200" cap="none" spc="0" normalizeH="0" baseline="0" noProof="0" dirty="0">
                          <a:ln>
                            <a:noFill/>
                          </a:ln>
                          <a:solidFill>
                            <a:srgbClr val="3F4443"/>
                          </a:solidFill>
                          <a:effectLst/>
                          <a:uLnTx/>
                          <a:uFillTx/>
                        </a:rPr>
                        <a:t> al deducible </a:t>
                      </a:r>
                      <a:r>
                        <a:rPr kumimoji="0" lang="en-US" sz="1400" u="none" strike="noStrike" kern="1200" cap="none" spc="0" normalizeH="0" baseline="0" noProof="0" dirty="0" err="1">
                          <a:ln>
                            <a:noFill/>
                          </a:ln>
                          <a:solidFill>
                            <a:srgbClr val="3F4443"/>
                          </a:solidFill>
                          <a:effectLst/>
                          <a:uLnTx/>
                          <a:uFillTx/>
                        </a:rPr>
                        <a:t>médico</a:t>
                      </a:r>
                      <a:endParaRPr kumimoji="0" lang="en-US" sz="1400" u="none" strike="noStrike" kern="1200" cap="none" spc="0" normalizeH="0" baseline="0" noProof="0" dirty="0">
                        <a:ln>
                          <a:noFill/>
                        </a:ln>
                        <a:solidFill>
                          <a:srgbClr val="3F4443"/>
                        </a:solidFill>
                        <a:effectLst/>
                        <a:uLnTx/>
                        <a:uFillTx/>
                      </a:endParaRP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N/A</a:t>
                      </a:r>
                    </a:p>
                  </a:txBody>
                  <a:tcPr anchor="ctr"/>
                </a:tc>
                <a:extLst>
                  <a:ext uri="{0D108BD9-81ED-4DB2-BD59-A6C34878D82A}">
                    <a16:rowId xmlns:a16="http://schemas.microsoft.com/office/drawing/2014/main" val="10001"/>
                  </a:ext>
                </a:extLst>
              </a:tr>
              <a:tr h="274320">
                <a:tc gridSpan="3">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000" u="none" strike="noStrike" kern="1200" cap="none" spc="0" normalizeH="0" baseline="0" noProof="0" dirty="0" err="1">
                          <a:ln>
                            <a:noFill/>
                          </a:ln>
                          <a:solidFill>
                            <a:schemeClr val="bg1"/>
                          </a:solidFill>
                          <a:effectLst/>
                          <a:uLnTx/>
                          <a:uFillTx/>
                        </a:rPr>
                        <a:t>Medicamentos</a:t>
                      </a:r>
                      <a:r>
                        <a:rPr kumimoji="0" lang="en-US" sz="1000" u="none" strike="noStrike" kern="1200" cap="none" spc="0" normalizeH="0" baseline="0" noProof="0" dirty="0">
                          <a:ln>
                            <a:noFill/>
                          </a:ln>
                          <a:solidFill>
                            <a:schemeClr val="bg1"/>
                          </a:solidFill>
                          <a:effectLst/>
                          <a:uLnTx/>
                          <a:uFillTx/>
                        </a:rPr>
                        <a:t> </a:t>
                      </a:r>
                      <a:r>
                        <a:rPr kumimoji="0" lang="en-US" sz="1000" u="none" strike="noStrike" kern="1200" cap="none" spc="0" normalizeH="0" baseline="0" noProof="0" dirty="0" err="1">
                          <a:ln>
                            <a:noFill/>
                          </a:ln>
                          <a:solidFill>
                            <a:schemeClr val="bg1"/>
                          </a:solidFill>
                          <a:effectLst/>
                          <a:uLnTx/>
                          <a:uFillTx/>
                        </a:rPr>
                        <a:t>Recetados</a:t>
                      </a:r>
                      <a:r>
                        <a:rPr kumimoji="0" lang="en-US" sz="1000" u="none" strike="noStrike" kern="1200" cap="none" spc="0" normalizeH="0" baseline="0" noProof="0" dirty="0">
                          <a:ln>
                            <a:noFill/>
                          </a:ln>
                          <a:solidFill>
                            <a:schemeClr val="bg1"/>
                          </a:solidFill>
                          <a:effectLst/>
                          <a:uLnTx/>
                          <a:uFillTx/>
                        </a:rPr>
                        <a:t> </a:t>
                      </a:r>
                      <a:r>
                        <a:rPr kumimoji="0" lang="en-US" sz="1000" u="none" strike="noStrike" kern="1200" cap="none" spc="0" normalizeH="0" baseline="0" noProof="0" dirty="0" err="1">
                          <a:ln>
                            <a:noFill/>
                          </a:ln>
                          <a:solidFill>
                            <a:schemeClr val="bg1"/>
                          </a:solidFill>
                          <a:effectLst/>
                          <a:uLnTx/>
                          <a:uFillTx/>
                        </a:rPr>
                        <a:t>en</a:t>
                      </a:r>
                      <a:r>
                        <a:rPr kumimoji="0" lang="en-US" sz="1000" u="none" strike="noStrike" kern="1200" cap="none" spc="0" normalizeH="0" baseline="0" noProof="0" dirty="0">
                          <a:ln>
                            <a:noFill/>
                          </a:ln>
                          <a:solidFill>
                            <a:schemeClr val="bg1"/>
                          </a:solidFill>
                          <a:effectLst/>
                          <a:uLnTx/>
                          <a:uFillTx/>
                        </a:rPr>
                        <a:t> </a:t>
                      </a:r>
                      <a:r>
                        <a:rPr kumimoji="0" lang="en-US" sz="1000" u="none" strike="noStrike" kern="1200" cap="none" spc="0" normalizeH="0" baseline="0" noProof="0" dirty="0" err="1">
                          <a:ln>
                            <a:noFill/>
                          </a:ln>
                          <a:solidFill>
                            <a:schemeClr val="bg1"/>
                          </a:solidFill>
                          <a:effectLst/>
                          <a:uLnTx/>
                          <a:uFillTx/>
                        </a:rPr>
                        <a:t>Farmacias</a:t>
                      </a:r>
                      <a:r>
                        <a:rPr kumimoji="0" lang="en-US" sz="1000" u="none" strike="noStrike" kern="1200" cap="none" spc="0" normalizeH="0" baseline="0" noProof="0" dirty="0">
                          <a:ln>
                            <a:noFill/>
                          </a:ln>
                          <a:solidFill>
                            <a:schemeClr val="bg1"/>
                          </a:solidFill>
                          <a:effectLst/>
                          <a:uLnTx/>
                          <a:uFillTx/>
                        </a:rPr>
                        <a:t> </a:t>
                      </a:r>
                      <a:r>
                        <a:rPr kumimoji="0" lang="en-US" sz="1000" u="none" strike="noStrike" kern="1200" cap="none" spc="0" normalizeH="0" baseline="0" noProof="0" dirty="0" err="1">
                          <a:ln>
                            <a:noFill/>
                          </a:ln>
                          <a:solidFill>
                            <a:schemeClr val="bg1"/>
                          </a:solidFill>
                          <a:effectLst/>
                          <a:uLnTx/>
                          <a:uFillTx/>
                        </a:rPr>
                        <a:t>Minoristas</a:t>
                      </a:r>
                      <a:r>
                        <a:rPr kumimoji="0" lang="en-US" sz="1000" u="none" strike="noStrike" kern="1200" cap="none" spc="0" normalizeH="0" baseline="0" noProof="0" dirty="0">
                          <a:ln>
                            <a:noFill/>
                          </a:ln>
                          <a:solidFill>
                            <a:schemeClr val="bg1"/>
                          </a:solidFill>
                          <a:effectLst/>
                          <a:uLnTx/>
                          <a:uFillTx/>
                        </a:rPr>
                        <a:t>:</a:t>
                      </a:r>
                      <a:endParaRPr lang="en-US" dirty="0">
                        <a:solidFill>
                          <a:schemeClr val="bg1"/>
                        </a:solidFill>
                      </a:endParaRPr>
                    </a:p>
                  </a:txBody>
                  <a:tcPr anchor="ctr">
                    <a:solidFill>
                      <a:srgbClr val="FF4713"/>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2"/>
                  </a:ext>
                </a:extLst>
              </a:tr>
              <a:tr h="274320">
                <a:tc>
                  <a:txBody>
                    <a:bodyPr/>
                    <a:lstStyle/>
                    <a:p>
                      <a:pPr marL="47625" marR="47625">
                        <a:spcBef>
                          <a:spcPts val="0"/>
                        </a:spcBef>
                        <a:spcAft>
                          <a:spcPts val="0"/>
                        </a:spcAft>
                      </a:pPr>
                      <a:r>
                        <a:rPr lang="en-US" sz="1400" kern="1200" dirty="0" err="1">
                          <a:solidFill>
                            <a:srgbClr val="3F4443"/>
                          </a:solidFill>
                          <a:latin typeface="+mn-lt"/>
                          <a:ea typeface="+mn-ea"/>
                          <a:cs typeface="+mn-cs"/>
                        </a:rPr>
                        <a:t>Genérico</a:t>
                      </a:r>
                      <a:r>
                        <a:rPr lang="en-US" sz="1400" kern="1200" dirty="0">
                          <a:solidFill>
                            <a:srgbClr val="3F4443"/>
                          </a:solidFill>
                          <a:latin typeface="+mn-lt"/>
                          <a:ea typeface="+mn-ea"/>
                          <a:cs typeface="+mn-cs"/>
                        </a:rPr>
                        <a:t> (Nivel 1)</a:t>
                      </a:r>
                    </a:p>
                  </a:txBody>
                  <a:tcPr marL="0" marR="0" marT="0" marB="0" anchor="ctr"/>
                </a:tc>
                <a:tc>
                  <a:txBody>
                    <a:bodyPr/>
                    <a:lstStyle/>
                    <a:p>
                      <a:pPr algn="ctr"/>
                      <a:r>
                        <a:rPr lang="en-US" sz="1400" dirty="0">
                          <a:solidFill>
                            <a:srgbClr val="3F4443"/>
                          </a:solidFill>
                        </a:rPr>
                        <a:t>deducible luego $5 </a:t>
                      </a:r>
                      <a:r>
                        <a:rPr lang="en-US" sz="1400" dirty="0" err="1">
                          <a:solidFill>
                            <a:srgbClr val="3F4443"/>
                          </a:solidFill>
                        </a:rPr>
                        <a:t>copago</a:t>
                      </a:r>
                      <a:endParaRPr lang="en-US" sz="1400" dirty="0">
                        <a:solidFill>
                          <a:srgbClr val="3F4443"/>
                        </a:solidFill>
                      </a:endParaRPr>
                    </a:p>
                  </a:txBody>
                  <a:tcPr anchor="ctr"/>
                </a:tc>
                <a:tc>
                  <a:txBody>
                    <a:bodyPr/>
                    <a:lstStyle/>
                    <a:p>
                      <a:pPr algn="ctr"/>
                      <a:r>
                        <a:rPr lang="en-US" sz="1400" dirty="0">
                          <a:solidFill>
                            <a:srgbClr val="3F4443"/>
                          </a:solidFill>
                        </a:rPr>
                        <a:t>$10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3"/>
                  </a:ext>
                </a:extLst>
              </a:tr>
              <a:tr h="274320">
                <a:tc>
                  <a:txBody>
                    <a:bodyPr/>
                    <a:lstStyle/>
                    <a:p>
                      <a:pPr marL="47625" marR="47625">
                        <a:spcBef>
                          <a:spcPts val="0"/>
                        </a:spcBef>
                        <a:spcAft>
                          <a:spcPts val="0"/>
                        </a:spcAft>
                      </a:pPr>
                      <a:r>
                        <a:rPr lang="en-US" sz="1400" kern="1200" dirty="0" err="1">
                          <a:solidFill>
                            <a:srgbClr val="3F4443"/>
                          </a:solidFill>
                          <a:latin typeface="+mn-lt"/>
                          <a:ea typeface="+mn-ea"/>
                          <a:cs typeface="+mn-cs"/>
                        </a:rPr>
                        <a:t>Preferido</a:t>
                      </a:r>
                      <a:r>
                        <a:rPr lang="en-US" sz="1400" kern="1200" dirty="0">
                          <a:solidFill>
                            <a:srgbClr val="3F4443"/>
                          </a:solidFill>
                          <a:latin typeface="+mn-lt"/>
                          <a:ea typeface="+mn-ea"/>
                          <a:cs typeface="+mn-cs"/>
                        </a:rPr>
                        <a:t> (Nivel 2)</a:t>
                      </a:r>
                    </a:p>
                  </a:txBody>
                  <a:tcPr marL="0" marR="0" marT="0" marB="0" anchor="ctr"/>
                </a:tc>
                <a:tc>
                  <a:txBody>
                    <a:bodyPr/>
                    <a:lstStyle/>
                    <a:p>
                      <a:pPr algn="ctr"/>
                      <a:r>
                        <a:rPr lang="en-US" sz="1400" dirty="0">
                          <a:solidFill>
                            <a:srgbClr val="3F4443"/>
                          </a:solidFill>
                        </a:rPr>
                        <a:t>deducible luego $40 </a:t>
                      </a:r>
                      <a:r>
                        <a:rPr lang="en-US" sz="1400" dirty="0" err="1">
                          <a:solidFill>
                            <a:srgbClr val="3F4443"/>
                          </a:solidFill>
                        </a:rPr>
                        <a:t>copago</a:t>
                      </a:r>
                      <a:endParaRPr lang="en-US" sz="1400" dirty="0">
                        <a:solidFill>
                          <a:srgbClr val="3F4443"/>
                        </a:solidFill>
                      </a:endParaRPr>
                    </a:p>
                  </a:txBody>
                  <a:tcPr anchor="ctr"/>
                </a:tc>
                <a:tc>
                  <a:txBody>
                    <a:bodyPr/>
                    <a:lstStyle/>
                    <a:p>
                      <a:pPr algn="ctr"/>
                      <a:r>
                        <a:rPr lang="en-US" sz="1400" dirty="0">
                          <a:solidFill>
                            <a:srgbClr val="3F4443"/>
                          </a:solidFill>
                        </a:rPr>
                        <a:t>$65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4"/>
                  </a:ext>
                </a:extLst>
              </a:tr>
              <a:tr h="274320">
                <a:tc>
                  <a:txBody>
                    <a:bodyPr/>
                    <a:lstStyle/>
                    <a:p>
                      <a:pPr marL="47625" marR="47625">
                        <a:spcBef>
                          <a:spcPts val="0"/>
                        </a:spcBef>
                        <a:spcAft>
                          <a:spcPts val="0"/>
                        </a:spcAft>
                      </a:pPr>
                      <a:r>
                        <a:rPr lang="en-US" sz="1400" kern="1200" dirty="0">
                          <a:solidFill>
                            <a:srgbClr val="3F4443"/>
                          </a:solidFill>
                          <a:latin typeface="+mn-lt"/>
                          <a:ea typeface="+mn-ea"/>
                          <a:cs typeface="+mn-cs"/>
                        </a:rPr>
                        <a:t>No </a:t>
                      </a:r>
                      <a:r>
                        <a:rPr lang="en-US" sz="1400" kern="1200" dirty="0" err="1">
                          <a:solidFill>
                            <a:srgbClr val="3F4443"/>
                          </a:solidFill>
                          <a:latin typeface="+mn-lt"/>
                          <a:ea typeface="+mn-ea"/>
                          <a:cs typeface="+mn-cs"/>
                        </a:rPr>
                        <a:t>Preferido</a:t>
                      </a:r>
                      <a:r>
                        <a:rPr lang="en-US" sz="1400" kern="1200" dirty="0">
                          <a:solidFill>
                            <a:srgbClr val="3F4443"/>
                          </a:solidFill>
                          <a:latin typeface="+mn-lt"/>
                          <a:ea typeface="+mn-ea"/>
                          <a:cs typeface="+mn-cs"/>
                        </a:rPr>
                        <a:t> (Nivel 3)</a:t>
                      </a:r>
                    </a:p>
                  </a:txBody>
                  <a:tcPr marL="0" marR="0" marT="0" marB="0" anchor="ctr"/>
                </a:tc>
                <a:tc>
                  <a:txBody>
                    <a:bodyPr/>
                    <a:lstStyle/>
                    <a:p>
                      <a:pPr algn="ctr"/>
                      <a:r>
                        <a:rPr lang="en-US" sz="1400" dirty="0">
                          <a:solidFill>
                            <a:srgbClr val="3F4443"/>
                          </a:solidFill>
                        </a:rPr>
                        <a:t>deducible luego $105 </a:t>
                      </a:r>
                      <a:r>
                        <a:rPr lang="en-US" sz="1400" dirty="0" err="1">
                          <a:solidFill>
                            <a:srgbClr val="3F4443"/>
                          </a:solidFill>
                        </a:rPr>
                        <a:t>copago</a:t>
                      </a:r>
                      <a:endParaRPr lang="en-US" sz="1400" dirty="0">
                        <a:solidFill>
                          <a:srgbClr val="3F4443"/>
                        </a:solidFill>
                      </a:endParaRPr>
                    </a:p>
                  </a:txBody>
                  <a:tcPr anchor="ctr"/>
                </a:tc>
                <a:tc>
                  <a:txBody>
                    <a:bodyPr/>
                    <a:lstStyle/>
                    <a:p>
                      <a:pPr algn="ctr"/>
                      <a:r>
                        <a:rPr lang="en-US" sz="1400" dirty="0">
                          <a:solidFill>
                            <a:srgbClr val="3F4443"/>
                          </a:solidFill>
                        </a:rPr>
                        <a:t>$125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5"/>
                  </a:ext>
                </a:extLst>
              </a:tr>
              <a:tr h="274320">
                <a:tc>
                  <a:txBody>
                    <a:bodyPr/>
                    <a:lstStyle/>
                    <a:p>
                      <a:pPr marL="47625" marR="47625">
                        <a:spcBef>
                          <a:spcPts val="0"/>
                        </a:spcBef>
                        <a:spcAft>
                          <a:spcPts val="0"/>
                        </a:spcAft>
                      </a:pPr>
                      <a:r>
                        <a:rPr lang="en-US" sz="1400" kern="1200" dirty="0" err="1">
                          <a:solidFill>
                            <a:srgbClr val="3F4443"/>
                          </a:solidFill>
                          <a:latin typeface="+mn-lt"/>
                          <a:ea typeface="+mn-ea"/>
                          <a:cs typeface="+mn-cs"/>
                        </a:rPr>
                        <a:t>Especialidad</a:t>
                      </a:r>
                      <a:r>
                        <a:rPr lang="en-US" sz="1400" kern="1200" dirty="0">
                          <a:solidFill>
                            <a:srgbClr val="3F4443"/>
                          </a:solidFill>
                          <a:latin typeface="+mn-lt"/>
                          <a:ea typeface="+mn-ea"/>
                          <a:cs typeface="+mn-cs"/>
                        </a:rPr>
                        <a:t> </a:t>
                      </a:r>
                      <a:r>
                        <a:rPr lang="en-US" sz="1400" kern="1200" dirty="0" err="1">
                          <a:solidFill>
                            <a:srgbClr val="3F4443"/>
                          </a:solidFill>
                          <a:latin typeface="+mn-lt"/>
                          <a:ea typeface="+mn-ea"/>
                          <a:cs typeface="+mn-cs"/>
                        </a:rPr>
                        <a:t>Preferida</a:t>
                      </a:r>
                      <a:r>
                        <a:rPr lang="en-US" sz="1400" kern="1200" dirty="0">
                          <a:solidFill>
                            <a:srgbClr val="3F4443"/>
                          </a:solidFill>
                          <a:latin typeface="+mn-lt"/>
                          <a:ea typeface="+mn-ea"/>
                          <a:cs typeface="+mn-cs"/>
                        </a:rPr>
                        <a:t> (Nivel 4)</a:t>
                      </a:r>
                    </a:p>
                  </a:txBody>
                  <a:tcPr marL="0" marR="0" marT="0" marB="0" anchor="ctr"/>
                </a:tc>
                <a:tc>
                  <a:txBody>
                    <a:bodyPr/>
                    <a:lstStyle/>
                    <a:p>
                      <a:pPr algn="ctr"/>
                      <a:r>
                        <a:rPr lang="en-US" sz="1400" dirty="0">
                          <a:solidFill>
                            <a:srgbClr val="3F4443"/>
                          </a:solidFill>
                        </a:rPr>
                        <a:t>deducible luego $250 </a:t>
                      </a:r>
                      <a:r>
                        <a:rPr lang="en-US" sz="1400" dirty="0" err="1">
                          <a:solidFill>
                            <a:srgbClr val="3F4443"/>
                          </a:solidFill>
                        </a:rPr>
                        <a:t>copago</a:t>
                      </a:r>
                      <a:endParaRPr lang="en-US" sz="1400" dirty="0">
                        <a:solidFill>
                          <a:srgbClr val="3F4443"/>
                        </a:solidFill>
                      </a:endParaRPr>
                    </a:p>
                  </a:txBody>
                  <a:tcPr anchor="ctr"/>
                </a:tc>
                <a:tc>
                  <a:txBody>
                    <a:bodyPr/>
                    <a:lstStyle/>
                    <a:p>
                      <a:pPr algn="ctr"/>
                      <a:r>
                        <a:rPr lang="en-US" sz="1400" dirty="0">
                          <a:solidFill>
                            <a:srgbClr val="3F4443"/>
                          </a:solidFill>
                        </a:rPr>
                        <a:t>$250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6"/>
                  </a:ext>
                </a:extLst>
              </a:tr>
              <a:tr h="274320">
                <a:tc gridSpan="3">
                  <a:txBody>
                    <a:bodyPr/>
                    <a:lstStyle/>
                    <a:p>
                      <a:r>
                        <a:rPr lang="en-US" sz="1000" dirty="0" err="1">
                          <a:solidFill>
                            <a:schemeClr val="bg1"/>
                          </a:solidFill>
                        </a:rPr>
                        <a:t>Medicamentos</a:t>
                      </a:r>
                      <a:r>
                        <a:rPr lang="en-US" sz="1000" dirty="0">
                          <a:solidFill>
                            <a:schemeClr val="bg1"/>
                          </a:solidFill>
                        </a:rPr>
                        <a:t> </a:t>
                      </a:r>
                      <a:r>
                        <a:rPr lang="en-US" sz="1000" dirty="0" err="1">
                          <a:solidFill>
                            <a:schemeClr val="bg1"/>
                          </a:solidFill>
                        </a:rPr>
                        <a:t>Recetados</a:t>
                      </a:r>
                      <a:r>
                        <a:rPr lang="en-US" sz="1000" dirty="0">
                          <a:solidFill>
                            <a:schemeClr val="bg1"/>
                          </a:solidFill>
                        </a:rPr>
                        <a:t> </a:t>
                      </a:r>
                      <a:r>
                        <a:rPr lang="en-US" sz="1000" dirty="0" err="1">
                          <a:solidFill>
                            <a:schemeClr val="bg1"/>
                          </a:solidFill>
                        </a:rPr>
                        <a:t>por</a:t>
                      </a:r>
                      <a:r>
                        <a:rPr lang="en-US" sz="1000" dirty="0">
                          <a:solidFill>
                            <a:schemeClr val="bg1"/>
                          </a:solidFill>
                        </a:rPr>
                        <a:t> </a:t>
                      </a:r>
                      <a:r>
                        <a:rPr lang="en-US" sz="1000" dirty="0" err="1">
                          <a:solidFill>
                            <a:schemeClr val="bg1"/>
                          </a:solidFill>
                        </a:rPr>
                        <a:t>Correo</a:t>
                      </a:r>
                      <a:r>
                        <a:rPr lang="en-US" sz="1000" dirty="0">
                          <a:solidFill>
                            <a:schemeClr val="bg1"/>
                          </a:solidFill>
                        </a:rPr>
                        <a:t>:</a:t>
                      </a:r>
                    </a:p>
                  </a:txBody>
                  <a:tcPr anchor="ctr">
                    <a:solidFill>
                      <a:srgbClr val="FF4713"/>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7"/>
                  </a:ext>
                </a:extLst>
              </a:tr>
              <a:tr h="274320">
                <a:tc>
                  <a:txBody>
                    <a:bodyPr/>
                    <a:lstStyle/>
                    <a:p>
                      <a:pPr marL="47625" marR="47625" algn="l" defTabSz="914400" rtl="0" eaLnBrk="1" latinLnBrk="0" hangingPunct="1">
                        <a:spcBef>
                          <a:spcPts val="0"/>
                        </a:spcBef>
                        <a:spcAft>
                          <a:spcPts val="0"/>
                        </a:spcAft>
                      </a:pPr>
                      <a:r>
                        <a:rPr lang="en-US" sz="1400" kern="1200" dirty="0" err="1">
                          <a:solidFill>
                            <a:srgbClr val="3F4443"/>
                          </a:solidFill>
                          <a:latin typeface="+mn-lt"/>
                          <a:ea typeface="+mn-ea"/>
                          <a:cs typeface="+mn-cs"/>
                        </a:rPr>
                        <a:t>Genérico</a:t>
                      </a:r>
                      <a:r>
                        <a:rPr lang="en-US" sz="1400" kern="1200" dirty="0">
                          <a:solidFill>
                            <a:srgbClr val="3F4443"/>
                          </a:solidFill>
                          <a:latin typeface="+mn-lt"/>
                          <a:ea typeface="+mn-ea"/>
                          <a:cs typeface="+mn-cs"/>
                        </a:rPr>
                        <a:t> (Nivel 1)</a:t>
                      </a:r>
                    </a:p>
                  </a:txBody>
                  <a:tcPr marL="0" marR="0" marT="0" marB="0" anchor="ctr"/>
                </a:tc>
                <a:tc>
                  <a:txBody>
                    <a:bodyPr/>
                    <a:lstStyle/>
                    <a:p>
                      <a:pPr algn="ctr"/>
                      <a:r>
                        <a:rPr lang="en-US" sz="1400" dirty="0">
                          <a:solidFill>
                            <a:srgbClr val="3F4443"/>
                          </a:solidFill>
                        </a:rPr>
                        <a:t>deducible luego $12.50 </a:t>
                      </a:r>
                      <a:r>
                        <a:rPr lang="en-US" sz="1400" dirty="0" err="1">
                          <a:solidFill>
                            <a:srgbClr val="3F4443"/>
                          </a:solidFill>
                        </a:rPr>
                        <a:t>copago</a:t>
                      </a:r>
                      <a:endParaRPr lang="en-US" sz="1400" dirty="0">
                        <a:solidFill>
                          <a:srgbClr val="3F4443"/>
                        </a:solidFill>
                      </a:endParaRPr>
                    </a:p>
                  </a:txBody>
                  <a:tcPr anchor="ctr"/>
                </a:tc>
                <a:tc>
                  <a:txBody>
                    <a:bodyPr/>
                    <a:lstStyle/>
                    <a:p>
                      <a:pPr algn="ctr"/>
                      <a:r>
                        <a:rPr lang="en-US" sz="1400" dirty="0">
                          <a:solidFill>
                            <a:srgbClr val="3F4443"/>
                          </a:solidFill>
                        </a:rPr>
                        <a:t>$25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9"/>
                  </a:ext>
                </a:extLst>
              </a:tr>
              <a:tr h="274320">
                <a:tc>
                  <a:txBody>
                    <a:bodyPr/>
                    <a:lstStyle/>
                    <a:p>
                      <a:pPr marL="47625" marR="47625" algn="l" defTabSz="914400" rtl="0" eaLnBrk="1" latinLnBrk="0" hangingPunct="1">
                        <a:spcBef>
                          <a:spcPts val="0"/>
                        </a:spcBef>
                        <a:spcAft>
                          <a:spcPts val="0"/>
                        </a:spcAft>
                      </a:pPr>
                      <a:r>
                        <a:rPr lang="en-US" sz="1400" kern="1200" dirty="0" err="1">
                          <a:solidFill>
                            <a:srgbClr val="3F4443"/>
                          </a:solidFill>
                          <a:latin typeface="+mn-lt"/>
                          <a:ea typeface="+mn-ea"/>
                          <a:cs typeface="+mn-cs"/>
                        </a:rPr>
                        <a:t>Preferido</a:t>
                      </a:r>
                      <a:r>
                        <a:rPr lang="en-US" sz="1400" kern="1200" dirty="0">
                          <a:solidFill>
                            <a:srgbClr val="3F4443"/>
                          </a:solidFill>
                          <a:latin typeface="+mn-lt"/>
                          <a:ea typeface="+mn-ea"/>
                          <a:cs typeface="+mn-cs"/>
                        </a:rPr>
                        <a:t> (Nivel 2)</a:t>
                      </a:r>
                    </a:p>
                  </a:txBody>
                  <a:tcPr marL="0" marR="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deducible luego $100.00 </a:t>
                      </a:r>
                      <a:r>
                        <a:rPr lang="en-US" sz="1400" dirty="0" err="1">
                          <a:solidFill>
                            <a:srgbClr val="3F4443"/>
                          </a:solidFill>
                        </a:rPr>
                        <a:t>copago</a:t>
                      </a:r>
                      <a:endParaRPr lang="en-US" sz="14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$162.50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10"/>
                  </a:ext>
                </a:extLst>
              </a:tr>
              <a:tr h="274320">
                <a:tc>
                  <a:txBody>
                    <a:bodyPr/>
                    <a:lstStyle/>
                    <a:p>
                      <a:pPr marL="47625" marR="47625" algn="l" defTabSz="914400" rtl="0" eaLnBrk="1" latinLnBrk="0" hangingPunct="1">
                        <a:spcBef>
                          <a:spcPts val="0"/>
                        </a:spcBef>
                        <a:spcAft>
                          <a:spcPts val="0"/>
                        </a:spcAft>
                      </a:pPr>
                      <a:r>
                        <a:rPr lang="en-US" sz="1400" kern="1200" dirty="0">
                          <a:solidFill>
                            <a:srgbClr val="3F4443"/>
                          </a:solidFill>
                          <a:latin typeface="+mn-lt"/>
                          <a:ea typeface="+mn-ea"/>
                          <a:cs typeface="+mn-cs"/>
                        </a:rPr>
                        <a:t>No </a:t>
                      </a:r>
                      <a:r>
                        <a:rPr lang="en-US" sz="1400" kern="1200" dirty="0" err="1">
                          <a:solidFill>
                            <a:srgbClr val="3F4443"/>
                          </a:solidFill>
                          <a:latin typeface="+mn-lt"/>
                          <a:ea typeface="+mn-ea"/>
                          <a:cs typeface="+mn-cs"/>
                        </a:rPr>
                        <a:t>Preferido</a:t>
                      </a:r>
                      <a:r>
                        <a:rPr lang="en-US" sz="1400" kern="1200" dirty="0">
                          <a:solidFill>
                            <a:srgbClr val="3F4443"/>
                          </a:solidFill>
                          <a:latin typeface="+mn-lt"/>
                          <a:ea typeface="+mn-ea"/>
                          <a:cs typeface="+mn-cs"/>
                        </a:rPr>
                        <a:t> (Nivel 3)</a:t>
                      </a:r>
                    </a:p>
                  </a:txBody>
                  <a:tcPr marL="0" marR="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deducible luego $262.50 </a:t>
                      </a:r>
                      <a:r>
                        <a:rPr lang="en-US" sz="1400" dirty="0" err="1">
                          <a:solidFill>
                            <a:srgbClr val="3F4443"/>
                          </a:solidFill>
                        </a:rPr>
                        <a:t>copago</a:t>
                      </a:r>
                      <a:endParaRPr lang="en-US" sz="14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$312.50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11"/>
                  </a:ext>
                </a:extLst>
              </a:tr>
              <a:tr h="274320">
                <a:tc>
                  <a:txBody>
                    <a:bodyPr/>
                    <a:lstStyle/>
                    <a:p>
                      <a:pPr marL="47625" marR="47625" algn="l" defTabSz="914400" rtl="0" eaLnBrk="1" latinLnBrk="0" hangingPunct="1">
                        <a:spcBef>
                          <a:spcPts val="0"/>
                        </a:spcBef>
                        <a:spcAft>
                          <a:spcPts val="0"/>
                        </a:spcAft>
                      </a:pPr>
                      <a:r>
                        <a:rPr lang="en-US" sz="1400" kern="1200" dirty="0" err="1">
                          <a:solidFill>
                            <a:srgbClr val="3F4443"/>
                          </a:solidFill>
                          <a:latin typeface="+mn-lt"/>
                          <a:ea typeface="+mn-ea"/>
                          <a:cs typeface="+mn-cs"/>
                        </a:rPr>
                        <a:t>Especialidad</a:t>
                      </a:r>
                      <a:r>
                        <a:rPr lang="en-US" sz="1400" kern="1200" dirty="0">
                          <a:solidFill>
                            <a:srgbClr val="3F4443"/>
                          </a:solidFill>
                          <a:latin typeface="+mn-lt"/>
                          <a:ea typeface="+mn-ea"/>
                          <a:cs typeface="+mn-cs"/>
                        </a:rPr>
                        <a:t> </a:t>
                      </a:r>
                      <a:r>
                        <a:rPr lang="en-US" sz="1400" kern="1200" dirty="0" err="1">
                          <a:solidFill>
                            <a:srgbClr val="3F4443"/>
                          </a:solidFill>
                          <a:latin typeface="+mn-lt"/>
                          <a:ea typeface="+mn-ea"/>
                          <a:cs typeface="+mn-cs"/>
                        </a:rPr>
                        <a:t>Preferida</a:t>
                      </a:r>
                      <a:r>
                        <a:rPr lang="en-US" sz="1400" kern="1200" dirty="0">
                          <a:solidFill>
                            <a:srgbClr val="3F4443"/>
                          </a:solidFill>
                          <a:latin typeface="+mn-lt"/>
                          <a:ea typeface="+mn-ea"/>
                          <a:cs typeface="+mn-cs"/>
                        </a:rPr>
                        <a:t> (Nivel 4)</a:t>
                      </a:r>
                    </a:p>
                  </a:txBody>
                  <a:tcPr marL="0" marR="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deducible luego $625</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$625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12"/>
                  </a:ext>
                </a:extLst>
              </a:tr>
            </a:tbl>
          </a:graphicData>
        </a:graphic>
      </p:graphicFrame>
      <p:pic>
        <p:nvPicPr>
          <p:cNvPr id="20" name="Picture 19">
            <a:extLst>
              <a:ext uri="{FF2B5EF4-FFF2-40B4-BE49-F238E27FC236}">
                <a16:creationId xmlns:a16="http://schemas.microsoft.com/office/drawing/2014/main" id="{1DABC865-DF82-FB0B-D33F-054AC4B7D873}"/>
              </a:ext>
            </a:extLst>
          </p:cNvPr>
          <p:cNvPicPr>
            <a:picLocks noChangeAspect="1"/>
          </p:cNvPicPr>
          <p:nvPr/>
        </p:nvPicPr>
        <p:blipFill>
          <a:blip r:embed="rId3"/>
          <a:stretch>
            <a:fillRect/>
          </a:stretch>
        </p:blipFill>
        <p:spPr>
          <a:xfrm>
            <a:off x="388620" y="228600"/>
            <a:ext cx="3219056" cy="1795619"/>
          </a:xfrm>
          <a:prstGeom prst="rect">
            <a:avLst/>
          </a:prstGeom>
        </p:spPr>
      </p:pic>
      <p:pic>
        <p:nvPicPr>
          <p:cNvPr id="5" name="Picture 4">
            <a:extLst>
              <a:ext uri="{FF2B5EF4-FFF2-40B4-BE49-F238E27FC236}">
                <a16:creationId xmlns:a16="http://schemas.microsoft.com/office/drawing/2014/main" id="{02983CCE-7E7B-FEE0-FF29-C76CD2D416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31077" y="527175"/>
            <a:ext cx="2224303" cy="370717"/>
          </a:xfrm>
          <a:prstGeom prst="rect">
            <a:avLst/>
          </a:prstGeom>
        </p:spPr>
      </p:pic>
    </p:spTree>
    <p:extLst>
      <p:ext uri="{BB962C8B-B14F-4D97-AF65-F5344CB8AC3E}">
        <p14:creationId xmlns:p14="http://schemas.microsoft.com/office/powerpoint/2010/main" val="38384052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533400" y="533400"/>
            <a:ext cx="7886700" cy="994172"/>
          </a:xfrm>
        </p:spPr>
        <p:txBody>
          <a:bodyPr>
            <a:normAutofit/>
          </a:bodyPr>
          <a:lstStyle/>
          <a:p>
            <a:r>
              <a:rPr lang="es-ES" i="0" dirty="0">
                <a:effectLst/>
                <a:latin typeface="+mj-lt"/>
              </a:rPr>
              <a:t>¿Qué plan médico debo elegir?</a:t>
            </a:r>
            <a:br>
              <a:rPr lang="en-US" i="0" dirty="0">
                <a:effectLst/>
                <a:latin typeface="+mj-lt"/>
              </a:rPr>
            </a:br>
            <a:endParaRPr lang="en-US" dirty="0">
              <a:latin typeface="+mj-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36033" y="1401097"/>
            <a:ext cx="8191500" cy="4055806"/>
          </a:xfrm>
        </p:spPr>
        <p:txBody>
          <a:bodyPr>
            <a:normAutofit fontScale="32500" lnSpcReduction="20000"/>
          </a:bodyPr>
          <a:lstStyle/>
          <a:p>
            <a:pPr marL="0" indent="0">
              <a:buNone/>
            </a:pPr>
            <a:r>
              <a:rPr lang="es-ES" sz="4500" b="1" dirty="0">
                <a:solidFill>
                  <a:srgbClr val="FF4713"/>
                </a:solidFill>
                <a:latin typeface="+mn-lt"/>
              </a:rPr>
              <a:t>Plan PPO: Plan Tradicional de Organización de Proveedores Preferidos</a:t>
            </a:r>
            <a:endParaRPr lang="en-US" sz="4500" b="1" dirty="0">
              <a:solidFill>
                <a:srgbClr val="FF4713"/>
              </a:solidFill>
              <a:latin typeface="+mn-lt"/>
            </a:endParaRPr>
          </a:p>
          <a:p>
            <a:pPr algn="just">
              <a:lnSpc>
                <a:spcPct val="170000"/>
              </a:lnSpc>
            </a:pPr>
            <a:r>
              <a:rPr lang="es-ES" sz="4900" dirty="0">
                <a:solidFill>
                  <a:srgbClr val="58585A"/>
                </a:solidFill>
                <a:latin typeface="+mn-lt"/>
              </a:rPr>
              <a:t>En comparación con un plan HSA, este plan tiene un costo más alto en el cheque de pago, un deducible más bajo y un máximo de desembolso mayor.</a:t>
            </a:r>
          </a:p>
          <a:p>
            <a:pPr algn="just">
              <a:lnSpc>
                <a:spcPct val="170000"/>
              </a:lnSpc>
            </a:pPr>
            <a:r>
              <a:rPr lang="es-ES" sz="4900" dirty="0">
                <a:solidFill>
                  <a:srgbClr val="58585A"/>
                </a:solidFill>
                <a:latin typeface="+mn-lt"/>
              </a:rPr>
              <a:t>Los copagos (sin deducible) se aplican a las visitas al consultorio y a las recetas médicas.</a:t>
            </a:r>
          </a:p>
          <a:p>
            <a:pPr algn="just">
              <a:lnSpc>
                <a:spcPct val="170000"/>
              </a:lnSpc>
            </a:pPr>
            <a:r>
              <a:rPr lang="es-ES" sz="4900" dirty="0">
                <a:solidFill>
                  <a:srgbClr val="58585A"/>
                </a:solidFill>
                <a:latin typeface="+mn-lt"/>
              </a:rPr>
              <a:t>Todos los copagos se aplican al máximo de desembolso</a:t>
            </a:r>
            <a:r>
              <a:rPr lang="en-US" sz="4900" dirty="0">
                <a:solidFill>
                  <a:srgbClr val="58585A"/>
                </a:solidFill>
                <a:latin typeface="+mn-lt"/>
              </a:rPr>
              <a:t>.</a:t>
            </a:r>
          </a:p>
          <a:p>
            <a:pPr algn="just">
              <a:lnSpc>
                <a:spcPct val="170000"/>
              </a:lnSpc>
            </a:pPr>
            <a:r>
              <a:rPr lang="es-ES" sz="4900" dirty="0">
                <a:solidFill>
                  <a:srgbClr val="58585A"/>
                </a:solidFill>
                <a:latin typeface="+mn-lt"/>
              </a:rPr>
              <a:t>Este plan es bueno para aquellos con gastos médicos constantes y predecibles, con menor exposición inmediata a riesgos de desembolso. (Estás dispuesto a pagar primas más altas que el HSA a cambio de la certeza de costos de desembolso más bajos relacionados con necesidades médicas específicas.)</a:t>
            </a:r>
            <a:endParaRPr lang="en-US" dirty="0">
              <a:solidFill>
                <a:srgbClr val="58585A"/>
              </a:solidFill>
              <a:latin typeface="Avenir LT W01_85 Heavy1475544"/>
            </a:endParaRPr>
          </a:p>
        </p:txBody>
      </p:sp>
      <p:pic>
        <p:nvPicPr>
          <p:cNvPr id="5" name="Picture 4">
            <a:extLst>
              <a:ext uri="{FF2B5EF4-FFF2-40B4-BE49-F238E27FC236}">
                <a16:creationId xmlns:a16="http://schemas.microsoft.com/office/drawing/2014/main" id="{1347823F-50D1-7F50-7C5B-EF7FEC889F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10400" y="214128"/>
            <a:ext cx="1915634" cy="319272"/>
          </a:xfrm>
          <a:prstGeom prst="rect">
            <a:avLst/>
          </a:prstGeom>
          <a:noFill/>
        </p:spPr>
      </p:pic>
    </p:spTree>
    <p:extLst>
      <p:ext uri="{BB962C8B-B14F-4D97-AF65-F5344CB8AC3E}">
        <p14:creationId xmlns:p14="http://schemas.microsoft.com/office/powerpoint/2010/main" val="400824854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381000" y="457200"/>
            <a:ext cx="7886700" cy="994172"/>
          </a:xfrm>
        </p:spPr>
        <p:txBody>
          <a:bodyPr>
            <a:normAutofit/>
          </a:bodyPr>
          <a:lstStyle/>
          <a:p>
            <a:r>
              <a:rPr lang="es-ES" i="0" dirty="0">
                <a:effectLst/>
              </a:rPr>
              <a:t>¿Qué plan médico debo elegir?</a:t>
            </a:r>
            <a:br>
              <a:rPr lang="en-US" i="0" dirty="0">
                <a:effectLst/>
              </a:rPr>
            </a:br>
            <a:endParaRPr lang="en-US" dirty="0"/>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10497" y="1231490"/>
            <a:ext cx="8187813" cy="3678910"/>
          </a:xfrm>
        </p:spPr>
        <p:txBody>
          <a:bodyPr>
            <a:noAutofit/>
          </a:bodyPr>
          <a:lstStyle/>
          <a:p>
            <a:pPr marL="0" indent="0" algn="just">
              <a:buNone/>
            </a:pPr>
            <a:r>
              <a:rPr lang="es-ES" sz="1700" b="1" dirty="0">
                <a:solidFill>
                  <a:srgbClr val="FF4713"/>
                </a:solidFill>
              </a:rPr>
              <a:t>Plan de Salud con Deducible Alto</a:t>
            </a:r>
          </a:p>
          <a:p>
            <a:pPr marL="0" indent="0" algn="just">
              <a:buNone/>
            </a:pPr>
            <a:endParaRPr lang="en-US" sz="1700" b="1" dirty="0">
              <a:solidFill>
                <a:srgbClr val="FF4713"/>
              </a:solidFill>
            </a:endParaRPr>
          </a:p>
          <a:p>
            <a:pPr algn="just"/>
            <a:r>
              <a:rPr lang="es-ES" sz="1700" dirty="0">
                <a:solidFill>
                  <a:srgbClr val="58585A"/>
                </a:solidFill>
              </a:rPr>
              <a:t>En comparación con un plan PPO, este plan tiene un costo más bajo en el cheque de pago, un deducible más alto y un máximo de desembolso menor.</a:t>
            </a:r>
          </a:p>
          <a:p>
            <a:pPr algn="just"/>
            <a:endParaRPr lang="es-ES" sz="1700" dirty="0">
              <a:solidFill>
                <a:srgbClr val="58585A"/>
              </a:solidFill>
            </a:endParaRPr>
          </a:p>
          <a:p>
            <a:pPr algn="just"/>
            <a:r>
              <a:rPr lang="es-ES" sz="1700" dirty="0">
                <a:solidFill>
                  <a:srgbClr val="58585A"/>
                </a:solidFill>
              </a:rPr>
              <a:t>Debes pagar todos los servicios y cumplir con el deducible antes de que comience la cobertura del seguro (excluyendo las visitas preventivas).</a:t>
            </a:r>
          </a:p>
          <a:p>
            <a:pPr algn="just"/>
            <a:endParaRPr lang="es-ES" sz="1700" dirty="0">
              <a:solidFill>
                <a:srgbClr val="58585A"/>
              </a:solidFill>
            </a:endParaRPr>
          </a:p>
          <a:p>
            <a:pPr algn="just"/>
            <a:r>
              <a:rPr lang="es-ES" sz="1700" dirty="0">
                <a:solidFill>
                  <a:srgbClr val="58585A"/>
                </a:solidFill>
              </a:rPr>
              <a:t>Puedes establecer una cuenta de ahorros para la salud (HSA) para cubrir gastos de salud actuales y futuros.</a:t>
            </a:r>
          </a:p>
          <a:p>
            <a:pPr algn="just"/>
            <a:endParaRPr lang="es-ES" sz="1700" dirty="0">
              <a:solidFill>
                <a:srgbClr val="58585A"/>
              </a:solidFill>
            </a:endParaRPr>
          </a:p>
          <a:p>
            <a:pPr algn="just"/>
            <a:r>
              <a:rPr lang="es-ES" sz="1700" dirty="0">
                <a:solidFill>
                  <a:srgbClr val="58585A"/>
                </a:solidFill>
              </a:rPr>
              <a:t>Este plan es bueno para aquellos que desean pagar menos con cada cheque de pago y quieren la contribución de la empresa a la HSA, pero tienen fondos disponibles para pagar todos los costos de atención médica antes de cumplir con el deducible.</a:t>
            </a:r>
            <a:endParaRPr lang="en-US" sz="1700" dirty="0">
              <a:solidFill>
                <a:srgbClr val="58585A"/>
              </a:solidFill>
              <a:latin typeface="Avenir LT W01_85 Heavy1475544"/>
            </a:endParaRPr>
          </a:p>
        </p:txBody>
      </p:sp>
      <p:pic>
        <p:nvPicPr>
          <p:cNvPr id="5" name="Picture 4">
            <a:extLst>
              <a:ext uri="{FF2B5EF4-FFF2-40B4-BE49-F238E27FC236}">
                <a16:creationId xmlns:a16="http://schemas.microsoft.com/office/drawing/2014/main" id="{D18829C6-9F6F-A6D4-2099-A4BF8BEC7E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47366" y="137928"/>
            <a:ext cx="1915634" cy="319272"/>
          </a:xfrm>
          <a:prstGeom prst="rect">
            <a:avLst/>
          </a:prstGeom>
          <a:noFill/>
        </p:spPr>
      </p:pic>
    </p:spTree>
    <p:extLst>
      <p:ext uri="{BB962C8B-B14F-4D97-AF65-F5344CB8AC3E}">
        <p14:creationId xmlns:p14="http://schemas.microsoft.com/office/powerpoint/2010/main" val="146012473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D04E7B-72C0-8487-A48F-AFE534C1FEAC}"/>
              </a:ext>
            </a:extLst>
          </p:cNvPr>
          <p:cNvSpPr>
            <a:spLocks noGrp="1"/>
          </p:cNvSpPr>
          <p:nvPr>
            <p:ph type="title"/>
          </p:nvPr>
        </p:nvSpPr>
        <p:spPr/>
        <p:txBody>
          <a:bodyPr/>
          <a:lstStyle/>
          <a:p>
            <a:r>
              <a:rPr lang="en-US" sz="2800" dirty="0">
                <a:solidFill>
                  <a:srgbClr val="FF4713"/>
                </a:solidFill>
                <a:latin typeface="+mn-lt"/>
              </a:rPr>
              <a:t>Red MMO </a:t>
            </a:r>
            <a:r>
              <a:rPr lang="en-US" sz="2800" dirty="0">
                <a:solidFill>
                  <a:srgbClr val="FF4713"/>
                </a:solidFill>
                <a:latin typeface="+mn-lt"/>
                <a:cs typeface="Arial" panose="020B0604020202020204" pitchFamily="34" charset="0"/>
              </a:rPr>
              <a:t>– </a:t>
            </a:r>
            <a:r>
              <a:rPr lang="en-US" sz="2800" dirty="0" err="1">
                <a:solidFill>
                  <a:srgbClr val="FF4713"/>
                </a:solidFill>
                <a:latin typeface="+mn-lt"/>
                <a:cs typeface="Arial" panose="020B0604020202020204" pitchFamily="34" charset="0"/>
              </a:rPr>
              <a:t>SuperMed</a:t>
            </a:r>
            <a:r>
              <a:rPr lang="en-US" sz="2800" baseline="30000" dirty="0">
                <a:solidFill>
                  <a:srgbClr val="FF4713"/>
                </a:solidFill>
                <a:latin typeface="+mn-lt"/>
                <a:cs typeface="Arial" panose="020B0604020202020204" pitchFamily="34" charset="0"/>
              </a:rPr>
              <a:t>®</a:t>
            </a:r>
            <a:r>
              <a:rPr lang="en-US" sz="2800" dirty="0">
                <a:solidFill>
                  <a:srgbClr val="FF4713"/>
                </a:solidFill>
                <a:latin typeface="+mn-lt"/>
                <a:cs typeface="Arial" panose="020B0604020202020204" pitchFamily="34" charset="0"/>
              </a:rPr>
              <a:t> PPO</a:t>
            </a:r>
            <a:endParaRPr lang="en-US" sz="2800" dirty="0">
              <a:solidFill>
                <a:srgbClr val="FF4713"/>
              </a:solidFill>
              <a:latin typeface="+mn-lt"/>
            </a:endParaRPr>
          </a:p>
        </p:txBody>
      </p:sp>
      <p:sp>
        <p:nvSpPr>
          <p:cNvPr id="3" name="Slide Number Placeholder 2">
            <a:extLst>
              <a:ext uri="{FF2B5EF4-FFF2-40B4-BE49-F238E27FC236}">
                <a16:creationId xmlns:a16="http://schemas.microsoft.com/office/drawing/2014/main" id="{40A39271-A42C-70E9-87ED-23A51F445FE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1578E0-2CDA-4022-8976-438C1A7918DA}" type="slidenum">
              <a:rPr kumimoji="0" lang="en-US" sz="563" b="0" i="0" u="none" strike="noStrike" kern="1200" cap="none" spc="0" normalizeH="0" baseline="0" noProof="0" smtClean="0">
                <a:ln>
                  <a:noFill/>
                </a:ln>
                <a:solidFill>
                  <a:srgbClr val="E1E1E1">
                    <a:lumMod val="9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563" b="0" i="0" u="none" strike="noStrike" kern="1200" cap="none" spc="0" normalizeH="0" baseline="0" noProof="0" dirty="0">
              <a:ln>
                <a:noFill/>
              </a:ln>
              <a:solidFill>
                <a:srgbClr val="E1E1E1">
                  <a:lumMod val="90000"/>
                </a:srgbClr>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E7FE849E-5207-53A7-C4D3-BA545727BBD6}"/>
              </a:ext>
            </a:extLst>
          </p:cNvPr>
          <p:cNvSpPr>
            <a:spLocks noGrp="1"/>
          </p:cNvSpPr>
          <p:nvPr>
            <p:ph sz="quarter" idx="10"/>
          </p:nvPr>
        </p:nvSpPr>
        <p:spPr>
          <a:xfrm>
            <a:off x="338137" y="1123950"/>
            <a:ext cx="8467725" cy="4914900"/>
          </a:xfrm>
        </p:spPr>
        <p:txBody>
          <a:bodyPr/>
          <a:lstStyle/>
          <a:p>
            <a:r>
              <a:rPr lang="es-MX" sz="2000" dirty="0"/>
              <a:t>Red amplia con acceso a casi todos los profesionales de la salud en Ohio y al 99 % de los hospitales</a:t>
            </a:r>
            <a:r>
              <a:rPr lang="en-US" sz="2000" dirty="0"/>
              <a:t>.</a:t>
            </a:r>
          </a:p>
          <a:p>
            <a:pPr lvl="1"/>
            <a:r>
              <a:rPr lang="en-US" sz="1600" b="1" dirty="0"/>
              <a:t>Ohio:  </a:t>
            </a:r>
            <a:r>
              <a:rPr lang="es-MX" sz="1600" dirty="0"/>
              <a:t>los 88 condados</a:t>
            </a:r>
          </a:p>
          <a:p>
            <a:pPr lvl="1"/>
            <a:r>
              <a:rPr lang="en-US" sz="1600" b="1" dirty="0"/>
              <a:t>Kentucky:  </a:t>
            </a:r>
            <a:r>
              <a:rPr lang="es-MX" sz="1600" dirty="0"/>
              <a:t>Condados de Boone, Campbell y Kenton</a:t>
            </a:r>
          </a:p>
          <a:p>
            <a:pPr lvl="1"/>
            <a:endParaRPr lang="en-US" sz="1400" dirty="0"/>
          </a:p>
          <a:p>
            <a:pPr marL="214313" lvl="1" indent="-214313">
              <a:spcBef>
                <a:spcPts val="450"/>
              </a:spcBef>
              <a:buClr>
                <a:schemeClr val="accent1"/>
              </a:buClr>
              <a:buFont typeface="Wingdings" panose="05000000000000000000" pitchFamily="2" charset="2"/>
              <a:buChar char="§"/>
            </a:pPr>
            <a:r>
              <a:rPr lang="es-MX" sz="2000" dirty="0"/>
              <a:t>Red nacional mediante una colaboración con </a:t>
            </a:r>
            <a:r>
              <a:rPr lang="es-MX" sz="2000" b="1" dirty="0" err="1"/>
              <a:t>Cigna</a:t>
            </a:r>
            <a:r>
              <a:rPr lang="es-MX" sz="2000" b="1" dirty="0"/>
              <a:t>®</a:t>
            </a:r>
            <a:r>
              <a:rPr lang="es-MX" sz="2000" dirty="0"/>
              <a:t>, una compañía global de atención médica</a:t>
            </a:r>
            <a:r>
              <a:rPr lang="en-US" sz="2000" dirty="0"/>
              <a:t>.</a:t>
            </a:r>
          </a:p>
          <a:p>
            <a:pPr lvl="1"/>
            <a:r>
              <a:rPr lang="es-MX" sz="1400" dirty="0"/>
              <a:t>Acceso al </a:t>
            </a:r>
            <a:r>
              <a:rPr lang="es-MX" sz="1400" b="1" dirty="0"/>
              <a:t>PPO de </a:t>
            </a:r>
            <a:r>
              <a:rPr lang="es-MX" sz="1400" b="1" dirty="0" err="1"/>
              <a:t>Cigna</a:t>
            </a:r>
            <a:r>
              <a:rPr lang="es-MX" sz="1400" b="1" dirty="0"/>
              <a:t>®</a:t>
            </a:r>
            <a:r>
              <a:rPr lang="es-MX" sz="1400" dirty="0"/>
              <a:t> para miembros que residan o viajen fuera del área de servicio de </a:t>
            </a:r>
            <a:r>
              <a:rPr lang="es-MX" sz="1400" dirty="0" err="1"/>
              <a:t>SuperMed</a:t>
            </a:r>
            <a:r>
              <a:rPr lang="en-US" sz="1400" dirty="0"/>
              <a:t>.</a:t>
            </a:r>
          </a:p>
          <a:p>
            <a:pPr marL="192024" lvl="1" indent="0">
              <a:buNone/>
            </a:pPr>
            <a:endParaRPr lang="en-US" sz="1400" dirty="0"/>
          </a:p>
          <a:p>
            <a:pPr>
              <a:spcBef>
                <a:spcPts val="450"/>
              </a:spcBef>
            </a:pPr>
            <a:r>
              <a:rPr lang="es-MX" sz="2000" dirty="0"/>
              <a:t>La tarjeta de identificación del miembro indica dónde recibir atención y cómo los proveedores pueden enviar reclamaciones para el pago</a:t>
            </a:r>
            <a:r>
              <a:rPr lang="en-US" sz="2000" dirty="0"/>
              <a:t>.</a:t>
            </a:r>
          </a:p>
          <a:p>
            <a:pPr marL="0" indent="0">
              <a:spcBef>
                <a:spcPts val="450"/>
              </a:spcBef>
              <a:buNone/>
            </a:pPr>
            <a:endParaRPr lang="en-US" sz="2000" dirty="0"/>
          </a:p>
          <a:p>
            <a:pPr>
              <a:spcBef>
                <a:spcPts val="450"/>
              </a:spcBef>
            </a:pPr>
            <a:r>
              <a:rPr lang="es-MX" sz="2000" dirty="0"/>
              <a:t>No se requieren referencias médicas</a:t>
            </a:r>
            <a:r>
              <a:rPr lang="en-US" sz="2000" dirty="0"/>
              <a:t>.</a:t>
            </a:r>
          </a:p>
          <a:p>
            <a:pPr>
              <a:spcBef>
                <a:spcPts val="450"/>
              </a:spcBef>
            </a:pPr>
            <a:endParaRPr lang="en-US" sz="2000" dirty="0"/>
          </a:p>
          <a:p>
            <a:pPr>
              <a:spcBef>
                <a:spcPts val="450"/>
              </a:spcBef>
            </a:pPr>
            <a:endParaRPr lang="en-US" sz="2000" dirty="0"/>
          </a:p>
          <a:p>
            <a:pPr>
              <a:spcBef>
                <a:spcPts val="450"/>
              </a:spcBef>
            </a:pPr>
            <a:endParaRPr lang="en-US" sz="2000" dirty="0"/>
          </a:p>
          <a:p>
            <a:pPr>
              <a:spcBef>
                <a:spcPts val="450"/>
              </a:spcBef>
            </a:pPr>
            <a:endParaRPr lang="en-US" sz="2000" dirty="0"/>
          </a:p>
          <a:p>
            <a:pPr marL="0" indent="0">
              <a:buNone/>
            </a:pPr>
            <a:endParaRPr lang="en-US" dirty="0"/>
          </a:p>
        </p:txBody>
      </p:sp>
      <p:pic>
        <p:nvPicPr>
          <p:cNvPr id="8" name="Picture 7">
            <a:extLst>
              <a:ext uri="{FF2B5EF4-FFF2-40B4-BE49-F238E27FC236}">
                <a16:creationId xmlns:a16="http://schemas.microsoft.com/office/drawing/2014/main" id="{9E861580-1E74-1782-4E61-710465101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329511"/>
            <a:ext cx="1074513" cy="622989"/>
          </a:xfrm>
          <a:prstGeom prst="rect">
            <a:avLst/>
          </a:prstGeom>
        </p:spPr>
      </p:pic>
      <p:sp>
        <p:nvSpPr>
          <p:cNvPr id="4" name="TextBox 3">
            <a:extLst>
              <a:ext uri="{FF2B5EF4-FFF2-40B4-BE49-F238E27FC236}">
                <a16:creationId xmlns:a16="http://schemas.microsoft.com/office/drawing/2014/main" id="{62FD5211-2493-B938-B50A-BFFA149FF4EA}"/>
              </a:ext>
            </a:extLst>
          </p:cNvPr>
          <p:cNvSpPr txBox="1"/>
          <p:nvPr/>
        </p:nvSpPr>
        <p:spPr>
          <a:xfrm>
            <a:off x="504823" y="5251787"/>
            <a:ext cx="8201025"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500" b="1" i="0" u="none" strike="noStrike" kern="1200" cap="none" spc="0" normalizeH="0" baseline="0" noProof="0" dirty="0">
                <a:ln>
                  <a:noFill/>
                </a:ln>
                <a:solidFill>
                  <a:srgbClr val="3F4443"/>
                </a:solidFill>
                <a:effectLst/>
                <a:uLnTx/>
                <a:uFillTx/>
                <a:latin typeface="Calibri" panose="020F0502020204030204" pitchFamily="34" charset="0"/>
                <a:ea typeface="Times New Roman" panose="02020603050405020304" pitchFamily="18" charset="0"/>
                <a:cs typeface="Times New Roman" panose="02020603050405020304" pitchFamily="18" charset="0"/>
              </a:rPr>
              <a:t>La red se determina según el lugar donde el miembro busca los servicios. Si buscan servicios en Ohio o en los condados de Boone, Kenton o Campbell en Kentucky, utilizarán la red </a:t>
            </a:r>
            <a:r>
              <a:rPr kumimoji="0" lang="es-MX" sz="1500" b="1" i="0" u="none" strike="noStrike" kern="1200" cap="none" spc="0" normalizeH="0" baseline="0" noProof="0" dirty="0" err="1">
                <a:ln>
                  <a:noFill/>
                </a:ln>
                <a:solidFill>
                  <a:srgbClr val="3F4443"/>
                </a:solidFill>
                <a:effectLst/>
                <a:uLnTx/>
                <a:uFillTx/>
                <a:latin typeface="Calibri" panose="020F0502020204030204" pitchFamily="34" charset="0"/>
                <a:ea typeface="Times New Roman" panose="02020603050405020304" pitchFamily="18" charset="0"/>
                <a:cs typeface="Times New Roman" panose="02020603050405020304" pitchFamily="18" charset="0"/>
              </a:rPr>
              <a:t>SuperMed</a:t>
            </a:r>
            <a:r>
              <a:rPr kumimoji="0" lang="es-MX" sz="1500" b="1" i="0" u="none" strike="noStrike" kern="1200" cap="none" spc="0" normalizeH="0" baseline="0" noProof="0" dirty="0">
                <a:ln>
                  <a:noFill/>
                </a:ln>
                <a:solidFill>
                  <a:srgbClr val="3F4443"/>
                </a:solidFill>
                <a:effectLst/>
                <a:uLnTx/>
                <a:uFillTx/>
                <a:latin typeface="Calibri" panose="020F0502020204030204" pitchFamily="34" charset="0"/>
                <a:ea typeface="Times New Roman" panose="02020603050405020304" pitchFamily="18" charset="0"/>
                <a:cs typeface="Times New Roman" panose="02020603050405020304" pitchFamily="18" charset="0"/>
              </a:rPr>
              <a:t>. Si un miembro busca servicios fuera de Ohio o de los condados de Boone, Kenton o Campbell en Kentucky, utilizará la red </a:t>
            </a:r>
            <a:r>
              <a:rPr kumimoji="0" lang="es-MX" sz="1500" b="1" i="0" u="none" strike="noStrike" kern="1200" cap="none" spc="0" normalizeH="0" baseline="0" noProof="0" dirty="0" err="1">
                <a:ln>
                  <a:noFill/>
                </a:ln>
                <a:solidFill>
                  <a:srgbClr val="3F4443"/>
                </a:solidFill>
                <a:effectLst/>
                <a:uLnTx/>
                <a:uFillTx/>
                <a:latin typeface="Calibri" panose="020F0502020204030204" pitchFamily="34" charset="0"/>
                <a:ea typeface="Times New Roman" panose="02020603050405020304" pitchFamily="18" charset="0"/>
                <a:cs typeface="Times New Roman" panose="02020603050405020304" pitchFamily="18" charset="0"/>
              </a:rPr>
              <a:t>Cigna</a:t>
            </a:r>
            <a:r>
              <a:rPr kumimoji="0" lang="es-MX" sz="1500" b="1" i="0" u="none" strike="noStrike" kern="1200" cap="none" spc="0" normalizeH="0" baseline="0" noProof="0" dirty="0">
                <a:ln>
                  <a:noFill/>
                </a:ln>
                <a:solidFill>
                  <a:srgbClr val="3F4443"/>
                </a:solidFill>
                <a:effectLst/>
                <a:uLnTx/>
                <a:uFillTx/>
                <a:latin typeface="Calibri" panose="020F0502020204030204" pitchFamily="34" charset="0"/>
                <a:ea typeface="Times New Roman" panose="02020603050405020304" pitchFamily="18" charset="0"/>
                <a:cs typeface="Times New Roman" panose="02020603050405020304" pitchFamily="18" charset="0"/>
              </a:rPr>
              <a:t>. No importa dónde residan; todos los miembros pueden usar ambas redes.</a:t>
            </a:r>
            <a:endParaRPr kumimoji="0" lang="en-US" sz="1500" b="0" i="0" u="none" strike="noStrike" kern="1200" cap="none" spc="0" normalizeH="0" baseline="0" noProof="0" dirty="0">
              <a:ln>
                <a:noFill/>
              </a:ln>
              <a:solidFill>
                <a:srgbClr val="3F4443"/>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2683049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3B75-8CF6-A345-62A5-01909331A38C}"/>
              </a:ext>
            </a:extLst>
          </p:cNvPr>
          <p:cNvSpPr>
            <a:spLocks noGrp="1"/>
          </p:cNvSpPr>
          <p:nvPr>
            <p:ph type="title"/>
          </p:nvPr>
        </p:nvSpPr>
        <p:spPr>
          <a:xfrm>
            <a:off x="300037" y="273766"/>
            <a:ext cx="8543925" cy="323589"/>
          </a:xfrm>
        </p:spPr>
        <p:txBody>
          <a:bodyPr/>
          <a:lstStyle/>
          <a:p>
            <a:r>
              <a:rPr lang="es-MX" sz="2400" dirty="0">
                <a:solidFill>
                  <a:srgbClr val="FF4713"/>
                </a:solidFill>
              </a:rPr>
              <a:t>Recursos de MMO y Cómo Encontrar un Médico u Hospital</a:t>
            </a:r>
            <a:endParaRPr lang="en-US" sz="2400" dirty="0">
              <a:solidFill>
                <a:srgbClr val="FF4713"/>
              </a:solidFill>
            </a:endParaRPr>
          </a:p>
        </p:txBody>
      </p:sp>
      <p:sp>
        <p:nvSpPr>
          <p:cNvPr id="3" name="Slide Number Placeholder 2">
            <a:extLst>
              <a:ext uri="{FF2B5EF4-FFF2-40B4-BE49-F238E27FC236}">
                <a16:creationId xmlns:a16="http://schemas.microsoft.com/office/drawing/2014/main" id="{6671A9CA-F7B6-43B0-33FE-C86A78119FAF}"/>
              </a:ext>
            </a:extLst>
          </p:cNvPr>
          <p:cNvSpPr>
            <a:spLocks noGrp="1"/>
          </p:cNvSpPr>
          <p:nvPr>
            <p:ph type="sldNum" sz="quarter" idx="4"/>
          </p:nvPr>
        </p:nvSpPr>
        <p:spPr>
          <a:xfrm>
            <a:off x="-1457325" y="6190988"/>
            <a:ext cx="154305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1578E0-2CDA-4022-8976-438C1A7918DA}" type="slidenum">
              <a:rPr kumimoji="0" lang="en-US" sz="563" b="0" i="0" u="none" strike="noStrike" kern="1200" cap="none" spc="0" normalizeH="0" baseline="0" noProof="0" smtClean="0">
                <a:ln>
                  <a:noFill/>
                </a:ln>
                <a:solidFill>
                  <a:srgbClr val="E1E1E1">
                    <a:lumMod val="9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563" b="0" i="0" u="none" strike="noStrike" kern="1200" cap="none" spc="0" normalizeH="0" baseline="0" noProof="0" dirty="0">
              <a:ln>
                <a:noFill/>
              </a:ln>
              <a:solidFill>
                <a:srgbClr val="E1E1E1">
                  <a:lumMod val="90000"/>
                </a:srgbClr>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CEF63E0D-6B8A-AE30-D79E-1FFED8664612}"/>
              </a:ext>
            </a:extLst>
          </p:cNvPr>
          <p:cNvSpPr>
            <a:spLocks noGrp="1"/>
          </p:cNvSpPr>
          <p:nvPr>
            <p:ph sz="quarter" idx="10"/>
          </p:nvPr>
        </p:nvSpPr>
        <p:spPr>
          <a:xfrm>
            <a:off x="371475" y="744851"/>
            <a:ext cx="8772525" cy="3686175"/>
          </a:xfrm>
        </p:spPr>
        <p:txBody>
          <a:bodyPr/>
          <a:lstStyle/>
          <a:p>
            <a:r>
              <a:rPr lang="es-MX" sz="1600" dirty="0"/>
              <a:t>Tiene opciones al buscar un médico u hospital dentro de la red, tanto antes como después de inscribirse</a:t>
            </a:r>
            <a:r>
              <a:rPr lang="en-US" sz="1600" dirty="0"/>
              <a:t>.</a:t>
            </a:r>
          </a:p>
          <a:p>
            <a:r>
              <a:rPr lang="en-US" sz="1600" dirty="0" err="1"/>
              <a:t>Acceso</a:t>
            </a:r>
            <a:r>
              <a:rPr lang="en-US" sz="1600" dirty="0"/>
              <a:t> digital 24/7.</a:t>
            </a:r>
          </a:p>
          <a:p>
            <a:pPr lvl="1">
              <a:buFont typeface="Arial" panose="020B0604020202020204" pitchFamily="34" charset="0"/>
              <a:buChar char="‒"/>
            </a:pPr>
            <a:r>
              <a:rPr lang="es-MX" sz="1150" dirty="0"/>
              <a:t> </a:t>
            </a:r>
            <a:r>
              <a:rPr lang="es-MX" sz="1600" dirty="0"/>
              <a:t>Descargue nuestra aplicación móvil o visite MedMutual.com.</a:t>
            </a:r>
          </a:p>
          <a:p>
            <a:r>
              <a:rPr lang="es-MX" sz="1600" dirty="0"/>
              <a:t>Llame al equipo de Atención al Cliente para recibir asistencia</a:t>
            </a:r>
            <a:r>
              <a:rPr lang="en-US" sz="1600" dirty="0"/>
              <a:t>: 1-800-362-2656</a:t>
            </a:r>
          </a:p>
          <a:p>
            <a:pPr lvl="1"/>
            <a:r>
              <a:rPr lang="es-MX" sz="1600" b="1" dirty="0"/>
              <a:t>Lunes a jueves</a:t>
            </a:r>
            <a:r>
              <a:rPr lang="en-US" sz="1600" b="1" dirty="0"/>
              <a:t>: </a:t>
            </a:r>
            <a:r>
              <a:rPr lang="en-US" sz="1600" dirty="0"/>
              <a:t>7:30 AM a 7:30 PM, </a:t>
            </a:r>
            <a:r>
              <a:rPr lang="es-MX" sz="1600" b="1" dirty="0"/>
              <a:t>Viernes</a:t>
            </a:r>
            <a:r>
              <a:rPr lang="en-US" sz="1600" b="1" dirty="0"/>
              <a:t>: </a:t>
            </a:r>
            <a:r>
              <a:rPr lang="en-US" sz="1600" dirty="0"/>
              <a:t>7:30 AM a 6 PM, </a:t>
            </a:r>
            <a:r>
              <a:rPr lang="es-MX" sz="1600" b="1" dirty="0"/>
              <a:t>Sábado</a:t>
            </a:r>
            <a:r>
              <a:rPr lang="en-US" sz="1600" b="1" dirty="0"/>
              <a:t>: </a:t>
            </a:r>
            <a:r>
              <a:rPr lang="en-US" sz="1600" dirty="0"/>
              <a:t>9 AM a 1 PM</a:t>
            </a:r>
          </a:p>
          <a:p>
            <a:r>
              <a:rPr lang="en-US" sz="1750" dirty="0" err="1"/>
              <a:t>Visite</a:t>
            </a:r>
            <a:r>
              <a:rPr lang="en-US" sz="1750" dirty="0"/>
              <a:t> MedMutual.com para </a:t>
            </a:r>
            <a:r>
              <a:rPr lang="en-US" sz="1750" dirty="0" err="1"/>
              <a:t>buscar</a:t>
            </a:r>
            <a:r>
              <a:rPr lang="en-US" sz="1750" dirty="0"/>
              <a:t> </a:t>
            </a:r>
            <a:r>
              <a:rPr lang="en-US" sz="1750" dirty="0" err="1"/>
              <a:t>médicos</a:t>
            </a:r>
            <a:r>
              <a:rPr lang="en-US" sz="1750" dirty="0"/>
              <a:t> y </a:t>
            </a:r>
            <a:r>
              <a:rPr lang="en-US" sz="1750" dirty="0" err="1"/>
              <a:t>hospitales</a:t>
            </a:r>
            <a:r>
              <a:rPr lang="en-US" sz="1750" dirty="0"/>
              <a:t>.</a:t>
            </a:r>
          </a:p>
          <a:p>
            <a:r>
              <a:rPr lang="es-MX" sz="1750" dirty="0"/>
              <a:t>Envíe correos electrónicos y chatee en vivo con un representante</a:t>
            </a:r>
            <a:r>
              <a:rPr lang="en-US" sz="1750" dirty="0"/>
              <a:t>.</a:t>
            </a:r>
          </a:p>
          <a:p>
            <a:pPr lvl="1"/>
            <a:endParaRPr lang="en-US" sz="1600" dirty="0"/>
          </a:p>
          <a:p>
            <a:endParaRPr lang="en-US" sz="1600" dirty="0"/>
          </a:p>
        </p:txBody>
      </p:sp>
      <p:sp>
        <p:nvSpPr>
          <p:cNvPr id="9" name="TextBox 8">
            <a:extLst>
              <a:ext uri="{FF2B5EF4-FFF2-40B4-BE49-F238E27FC236}">
                <a16:creationId xmlns:a16="http://schemas.microsoft.com/office/drawing/2014/main" id="{DAD7CDC6-C125-9F01-4C98-0C896B4F03B5}"/>
              </a:ext>
            </a:extLst>
          </p:cNvPr>
          <p:cNvSpPr txBox="1"/>
          <p:nvPr/>
        </p:nvSpPr>
        <p:spPr>
          <a:xfrm>
            <a:off x="371475" y="3064339"/>
            <a:ext cx="3175869"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hlinkClick r:id="rId2"/>
              </a:rPr>
              <a:t>https://providersearch.medmutual.com/</a:t>
            </a: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EC985A6A-00E3-C207-0ECF-0DE5CA280362}"/>
              </a:ext>
            </a:extLst>
          </p:cNvPr>
          <p:cNvPicPr>
            <a:picLocks noChangeAspect="1"/>
          </p:cNvPicPr>
          <p:nvPr/>
        </p:nvPicPr>
        <p:blipFill>
          <a:blip r:embed="rId3"/>
          <a:stretch>
            <a:fillRect/>
          </a:stretch>
        </p:blipFill>
        <p:spPr>
          <a:xfrm>
            <a:off x="371475" y="3443956"/>
            <a:ext cx="4495800" cy="3180991"/>
          </a:xfrm>
          <a:prstGeom prst="rect">
            <a:avLst/>
          </a:prstGeom>
        </p:spPr>
      </p:pic>
      <p:pic>
        <p:nvPicPr>
          <p:cNvPr id="14" name="Picture 13">
            <a:extLst>
              <a:ext uri="{FF2B5EF4-FFF2-40B4-BE49-F238E27FC236}">
                <a16:creationId xmlns:a16="http://schemas.microsoft.com/office/drawing/2014/main" id="{5D2D4F04-A825-9A4F-7953-95659580A37A}"/>
              </a:ext>
            </a:extLst>
          </p:cNvPr>
          <p:cNvPicPr>
            <a:picLocks noChangeAspect="1"/>
          </p:cNvPicPr>
          <p:nvPr/>
        </p:nvPicPr>
        <p:blipFill>
          <a:blip r:embed="rId4"/>
          <a:stretch>
            <a:fillRect/>
          </a:stretch>
        </p:blipFill>
        <p:spPr>
          <a:xfrm>
            <a:off x="3886200" y="4810408"/>
            <a:ext cx="4724400" cy="1280664"/>
          </a:xfrm>
          <a:prstGeom prst="rect">
            <a:avLst/>
          </a:prstGeom>
        </p:spPr>
      </p:pic>
      <p:sp>
        <p:nvSpPr>
          <p:cNvPr id="5" name="Rectangle: Rounded Corners 4">
            <a:extLst>
              <a:ext uri="{FF2B5EF4-FFF2-40B4-BE49-F238E27FC236}">
                <a16:creationId xmlns:a16="http://schemas.microsoft.com/office/drawing/2014/main" id="{0B0E11D5-F235-994D-4E12-F9B7BAC91D0D}"/>
              </a:ext>
            </a:extLst>
          </p:cNvPr>
          <p:cNvSpPr/>
          <p:nvPr/>
        </p:nvSpPr>
        <p:spPr>
          <a:xfrm>
            <a:off x="7696200" y="5105400"/>
            <a:ext cx="685800" cy="4572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MX"/>
          </a:p>
        </p:txBody>
      </p:sp>
      <p:sp>
        <p:nvSpPr>
          <p:cNvPr id="6" name="Rectangle: Rounded Corners 5">
            <a:extLst>
              <a:ext uri="{FF2B5EF4-FFF2-40B4-BE49-F238E27FC236}">
                <a16:creationId xmlns:a16="http://schemas.microsoft.com/office/drawing/2014/main" id="{03F2576B-C2E7-634F-2D18-31F5566663AB}"/>
              </a:ext>
            </a:extLst>
          </p:cNvPr>
          <p:cNvSpPr/>
          <p:nvPr/>
        </p:nvSpPr>
        <p:spPr>
          <a:xfrm>
            <a:off x="838200" y="5715000"/>
            <a:ext cx="990600" cy="475988"/>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MX"/>
          </a:p>
        </p:txBody>
      </p:sp>
      <p:sp>
        <p:nvSpPr>
          <p:cNvPr id="7" name="TextBox 6">
            <a:extLst>
              <a:ext uri="{FF2B5EF4-FFF2-40B4-BE49-F238E27FC236}">
                <a16:creationId xmlns:a16="http://schemas.microsoft.com/office/drawing/2014/main" id="{0A5D5DCB-124E-CE0C-758A-95E4709B0C77}"/>
              </a:ext>
            </a:extLst>
          </p:cNvPr>
          <p:cNvSpPr txBox="1"/>
          <p:nvPr/>
        </p:nvSpPr>
        <p:spPr>
          <a:xfrm>
            <a:off x="7581900" y="5105400"/>
            <a:ext cx="914400" cy="430887"/>
          </a:xfrm>
          <a:prstGeom prst="rect">
            <a:avLst/>
          </a:prstGeom>
          <a:noFill/>
          <a:ln>
            <a:noFill/>
          </a:ln>
        </p:spPr>
        <p:txBody>
          <a:bodyPr wrap="square" rtlCol="0">
            <a:spAutoFit/>
          </a:bodyPr>
          <a:lstStyle/>
          <a:p>
            <a:pPr algn="ctr"/>
            <a:r>
              <a:rPr lang="es-MX" sz="1050" dirty="0">
                <a:solidFill>
                  <a:srgbClr val="F5F5F5"/>
                </a:solidFill>
              </a:rPr>
              <a:t>Seleccione una red</a:t>
            </a:r>
          </a:p>
        </p:txBody>
      </p:sp>
      <p:sp>
        <p:nvSpPr>
          <p:cNvPr id="8" name="TextBox 7">
            <a:extLst>
              <a:ext uri="{FF2B5EF4-FFF2-40B4-BE49-F238E27FC236}">
                <a16:creationId xmlns:a16="http://schemas.microsoft.com/office/drawing/2014/main" id="{8FBCC9E2-52A7-2B7F-3B2F-608F92E92D71}"/>
              </a:ext>
            </a:extLst>
          </p:cNvPr>
          <p:cNvSpPr txBox="1"/>
          <p:nvPr/>
        </p:nvSpPr>
        <p:spPr>
          <a:xfrm>
            <a:off x="800100" y="5652912"/>
            <a:ext cx="1066800" cy="577081"/>
          </a:xfrm>
          <a:prstGeom prst="rect">
            <a:avLst/>
          </a:prstGeom>
          <a:noFill/>
        </p:spPr>
        <p:txBody>
          <a:bodyPr wrap="square" rtlCol="0">
            <a:spAutoFit/>
          </a:bodyPr>
          <a:lstStyle/>
          <a:p>
            <a:pPr algn="ctr"/>
            <a:r>
              <a:rPr lang="es-MX" sz="1050" dirty="0">
                <a:solidFill>
                  <a:srgbClr val="F5F5F5"/>
                </a:solidFill>
              </a:rPr>
              <a:t>Seleccione el grupo para el tipo de plan</a:t>
            </a:r>
          </a:p>
        </p:txBody>
      </p:sp>
    </p:spTree>
    <p:extLst>
      <p:ext uri="{BB962C8B-B14F-4D97-AF65-F5344CB8AC3E}">
        <p14:creationId xmlns:p14="http://schemas.microsoft.com/office/powerpoint/2010/main" val="36294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7743-0CA9-6B23-C78B-FB41B27EF812}"/>
              </a:ext>
            </a:extLst>
          </p:cNvPr>
          <p:cNvSpPr>
            <a:spLocks noGrp="1"/>
          </p:cNvSpPr>
          <p:nvPr>
            <p:ph type="title"/>
          </p:nvPr>
        </p:nvSpPr>
        <p:spPr>
          <a:xfrm>
            <a:off x="208838" y="196154"/>
            <a:ext cx="8401050" cy="323589"/>
          </a:xfrm>
        </p:spPr>
        <p:txBody>
          <a:bodyPr/>
          <a:lstStyle/>
          <a:p>
            <a:r>
              <a:rPr lang="en-US" sz="3200" dirty="0">
                <a:solidFill>
                  <a:srgbClr val="FF4713"/>
                </a:solidFill>
              </a:rPr>
              <a:t>Farmacia MMO Express Scripts</a:t>
            </a:r>
          </a:p>
        </p:txBody>
      </p:sp>
      <p:sp>
        <p:nvSpPr>
          <p:cNvPr id="3" name="Slide Number Placeholder 2">
            <a:extLst>
              <a:ext uri="{FF2B5EF4-FFF2-40B4-BE49-F238E27FC236}">
                <a16:creationId xmlns:a16="http://schemas.microsoft.com/office/drawing/2014/main" id="{BB2E2C6B-B0F3-FBF3-C5FD-2C4DA674D10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1578E0-2CDA-4022-8976-438C1A7918DA}" type="slidenum">
              <a:rPr kumimoji="0" lang="en-US" sz="563" b="0" i="0" u="none" strike="noStrike" kern="1200" cap="none" spc="0" normalizeH="0" baseline="0" noProof="0" smtClean="0">
                <a:ln>
                  <a:noFill/>
                </a:ln>
                <a:solidFill>
                  <a:srgbClr val="E1E1E1">
                    <a:lumMod val="9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563" b="0" i="0" u="none" strike="noStrike" kern="1200" cap="none" spc="0" normalizeH="0" baseline="0" noProof="0" dirty="0">
              <a:ln>
                <a:noFill/>
              </a:ln>
              <a:solidFill>
                <a:srgbClr val="E1E1E1">
                  <a:lumMod val="90000"/>
                </a:srgbClr>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6AA4287E-A536-F51D-8DB8-099A0851912C}"/>
              </a:ext>
            </a:extLst>
          </p:cNvPr>
          <p:cNvSpPr>
            <a:spLocks noGrp="1"/>
          </p:cNvSpPr>
          <p:nvPr>
            <p:ph sz="quarter" idx="10"/>
          </p:nvPr>
        </p:nvSpPr>
        <p:spPr>
          <a:xfrm>
            <a:off x="208838" y="689034"/>
            <a:ext cx="8077200" cy="4914900"/>
          </a:xfrm>
        </p:spPr>
        <p:txBody>
          <a:bodyPr/>
          <a:lstStyle/>
          <a:p>
            <a:r>
              <a:rPr lang="es-MX" sz="1900" dirty="0"/>
              <a:t>Llame al número de </a:t>
            </a:r>
            <a:r>
              <a:rPr lang="es-MX" sz="1900" b="1" dirty="0">
                <a:solidFill>
                  <a:srgbClr val="00958F"/>
                </a:solidFill>
              </a:rPr>
              <a:t>Información </a:t>
            </a:r>
            <a:r>
              <a:rPr lang="es-MX" sz="1900" b="1" dirty="0" err="1">
                <a:solidFill>
                  <a:srgbClr val="00958F"/>
                </a:solidFill>
              </a:rPr>
              <a:t>Rx</a:t>
            </a:r>
            <a:r>
              <a:rPr lang="es-MX" sz="1900" b="1" dirty="0">
                <a:solidFill>
                  <a:srgbClr val="00958F"/>
                </a:solidFill>
              </a:rPr>
              <a:t> </a:t>
            </a:r>
            <a:r>
              <a:rPr lang="es-MX" sz="1900" dirty="0"/>
              <a:t>que figura en su tarjeta de identificación para hablar con un representante de Express Scripts, disponible las 24 horas del día, los 7 días de la semana, quien podrá asistirle con cualquier inquietud relacionada con sus medicamentos con receta, incluyendo</a:t>
            </a:r>
            <a:r>
              <a:rPr lang="en-US" sz="1900" dirty="0"/>
              <a:t>:</a:t>
            </a:r>
          </a:p>
          <a:p>
            <a:pPr lvl="1"/>
            <a:r>
              <a:rPr lang="es-MX" sz="1400" dirty="0"/>
              <a:t>Encontrar una farmacia dentro de la red</a:t>
            </a:r>
          </a:p>
          <a:p>
            <a:pPr lvl="1"/>
            <a:r>
              <a:rPr lang="es-MX" sz="1400" dirty="0"/>
              <a:t>Determinar el costo de su medicamento</a:t>
            </a:r>
          </a:p>
          <a:p>
            <a:pPr lvl="1"/>
            <a:r>
              <a:rPr lang="es-MX" sz="1400" dirty="0"/>
              <a:t>Trasladar su medicamento al servicio de envío por correo</a:t>
            </a:r>
          </a:p>
          <a:p>
            <a:pPr lvl="1"/>
            <a:r>
              <a:rPr lang="es-MX" sz="1400" dirty="0"/>
              <a:t>Verificar el estado de los reclamos de pedidos por correo</a:t>
            </a:r>
          </a:p>
          <a:p>
            <a:pPr lvl="1"/>
            <a:r>
              <a:rPr lang="es-MX" sz="1400" dirty="0"/>
              <a:t>Resolver cualquier otra pregunta relacionada con sus medicamentos con receta</a:t>
            </a:r>
            <a:endParaRPr lang="en-US" dirty="0"/>
          </a:p>
        </p:txBody>
      </p:sp>
      <p:grpSp>
        <p:nvGrpSpPr>
          <p:cNvPr id="5" name="Group 4">
            <a:extLst>
              <a:ext uri="{FF2B5EF4-FFF2-40B4-BE49-F238E27FC236}">
                <a16:creationId xmlns:a16="http://schemas.microsoft.com/office/drawing/2014/main" id="{0978F0E8-1D4F-21E0-2C06-624CF3D1A23F}"/>
              </a:ext>
            </a:extLst>
          </p:cNvPr>
          <p:cNvGrpSpPr/>
          <p:nvPr/>
        </p:nvGrpSpPr>
        <p:grpSpPr>
          <a:xfrm>
            <a:off x="6308204" y="1794084"/>
            <a:ext cx="2464321" cy="1312492"/>
            <a:chOff x="0" y="0"/>
            <a:chExt cx="3163570" cy="1915160"/>
          </a:xfrm>
        </p:grpSpPr>
        <p:sp>
          <p:nvSpPr>
            <p:cNvPr id="6" name="Rectangle: Rounded Corners 5">
              <a:extLst>
                <a:ext uri="{FF2B5EF4-FFF2-40B4-BE49-F238E27FC236}">
                  <a16:creationId xmlns:a16="http://schemas.microsoft.com/office/drawing/2014/main" id="{78C09761-FDB6-86B3-0B48-4C8681A4AC0D}"/>
                </a:ext>
              </a:extLst>
            </p:cNvPr>
            <p:cNvSpPr/>
            <p:nvPr/>
          </p:nvSpPr>
          <p:spPr>
            <a:xfrm>
              <a:off x="0" y="0"/>
              <a:ext cx="3163570" cy="191516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BD3D8BDE-718C-936B-B531-8A9175405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833" y="64335"/>
              <a:ext cx="2754630" cy="1731010"/>
            </a:xfrm>
            <a:prstGeom prst="rect">
              <a:avLst/>
            </a:prstGeom>
            <a:ln>
              <a:solidFill>
                <a:schemeClr val="bg1"/>
              </a:solidFill>
            </a:ln>
          </p:spPr>
        </p:pic>
      </p:grpSp>
      <p:sp>
        <p:nvSpPr>
          <p:cNvPr id="8" name="Arrow: Right 7">
            <a:extLst>
              <a:ext uri="{FF2B5EF4-FFF2-40B4-BE49-F238E27FC236}">
                <a16:creationId xmlns:a16="http://schemas.microsoft.com/office/drawing/2014/main" id="{43A8D058-557B-CABF-514F-57F44FC1E239}"/>
              </a:ext>
            </a:extLst>
          </p:cNvPr>
          <p:cNvSpPr/>
          <p:nvPr/>
        </p:nvSpPr>
        <p:spPr>
          <a:xfrm rot="9097591">
            <a:off x="8593959" y="1900172"/>
            <a:ext cx="529558" cy="220073"/>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9" name="Content Placeholder 4">
            <a:extLst>
              <a:ext uri="{FF2B5EF4-FFF2-40B4-BE49-F238E27FC236}">
                <a16:creationId xmlns:a16="http://schemas.microsoft.com/office/drawing/2014/main" id="{AE575FF5-4220-AD93-C162-7C14CBEFCF33}"/>
              </a:ext>
            </a:extLst>
          </p:cNvPr>
          <p:cNvSpPr txBox="1">
            <a:spLocks/>
          </p:cNvSpPr>
          <p:nvPr/>
        </p:nvSpPr>
        <p:spPr>
          <a:xfrm>
            <a:off x="208838" y="3440855"/>
            <a:ext cx="8630362" cy="1828800"/>
          </a:xfrm>
          <a:prstGeom prst="rect">
            <a:avLst/>
          </a:prstGeom>
        </p:spPr>
        <p:txBody>
          <a:bodyPr vert="horz" lIns="0" tIns="0" rIns="0" bIns="0" rtlCol="0" anchor="t" anchorCtr="0">
            <a:noAutofit/>
          </a:bodyPr>
          <a:lstStyle>
            <a:lvl1pPr marL="130302" indent="-130302" algn="l" defTabSz="685800" rtl="0" eaLnBrk="1" latinLnBrk="0" hangingPunct="1">
              <a:lnSpc>
                <a:spcPts val="2250"/>
              </a:lnSpc>
              <a:spcBef>
                <a:spcPts val="0"/>
              </a:spcBef>
              <a:spcAft>
                <a:spcPts val="225"/>
              </a:spcAft>
              <a:buClr>
                <a:schemeClr val="accent1"/>
              </a:buClr>
              <a:buSzPct val="100000"/>
              <a:buFont typeface="Wingdings" panose="05000000000000000000" pitchFamily="2" charset="2"/>
              <a:buChar char="§"/>
              <a:defRPr sz="1800" kern="1200">
                <a:solidFill>
                  <a:schemeClr val="accent6"/>
                </a:solidFill>
                <a:latin typeface="+mn-lt"/>
                <a:ea typeface="+mn-ea"/>
                <a:cs typeface="+mn-cs"/>
              </a:defRPr>
            </a:lvl1pPr>
            <a:lvl2pPr marL="345281" indent="-171450" algn="l" defTabSz="685800" rtl="0" eaLnBrk="1" latinLnBrk="0" hangingPunct="1">
              <a:lnSpc>
                <a:spcPts val="1575"/>
              </a:lnSpc>
              <a:spcBef>
                <a:spcPts val="0"/>
              </a:spcBef>
              <a:spcAft>
                <a:spcPts val="225"/>
              </a:spcAft>
              <a:buClr>
                <a:schemeClr val="accent6"/>
              </a:buClr>
              <a:buFont typeface="Arial" panose="020B0604020202020204" pitchFamily="34" charset="0"/>
              <a:buChar char="–"/>
              <a:tabLst/>
              <a:defRPr sz="1350" kern="1200">
                <a:solidFill>
                  <a:schemeClr val="accent6"/>
                </a:solidFill>
                <a:latin typeface="+mn-lt"/>
                <a:ea typeface="+mn-ea"/>
                <a:cs typeface="+mn-cs"/>
              </a:defRPr>
            </a:lvl2pPr>
            <a:lvl3pPr marL="476250" indent="-130969" algn="l" defTabSz="685800" rtl="0" eaLnBrk="1" latinLnBrk="0" hangingPunct="1">
              <a:lnSpc>
                <a:spcPts val="1575"/>
              </a:lnSpc>
              <a:spcBef>
                <a:spcPts val="0"/>
              </a:spcBef>
              <a:spcAft>
                <a:spcPts val="225"/>
              </a:spcAft>
              <a:buClr>
                <a:schemeClr val="accent6"/>
              </a:buClr>
              <a:buFont typeface="Wingdings" panose="05000000000000000000" pitchFamily="2" charset="2"/>
              <a:buChar char="§"/>
              <a:tabLst/>
              <a:defRPr sz="1350" kern="1200">
                <a:solidFill>
                  <a:schemeClr val="accent6"/>
                </a:solidFill>
                <a:latin typeface="+mn-lt"/>
                <a:ea typeface="+mn-ea"/>
                <a:cs typeface="+mn-cs"/>
              </a:defRPr>
            </a:lvl3pPr>
            <a:lvl4pPr marL="644129" indent="-171450" algn="l" defTabSz="685800" rtl="0" eaLnBrk="1" latinLnBrk="0" hangingPunct="1">
              <a:lnSpc>
                <a:spcPts val="1575"/>
              </a:lnSpc>
              <a:spcBef>
                <a:spcPts val="0"/>
              </a:spcBef>
              <a:spcAft>
                <a:spcPts val="225"/>
              </a:spcAft>
              <a:buClr>
                <a:schemeClr val="accent6"/>
              </a:buClr>
              <a:buFont typeface="Arial" panose="020B0604020202020204" pitchFamily="34" charset="0"/>
              <a:buChar char="–"/>
              <a:tabLst/>
              <a:defRPr sz="1350" kern="1200">
                <a:solidFill>
                  <a:schemeClr val="accent6"/>
                </a:solidFill>
                <a:latin typeface="+mn-lt"/>
                <a:ea typeface="+mn-ea"/>
                <a:cs typeface="+mn-cs"/>
              </a:defRPr>
            </a:lvl4pPr>
            <a:lvl5pPr marL="821531" indent="-170260" algn="l" defTabSz="685800" rtl="0" eaLnBrk="1" latinLnBrk="0" hangingPunct="1">
              <a:lnSpc>
                <a:spcPts val="1575"/>
              </a:lnSpc>
              <a:spcBef>
                <a:spcPts val="0"/>
              </a:spcBef>
              <a:spcAft>
                <a:spcPts val="225"/>
              </a:spcAft>
              <a:buClr>
                <a:schemeClr val="accent6"/>
              </a:buClr>
              <a:buFont typeface="Wingdings" panose="05000000000000000000" pitchFamily="2" charset="2"/>
              <a:buChar char="§"/>
              <a:tabLst/>
              <a:defRPr sz="135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0302" marR="0" lvl="0" indent="-130302" algn="l" defTabSz="685800" rtl="0" eaLnBrk="1" fontAlgn="auto" latinLnBrk="0" hangingPunct="1">
              <a:lnSpc>
                <a:spcPts val="2250"/>
              </a:lnSpc>
              <a:spcBef>
                <a:spcPts val="0"/>
              </a:spcBef>
              <a:spcAft>
                <a:spcPts val="225"/>
              </a:spcAft>
              <a:buClr>
                <a:srgbClr val="00968F"/>
              </a:buClr>
              <a:buSzPct val="100000"/>
              <a:buFont typeface="Wingdings" panose="05000000000000000000" pitchFamily="2" charset="2"/>
              <a:buChar char="§"/>
              <a:tabLst/>
              <a:defRPr/>
            </a:pPr>
            <a:r>
              <a:rPr kumimoji="0" lang="es-MX" sz="1900" b="0" i="0" u="none" strike="noStrike" kern="1200" cap="none" spc="0" normalizeH="0" baseline="0" noProof="0" dirty="0">
                <a:ln>
                  <a:noFill/>
                </a:ln>
                <a:solidFill>
                  <a:srgbClr val="565656"/>
                </a:solidFill>
                <a:effectLst/>
                <a:uLnTx/>
                <a:uFillTx/>
                <a:latin typeface="Arial"/>
                <a:ea typeface="+mn-ea"/>
                <a:cs typeface="+mn-cs"/>
              </a:rPr>
              <a:t>Para encontrar una farmacia dentro de la red, inicie sesión en </a:t>
            </a:r>
            <a:r>
              <a:rPr kumimoji="0" lang="es-MX" sz="1900" b="1" i="0" u="none" strike="noStrike" kern="1200" cap="none" spc="0" normalizeH="0" baseline="0" noProof="0" dirty="0" err="1">
                <a:ln>
                  <a:noFill/>
                </a:ln>
                <a:solidFill>
                  <a:srgbClr val="00958F"/>
                </a:solidFill>
                <a:effectLst/>
                <a:uLnTx/>
                <a:uFillTx/>
                <a:latin typeface="Arial"/>
                <a:ea typeface="+mn-ea"/>
                <a:cs typeface="+mn-cs"/>
              </a:rPr>
              <a:t>My</a:t>
            </a:r>
            <a:r>
              <a:rPr kumimoji="0" lang="es-MX" sz="1900" b="1" i="0" u="none" strike="noStrike" kern="1200" cap="none" spc="0" normalizeH="0" baseline="0" noProof="0" dirty="0">
                <a:ln>
                  <a:noFill/>
                </a:ln>
                <a:solidFill>
                  <a:srgbClr val="00958F"/>
                </a:solidFill>
                <a:effectLst/>
                <a:uLnTx/>
                <a:uFillTx/>
                <a:latin typeface="Arial"/>
                <a:ea typeface="+mn-ea"/>
                <a:cs typeface="+mn-cs"/>
              </a:rPr>
              <a:t> </a:t>
            </a:r>
            <a:r>
              <a:rPr kumimoji="0" lang="es-MX" sz="1900" b="1" i="0" u="none" strike="noStrike" kern="1200" cap="none" spc="0" normalizeH="0" baseline="0" noProof="0" dirty="0" err="1">
                <a:ln>
                  <a:noFill/>
                </a:ln>
                <a:solidFill>
                  <a:srgbClr val="00958F"/>
                </a:solidFill>
                <a:effectLst/>
                <a:uLnTx/>
                <a:uFillTx/>
                <a:latin typeface="Arial"/>
                <a:ea typeface="+mn-ea"/>
                <a:cs typeface="+mn-cs"/>
              </a:rPr>
              <a:t>Health</a:t>
            </a:r>
            <a:r>
              <a:rPr kumimoji="0" lang="es-MX" sz="1900" b="1" i="0" u="none" strike="noStrike" kern="1200" cap="none" spc="0" normalizeH="0" baseline="0" noProof="0" dirty="0">
                <a:ln>
                  <a:noFill/>
                </a:ln>
                <a:solidFill>
                  <a:srgbClr val="00958F"/>
                </a:solidFill>
                <a:effectLst/>
                <a:uLnTx/>
                <a:uFillTx/>
                <a:latin typeface="Arial"/>
                <a:ea typeface="+mn-ea"/>
                <a:cs typeface="+mn-cs"/>
              </a:rPr>
              <a:t> Plan</a:t>
            </a:r>
            <a:r>
              <a:rPr kumimoji="0" lang="en-US" sz="1900" b="0" i="0" u="none" strike="noStrike" kern="1200" cap="none" spc="0" normalizeH="0" baseline="0" noProof="0" dirty="0">
                <a:ln>
                  <a:noFill/>
                </a:ln>
                <a:solidFill>
                  <a:srgbClr val="565656"/>
                </a:solidFill>
                <a:effectLst/>
                <a:uLnTx/>
                <a:uFillTx/>
                <a:latin typeface="Arial"/>
                <a:ea typeface="+mn-ea"/>
                <a:cs typeface="+mn-cs"/>
              </a:rPr>
              <a:t>:</a:t>
            </a:r>
          </a:p>
          <a:p>
            <a:pPr marL="345281" marR="0" lvl="1" indent="-171450" algn="l" defTabSz="685800" rtl="0" eaLnBrk="1" fontAlgn="auto" latinLnBrk="0" hangingPunct="1">
              <a:lnSpc>
                <a:spcPts val="1575"/>
              </a:lnSpc>
              <a:spcBef>
                <a:spcPts val="0"/>
              </a:spcBef>
              <a:spcAft>
                <a:spcPts val="225"/>
              </a:spcAft>
              <a:buClr>
                <a:srgbClr val="565656"/>
              </a:buClr>
              <a:buSzTx/>
              <a:buFont typeface="Arial" panose="020B0604020202020204" pitchFamily="34" charset="0"/>
              <a:buChar char="–"/>
              <a:tabLst/>
              <a:defRPr/>
            </a:pPr>
            <a:r>
              <a:rPr kumimoji="0" lang="es-MX" sz="1400" b="0" i="0" u="none" strike="noStrike" kern="1200" cap="none" spc="0" normalizeH="0" baseline="0" noProof="0" dirty="0">
                <a:ln>
                  <a:noFill/>
                </a:ln>
                <a:solidFill>
                  <a:srgbClr val="565656"/>
                </a:solidFill>
                <a:effectLst/>
                <a:uLnTx/>
                <a:uFillTx/>
                <a:latin typeface="Arial"/>
                <a:ea typeface="+mn-ea"/>
                <a:cs typeface="+mn-cs"/>
              </a:rPr>
              <a:t>Haga clic en la pestaña </a:t>
            </a:r>
            <a:r>
              <a:rPr kumimoji="0" lang="es-MX" sz="1400" b="0" i="0" u="none" strike="noStrike" kern="1200" cap="none" spc="0" normalizeH="0" baseline="0" noProof="0" dirty="0">
                <a:ln>
                  <a:noFill/>
                </a:ln>
                <a:solidFill>
                  <a:srgbClr val="00958F"/>
                </a:solidFill>
                <a:effectLst/>
                <a:uLnTx/>
                <a:uFillTx/>
                <a:latin typeface="Arial"/>
                <a:ea typeface="+mn-ea"/>
                <a:cs typeface="+mn-cs"/>
              </a:rPr>
              <a:t>Beneficios y Cobertura</a:t>
            </a:r>
            <a:r>
              <a:rPr kumimoji="0" lang="en-US" sz="1400" b="0" i="0" u="none" strike="noStrike" kern="1200" cap="none" spc="0" normalizeH="0" baseline="0" noProof="0" dirty="0">
                <a:ln>
                  <a:noFill/>
                </a:ln>
                <a:solidFill>
                  <a:srgbClr val="565656"/>
                </a:solidFill>
                <a:effectLst/>
                <a:uLnTx/>
                <a:uFillTx/>
                <a:latin typeface="Arial"/>
                <a:ea typeface="+mn-ea"/>
                <a:cs typeface="+mn-cs"/>
              </a:rPr>
              <a:t>.</a:t>
            </a:r>
          </a:p>
          <a:p>
            <a:pPr marL="345281" marR="0" lvl="1" indent="-171450" algn="l" defTabSz="685800" rtl="0" eaLnBrk="1" fontAlgn="auto" latinLnBrk="0" hangingPunct="1">
              <a:lnSpc>
                <a:spcPts val="1575"/>
              </a:lnSpc>
              <a:spcBef>
                <a:spcPts val="0"/>
              </a:spcBef>
              <a:spcAft>
                <a:spcPts val="225"/>
              </a:spcAft>
              <a:buClr>
                <a:srgbClr val="565656"/>
              </a:buClr>
              <a:buSzTx/>
              <a:buFont typeface="Arial" panose="020B0604020202020204" pitchFamily="34" charset="0"/>
              <a:buChar char="–"/>
              <a:tabLst/>
              <a:defRPr/>
            </a:pPr>
            <a:r>
              <a:rPr kumimoji="0" lang="es-MX" sz="1400" b="0" i="0" u="none" strike="noStrike" kern="1200" cap="none" spc="0" normalizeH="0" baseline="0" noProof="0" dirty="0">
                <a:ln>
                  <a:noFill/>
                </a:ln>
                <a:solidFill>
                  <a:srgbClr val="565656"/>
                </a:solidFill>
                <a:effectLst/>
                <a:uLnTx/>
                <a:uFillTx/>
                <a:latin typeface="Arial"/>
                <a:ea typeface="+mn-ea"/>
                <a:cs typeface="+mn-cs"/>
              </a:rPr>
              <a:t>Seleccione </a:t>
            </a:r>
            <a:r>
              <a:rPr kumimoji="0" lang="es-MX" sz="1400" b="0" i="0" u="none" strike="noStrike" kern="1200" cap="none" spc="0" normalizeH="0" baseline="0" noProof="0" dirty="0">
                <a:ln>
                  <a:noFill/>
                </a:ln>
                <a:solidFill>
                  <a:srgbClr val="00958F"/>
                </a:solidFill>
                <a:effectLst/>
                <a:uLnTx/>
                <a:uFillTx/>
                <a:latin typeface="Arial"/>
                <a:ea typeface="+mn-ea"/>
                <a:cs typeface="+mn-cs"/>
              </a:rPr>
              <a:t>Beneficios de Medicamentos con Receta</a:t>
            </a:r>
            <a:r>
              <a:rPr kumimoji="0" lang="en-US" sz="1400" b="0" i="0" u="none" strike="noStrike" kern="1200" cap="none" spc="0" normalizeH="0" baseline="0" noProof="0" dirty="0">
                <a:ln>
                  <a:noFill/>
                </a:ln>
                <a:solidFill>
                  <a:srgbClr val="565656"/>
                </a:solidFill>
                <a:effectLst/>
                <a:uLnTx/>
                <a:uFillTx/>
                <a:latin typeface="Arial"/>
                <a:ea typeface="+mn-ea"/>
                <a:cs typeface="+mn-cs"/>
              </a:rPr>
              <a:t>.</a:t>
            </a:r>
          </a:p>
          <a:p>
            <a:pPr lvl="1">
              <a:buClr>
                <a:srgbClr val="565656"/>
              </a:buClr>
              <a:defRPr/>
            </a:pPr>
            <a:r>
              <a:rPr lang="es-MX" sz="1400" dirty="0"/>
              <a:t>Haga clic en el botón </a:t>
            </a:r>
            <a:r>
              <a:rPr lang="es-MX" sz="1400" dirty="0">
                <a:solidFill>
                  <a:srgbClr val="00958F"/>
                </a:solidFill>
              </a:rPr>
              <a:t>Iniciar sesión en Express Scripts</a:t>
            </a:r>
            <a:r>
              <a:rPr kumimoji="0" lang="en-US" sz="1400" b="0" i="0" u="none" strike="noStrike" kern="1200" cap="none" spc="0" normalizeH="0" baseline="0" noProof="0" dirty="0">
                <a:ln>
                  <a:noFill/>
                </a:ln>
                <a:solidFill>
                  <a:srgbClr val="565656"/>
                </a:solidFill>
                <a:effectLst/>
                <a:uLnTx/>
                <a:uFillTx/>
                <a:latin typeface="Arial"/>
                <a:ea typeface="+mn-ea"/>
                <a:cs typeface="+mn-cs"/>
              </a:rPr>
              <a:t>.</a:t>
            </a:r>
          </a:p>
          <a:p>
            <a:pPr marL="345281" marR="0" lvl="1" indent="-171450" algn="l" defTabSz="685800" rtl="0" eaLnBrk="1" fontAlgn="auto" latinLnBrk="0" hangingPunct="1">
              <a:lnSpc>
                <a:spcPts val="1575"/>
              </a:lnSpc>
              <a:spcBef>
                <a:spcPts val="0"/>
              </a:spcBef>
              <a:spcAft>
                <a:spcPts val="225"/>
              </a:spcAft>
              <a:buClr>
                <a:srgbClr val="565656"/>
              </a:buClr>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565656"/>
                </a:solidFill>
                <a:effectLst/>
                <a:uLnTx/>
                <a:uFillTx/>
                <a:latin typeface="Arial"/>
                <a:ea typeface="+mn-ea"/>
                <a:cs typeface="+mn-cs"/>
              </a:rPr>
              <a:t>Será</a:t>
            </a:r>
            <a:r>
              <a:rPr kumimoji="0" lang="en-US" sz="1400" b="0" i="0" u="none" strike="noStrike" kern="1200" cap="none" spc="0" normalizeH="0" baseline="0" noProof="0" dirty="0">
                <a:ln>
                  <a:noFill/>
                </a:ln>
                <a:solidFill>
                  <a:srgbClr val="565656"/>
                </a:solidFill>
                <a:effectLst/>
                <a:uLnTx/>
                <a:uFillTx/>
                <a:latin typeface="Arial"/>
                <a:ea typeface="+mn-ea"/>
                <a:cs typeface="+mn-cs"/>
              </a:rPr>
              <a:t> </a:t>
            </a:r>
            <a:r>
              <a:rPr kumimoji="0" lang="en-US" sz="1400" b="0" i="0" u="none" strike="noStrike" kern="1200" cap="none" spc="0" normalizeH="0" baseline="0" noProof="0" dirty="0" err="1">
                <a:ln>
                  <a:noFill/>
                </a:ln>
                <a:solidFill>
                  <a:srgbClr val="565656"/>
                </a:solidFill>
                <a:effectLst/>
                <a:uLnTx/>
                <a:uFillTx/>
                <a:latin typeface="Arial"/>
                <a:ea typeface="+mn-ea"/>
                <a:cs typeface="+mn-cs"/>
              </a:rPr>
              <a:t>redirigido</a:t>
            </a:r>
            <a:r>
              <a:rPr kumimoji="0" lang="en-US" sz="1400" b="0" i="0" u="none" strike="noStrike" kern="1200" cap="none" spc="0" normalizeH="0" baseline="0" noProof="0" dirty="0">
                <a:ln>
                  <a:noFill/>
                </a:ln>
                <a:solidFill>
                  <a:srgbClr val="565656"/>
                </a:solidFill>
                <a:effectLst/>
                <a:uLnTx/>
                <a:uFillTx/>
                <a:latin typeface="Arial"/>
                <a:ea typeface="+mn-ea"/>
                <a:cs typeface="+mn-cs"/>
              </a:rPr>
              <a:t> de forma </a:t>
            </a:r>
            <a:r>
              <a:rPr kumimoji="0" lang="en-US" sz="1400" b="0" i="0" u="none" strike="noStrike" kern="1200" cap="none" spc="0" normalizeH="0" baseline="0" noProof="0" dirty="0" err="1">
                <a:ln>
                  <a:noFill/>
                </a:ln>
                <a:solidFill>
                  <a:srgbClr val="565656"/>
                </a:solidFill>
                <a:effectLst/>
                <a:uLnTx/>
                <a:uFillTx/>
                <a:latin typeface="Arial"/>
                <a:ea typeface="+mn-ea"/>
                <a:cs typeface="+mn-cs"/>
              </a:rPr>
              <a:t>segura</a:t>
            </a:r>
            <a:r>
              <a:rPr kumimoji="0" lang="en-US" sz="1400" b="0" i="0" u="none" strike="noStrike" kern="1200" cap="none" spc="0" normalizeH="0" baseline="0" noProof="0" dirty="0">
                <a:ln>
                  <a:noFill/>
                </a:ln>
                <a:solidFill>
                  <a:srgbClr val="565656"/>
                </a:solidFill>
                <a:effectLst/>
                <a:uLnTx/>
                <a:uFillTx/>
                <a:latin typeface="Arial"/>
                <a:ea typeface="+mn-ea"/>
                <a:cs typeface="+mn-cs"/>
              </a:rPr>
              <a:t> al sitio web de Express Scripts.</a:t>
            </a:r>
          </a:p>
          <a:p>
            <a:pPr marL="345281" marR="0" lvl="1" indent="-171450" algn="l" defTabSz="685800" rtl="0" eaLnBrk="1" fontAlgn="auto" latinLnBrk="0" hangingPunct="1">
              <a:lnSpc>
                <a:spcPts val="1575"/>
              </a:lnSpc>
              <a:spcBef>
                <a:spcPts val="0"/>
              </a:spcBef>
              <a:spcAft>
                <a:spcPts val="225"/>
              </a:spcAft>
              <a:buClr>
                <a:srgbClr val="565656"/>
              </a:buClr>
              <a:buSzTx/>
              <a:buFont typeface="Arial" panose="020B0604020202020204" pitchFamily="34" charset="0"/>
              <a:buChar char="–"/>
              <a:tabLst/>
              <a:defRPr/>
            </a:pPr>
            <a:r>
              <a:rPr kumimoji="0" lang="es-MX" sz="1400" b="0" i="0" u="none" strike="noStrike" kern="1200" cap="none" spc="0" normalizeH="0" baseline="0" noProof="0" dirty="0">
                <a:ln>
                  <a:noFill/>
                </a:ln>
                <a:solidFill>
                  <a:srgbClr val="565656"/>
                </a:solidFill>
                <a:effectLst/>
                <a:uLnTx/>
                <a:uFillTx/>
                <a:latin typeface="Arial"/>
                <a:ea typeface="+mn-ea"/>
                <a:cs typeface="+mn-cs"/>
              </a:rPr>
              <a:t>Desde allí, haga clic en </a:t>
            </a:r>
            <a:r>
              <a:rPr kumimoji="0" lang="es-MX" sz="1400" b="0" i="0" u="none" strike="noStrike" kern="1200" cap="none" spc="0" normalizeH="0" baseline="0" noProof="0" dirty="0">
                <a:ln>
                  <a:noFill/>
                </a:ln>
                <a:solidFill>
                  <a:srgbClr val="00958F"/>
                </a:solidFill>
                <a:effectLst/>
                <a:uLnTx/>
                <a:uFillTx/>
                <a:latin typeface="Arial"/>
                <a:ea typeface="+mn-ea"/>
                <a:cs typeface="+mn-cs"/>
              </a:rPr>
              <a:t>Administrar Recetas </a:t>
            </a:r>
            <a:r>
              <a:rPr kumimoji="0" lang="es-MX" sz="1400" b="0" i="0" u="none" strike="noStrike" kern="1200" cap="none" spc="0" normalizeH="0" baseline="0" noProof="0" dirty="0">
                <a:ln>
                  <a:noFill/>
                </a:ln>
                <a:solidFill>
                  <a:srgbClr val="565656"/>
                </a:solidFill>
                <a:effectLst/>
                <a:uLnTx/>
                <a:uFillTx/>
                <a:latin typeface="Arial"/>
                <a:ea typeface="+mn-ea"/>
                <a:cs typeface="+mn-cs"/>
              </a:rPr>
              <a:t>y luego seleccione </a:t>
            </a:r>
            <a:r>
              <a:rPr kumimoji="0" lang="es-MX" sz="1400" b="0" i="0" u="none" strike="noStrike" kern="1200" cap="none" spc="0" normalizeH="0" baseline="0" noProof="0" dirty="0">
                <a:ln>
                  <a:noFill/>
                </a:ln>
                <a:solidFill>
                  <a:srgbClr val="00958F"/>
                </a:solidFill>
                <a:effectLst/>
                <a:uLnTx/>
                <a:uFillTx/>
                <a:latin typeface="Arial"/>
                <a:ea typeface="+mn-ea"/>
                <a:cs typeface="+mn-cs"/>
              </a:rPr>
              <a:t>Buscar una Farmacia</a:t>
            </a:r>
            <a:r>
              <a:rPr kumimoji="0" lang="en-US" sz="1200" b="0" i="0" u="none" strike="noStrike" kern="1200" cap="none" spc="0" normalizeH="0" baseline="0" noProof="0" dirty="0">
                <a:ln>
                  <a:noFill/>
                </a:ln>
                <a:solidFill>
                  <a:srgbClr val="565656"/>
                </a:solidFill>
                <a:effectLst/>
                <a:uLnTx/>
                <a:uFillTx/>
                <a:latin typeface="Arial"/>
                <a:ea typeface="+mn-ea"/>
                <a:cs typeface="+mn-cs"/>
              </a:rPr>
              <a:t>.</a:t>
            </a:r>
          </a:p>
          <a:p>
            <a:pPr marL="130302" marR="0" lvl="0" indent="-130302" algn="l" defTabSz="685800" rtl="0" eaLnBrk="1" fontAlgn="auto" latinLnBrk="0" hangingPunct="1">
              <a:lnSpc>
                <a:spcPts val="2250"/>
              </a:lnSpc>
              <a:spcBef>
                <a:spcPts val="0"/>
              </a:spcBef>
              <a:spcAft>
                <a:spcPts val="225"/>
              </a:spcAft>
              <a:buClr>
                <a:srgbClr val="00968F"/>
              </a:buClr>
              <a:buSzPct val="100000"/>
              <a:buFont typeface="Wingdings" panose="05000000000000000000" pitchFamily="2" charset="2"/>
              <a:buChar char="§"/>
              <a:tabLst/>
              <a:defRPr/>
            </a:pPr>
            <a:endParaRPr kumimoji="0" lang="en-US" sz="1800" b="0" i="0" u="none" strike="noStrike" kern="1200" cap="none" spc="0" normalizeH="0" baseline="0" noProof="0" dirty="0">
              <a:ln>
                <a:noFill/>
              </a:ln>
              <a:solidFill>
                <a:srgbClr val="565656"/>
              </a:solidFill>
              <a:effectLst/>
              <a:uLnTx/>
              <a:uFillTx/>
              <a:latin typeface="Arial"/>
              <a:ea typeface="+mn-ea"/>
              <a:cs typeface="+mn-cs"/>
            </a:endParaRPr>
          </a:p>
        </p:txBody>
      </p:sp>
      <p:pic>
        <p:nvPicPr>
          <p:cNvPr id="10" name="Picture 9">
            <a:extLst>
              <a:ext uri="{FF2B5EF4-FFF2-40B4-BE49-F238E27FC236}">
                <a16:creationId xmlns:a16="http://schemas.microsoft.com/office/drawing/2014/main" id="{0EB217AA-8BC6-06AF-F633-F0EE17CF343B}"/>
              </a:ext>
            </a:extLst>
          </p:cNvPr>
          <p:cNvPicPr>
            <a:picLocks noChangeAspect="1"/>
          </p:cNvPicPr>
          <p:nvPr/>
        </p:nvPicPr>
        <p:blipFill>
          <a:blip r:embed="rId3"/>
          <a:stretch>
            <a:fillRect/>
          </a:stretch>
        </p:blipFill>
        <p:spPr>
          <a:xfrm>
            <a:off x="838200" y="4930948"/>
            <a:ext cx="5916373" cy="1733171"/>
          </a:xfrm>
          <a:prstGeom prst="rect">
            <a:avLst/>
          </a:prstGeom>
          <a:ln>
            <a:solidFill>
              <a:schemeClr val="bg2"/>
            </a:solidFill>
          </a:ln>
        </p:spPr>
      </p:pic>
      <p:sp>
        <p:nvSpPr>
          <p:cNvPr id="11" name="Arrow: Right 10">
            <a:extLst>
              <a:ext uri="{FF2B5EF4-FFF2-40B4-BE49-F238E27FC236}">
                <a16:creationId xmlns:a16="http://schemas.microsoft.com/office/drawing/2014/main" id="{6C7E6A17-FD72-1778-B0DE-8232E8BC7AA8}"/>
              </a:ext>
            </a:extLst>
          </p:cNvPr>
          <p:cNvSpPr/>
          <p:nvPr/>
        </p:nvSpPr>
        <p:spPr>
          <a:xfrm flipH="1">
            <a:off x="2596237" y="6171103"/>
            <a:ext cx="857250" cy="285750"/>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48905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CAE4-9FF8-3C43-72F1-19D31F0F4EC7}"/>
              </a:ext>
            </a:extLst>
          </p:cNvPr>
          <p:cNvSpPr>
            <a:spLocks noGrp="1"/>
          </p:cNvSpPr>
          <p:nvPr>
            <p:ph type="title"/>
          </p:nvPr>
        </p:nvSpPr>
        <p:spPr/>
        <p:txBody>
          <a:bodyPr/>
          <a:lstStyle/>
          <a:p>
            <a:r>
              <a:rPr lang="es-MX" sz="2800" dirty="0">
                <a:solidFill>
                  <a:srgbClr val="FF4713"/>
                </a:solidFill>
              </a:rPr>
              <a:t>Red de Farmacias de Mantenimiento MMO </a:t>
            </a:r>
            <a:r>
              <a:rPr lang="es-MX" sz="2800" dirty="0" err="1">
                <a:solidFill>
                  <a:srgbClr val="FF4713"/>
                </a:solidFill>
              </a:rPr>
              <a:t>National</a:t>
            </a:r>
            <a:r>
              <a:rPr lang="es-MX" sz="2800" dirty="0">
                <a:solidFill>
                  <a:srgbClr val="FF4713"/>
                </a:solidFill>
              </a:rPr>
              <a:t> Plus</a:t>
            </a:r>
            <a:br>
              <a:rPr lang="es-MX" sz="2800" dirty="0">
                <a:solidFill>
                  <a:srgbClr val="FF4713"/>
                </a:solidFill>
              </a:rPr>
            </a:br>
            <a:br>
              <a:rPr lang="es-MX" sz="2800" dirty="0">
                <a:solidFill>
                  <a:srgbClr val="FF4713"/>
                </a:solidFill>
              </a:rPr>
            </a:br>
            <a:br>
              <a:rPr lang="es-MX" sz="2800" dirty="0">
                <a:solidFill>
                  <a:srgbClr val="FF4713"/>
                </a:solidFill>
              </a:rPr>
            </a:br>
            <a:endParaRPr lang="en-US" sz="2800" dirty="0">
              <a:solidFill>
                <a:srgbClr val="FF4713"/>
              </a:solidFill>
            </a:endParaRPr>
          </a:p>
        </p:txBody>
      </p:sp>
      <p:sp>
        <p:nvSpPr>
          <p:cNvPr id="3" name="Slide Number Placeholder 2">
            <a:extLst>
              <a:ext uri="{FF2B5EF4-FFF2-40B4-BE49-F238E27FC236}">
                <a16:creationId xmlns:a16="http://schemas.microsoft.com/office/drawing/2014/main" id="{0BEBA8DF-05CC-62FC-6E88-409B62BEE902}"/>
              </a:ext>
            </a:extLst>
          </p:cNvPr>
          <p:cNvSpPr>
            <a:spLocks noGrp="1"/>
          </p:cNvSpPr>
          <p:nvPr>
            <p:ph type="sldNum"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71578E0-2CDA-4022-8976-438C1A7918DA}" type="slidenum">
              <a:rPr kumimoji="0" lang="en-US" sz="563" b="0" i="0" u="none" strike="noStrike" kern="1200" cap="none" spc="0" normalizeH="0" baseline="0" noProof="0">
                <a:ln>
                  <a:noFill/>
                </a:ln>
                <a:solidFill>
                  <a:srgbClr val="E1E1E1">
                    <a:lumMod val="90000"/>
                  </a:srgbClr>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17</a:t>
            </a:fld>
            <a:endParaRPr kumimoji="0" lang="en-US" sz="563" b="0" i="0" u="none" strike="noStrike" kern="1200" cap="none" spc="0" normalizeH="0" baseline="0" noProof="0" dirty="0">
              <a:ln>
                <a:noFill/>
              </a:ln>
              <a:solidFill>
                <a:srgbClr val="E1E1E1">
                  <a:lumMod val="90000"/>
                </a:srgbClr>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B6112CDE-0AF0-CFF5-3BEA-42CE173481FC}"/>
              </a:ext>
            </a:extLst>
          </p:cNvPr>
          <p:cNvSpPr>
            <a:spLocks noGrp="1"/>
          </p:cNvSpPr>
          <p:nvPr>
            <p:ph sz="quarter" idx="10"/>
          </p:nvPr>
        </p:nvSpPr>
        <p:spPr>
          <a:xfrm>
            <a:off x="371474" y="1281100"/>
            <a:ext cx="8401051" cy="4914900"/>
          </a:xfrm>
        </p:spPr>
        <p:txBody>
          <a:bodyPr/>
          <a:lstStyle/>
          <a:p>
            <a:r>
              <a:rPr lang="es-MX" dirty="0"/>
              <a:t>La red de farmacias participantes más amplia de Medical Mutual, que incluye cadenas de farmacias nacionales y regionales</a:t>
            </a:r>
            <a:r>
              <a:rPr lang="en-US" dirty="0"/>
              <a:t>.</a:t>
            </a:r>
          </a:p>
          <a:p>
            <a:r>
              <a:rPr lang="es-MX" dirty="0"/>
              <a:t>Más de 64,000 farmacias en todo el país</a:t>
            </a:r>
            <a:r>
              <a:rPr lang="en-US" dirty="0"/>
              <a:t>.</a:t>
            </a:r>
          </a:p>
          <a:p>
            <a:r>
              <a:rPr lang="es-MX" dirty="0"/>
              <a:t>Incluye suministro de 90 días para medicamentos de mantenimiento en farmacias minoristas, con descuentos superiores a los de 30 días</a:t>
            </a:r>
            <a:r>
              <a:rPr lang="en-US" dirty="0"/>
              <a:t>.</a:t>
            </a:r>
          </a:p>
          <a:p>
            <a:r>
              <a:rPr lang="es-MX" dirty="0"/>
              <a:t>También está disponible el servicio de pedido por correo a través de Express Scripts</a:t>
            </a:r>
            <a:r>
              <a:rPr lang="en-US" dirty="0"/>
              <a:t>.</a:t>
            </a:r>
          </a:p>
          <a:p>
            <a:endParaRPr lang="en-US" dirty="0"/>
          </a:p>
        </p:txBody>
      </p:sp>
      <p:graphicFrame>
        <p:nvGraphicFramePr>
          <p:cNvPr id="5" name="Table 4">
            <a:extLst>
              <a:ext uri="{FF2B5EF4-FFF2-40B4-BE49-F238E27FC236}">
                <a16:creationId xmlns:a16="http://schemas.microsoft.com/office/drawing/2014/main" id="{D128D6A9-606E-5472-E9F8-A6F84123C41E}"/>
              </a:ext>
            </a:extLst>
          </p:cNvPr>
          <p:cNvGraphicFramePr>
            <a:graphicFrameLocks noGrp="1"/>
          </p:cNvGraphicFramePr>
          <p:nvPr>
            <p:extLst>
              <p:ext uri="{D42A27DB-BD31-4B8C-83A1-F6EECF244321}">
                <p14:modId xmlns:p14="http://schemas.microsoft.com/office/powerpoint/2010/main" val="1627526066"/>
              </p:ext>
            </p:extLst>
          </p:nvPr>
        </p:nvGraphicFramePr>
        <p:xfrm>
          <a:off x="2400300" y="3738550"/>
          <a:ext cx="4572000" cy="1413510"/>
        </p:xfrm>
        <a:graphic>
          <a:graphicData uri="http://schemas.openxmlformats.org/drawingml/2006/table">
            <a:tbl>
              <a:tblPr firstRow="1" bandRow="1">
                <a:tableStyleId>{69012ECD-51FC-41F1-AA8D-1B2483CD663E}</a:tableStyleId>
              </a:tblPr>
              <a:tblGrid>
                <a:gridCol w="2286000">
                  <a:extLst>
                    <a:ext uri="{9D8B030D-6E8A-4147-A177-3AD203B41FA5}">
                      <a16:colId xmlns:a16="http://schemas.microsoft.com/office/drawing/2014/main" val="120527841"/>
                    </a:ext>
                  </a:extLst>
                </a:gridCol>
                <a:gridCol w="2286000">
                  <a:extLst>
                    <a:ext uri="{9D8B030D-6E8A-4147-A177-3AD203B41FA5}">
                      <a16:colId xmlns:a16="http://schemas.microsoft.com/office/drawing/2014/main" val="1611549919"/>
                    </a:ext>
                  </a:extLst>
                </a:gridCol>
              </a:tblGrid>
              <a:tr h="278130">
                <a:tc gridSpan="2">
                  <a:txBody>
                    <a:bodyPr/>
                    <a:lstStyle/>
                    <a:p>
                      <a:pPr algn="ctr"/>
                      <a:r>
                        <a:rPr lang="es-MX" sz="1000" dirty="0"/>
                        <a:t>Incluye las principales cadenas de farmacias minoristas</a:t>
                      </a:r>
                      <a:endParaRPr lang="en-US" sz="1000" dirty="0"/>
                    </a:p>
                  </a:txBody>
                  <a:tcPr marL="68580" marR="68580" marT="34290" marB="34290"/>
                </a:tc>
                <a:tc hMerge="1">
                  <a:txBody>
                    <a:bodyPr/>
                    <a:lstStyle/>
                    <a:p>
                      <a:endParaRPr lang="en-US"/>
                    </a:p>
                  </a:txBody>
                  <a:tcPr/>
                </a:tc>
                <a:extLst>
                  <a:ext uri="{0D108BD9-81ED-4DB2-BD59-A6C34878D82A}">
                    <a16:rowId xmlns:a16="http://schemas.microsoft.com/office/drawing/2014/main" val="4080863545"/>
                  </a:ext>
                </a:extLst>
              </a:tr>
              <a:tr h="1097280">
                <a:tc>
                  <a:txBody>
                    <a:bodyPr/>
                    <a:lstStyle/>
                    <a:p>
                      <a:pPr marL="463550" indent="-285750">
                        <a:buFont typeface="Wingdings" panose="05000000000000000000" pitchFamily="2" charset="2"/>
                        <a:buChar char="§"/>
                        <a:tabLst/>
                      </a:pPr>
                      <a:r>
                        <a:rPr lang="en-US" sz="1400" dirty="0">
                          <a:solidFill>
                            <a:schemeClr val="accent6"/>
                          </a:solidFill>
                        </a:rPr>
                        <a:t>Kroger</a:t>
                      </a:r>
                    </a:p>
                    <a:p>
                      <a:pPr marL="463550" indent="-285750">
                        <a:buFont typeface="Wingdings" panose="05000000000000000000" pitchFamily="2" charset="2"/>
                        <a:buChar char="§"/>
                        <a:tabLst/>
                      </a:pPr>
                      <a:r>
                        <a:rPr lang="en-US" sz="1400" dirty="0">
                          <a:solidFill>
                            <a:schemeClr val="accent6"/>
                          </a:solidFill>
                        </a:rPr>
                        <a:t>CVS</a:t>
                      </a:r>
                    </a:p>
                    <a:p>
                      <a:pPr marL="463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chemeClr val="accent6"/>
                          </a:solidFill>
                        </a:rPr>
                        <a:t>Walgreens</a:t>
                      </a:r>
                    </a:p>
                    <a:p>
                      <a:pPr marL="463550" indent="-285750">
                        <a:buFont typeface="Wingdings" panose="05000000000000000000" pitchFamily="2" charset="2"/>
                        <a:buChar char="§"/>
                        <a:tabLst/>
                      </a:pPr>
                      <a:r>
                        <a:rPr lang="en-US" sz="1400" dirty="0">
                          <a:solidFill>
                            <a:schemeClr val="accent6"/>
                          </a:solidFill>
                        </a:rPr>
                        <a:t>Giant Eagle</a:t>
                      </a:r>
                    </a:p>
                    <a:p>
                      <a:pPr marL="463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chemeClr val="accent6"/>
                          </a:solidFill>
                        </a:rPr>
                        <a:t>Discount Drug Mart</a:t>
                      </a:r>
                    </a:p>
                  </a:txBody>
                  <a:tcPr marL="68580" marR="68580" marT="34290" marB="34290"/>
                </a:tc>
                <a:tc>
                  <a:txBody>
                    <a:bodyPr/>
                    <a:lstStyle/>
                    <a:p>
                      <a:pPr marL="463550" indent="-285750">
                        <a:buFont typeface="Wingdings" panose="05000000000000000000" pitchFamily="2" charset="2"/>
                        <a:buChar char="§"/>
                        <a:tabLst/>
                      </a:pPr>
                      <a:r>
                        <a:rPr lang="en-US" sz="1400" dirty="0">
                          <a:solidFill>
                            <a:schemeClr val="accent6"/>
                          </a:solidFill>
                        </a:rPr>
                        <a:t>Walmart</a:t>
                      </a:r>
                    </a:p>
                    <a:p>
                      <a:pPr marL="463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chemeClr val="accent6"/>
                          </a:solidFill>
                        </a:rPr>
                        <a:t>Meijer</a:t>
                      </a:r>
                    </a:p>
                    <a:p>
                      <a:pPr marL="463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chemeClr val="accent6"/>
                          </a:solidFill>
                        </a:rPr>
                        <a:t>Target</a:t>
                      </a:r>
                    </a:p>
                    <a:p>
                      <a:pPr marL="463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chemeClr val="accent6"/>
                          </a:solidFill>
                        </a:rPr>
                        <a:t>Marc’s</a:t>
                      </a:r>
                    </a:p>
                    <a:p>
                      <a:pPr marL="463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000" dirty="0">
                        <a:solidFill>
                          <a:schemeClr val="accent6"/>
                        </a:solidFill>
                      </a:endParaRPr>
                    </a:p>
                  </a:txBody>
                  <a:tcPr marL="68580" marR="68580" marT="34290" marB="34290"/>
                </a:tc>
                <a:extLst>
                  <a:ext uri="{0D108BD9-81ED-4DB2-BD59-A6C34878D82A}">
                    <a16:rowId xmlns:a16="http://schemas.microsoft.com/office/drawing/2014/main" val="2744564305"/>
                  </a:ext>
                </a:extLst>
              </a:tr>
            </a:tbl>
          </a:graphicData>
        </a:graphic>
      </p:graphicFrame>
    </p:spTree>
    <p:extLst>
      <p:ext uri="{BB962C8B-B14F-4D97-AF65-F5344CB8AC3E}">
        <p14:creationId xmlns:p14="http://schemas.microsoft.com/office/powerpoint/2010/main" val="4128189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BABA-8AE7-94F8-E4C0-A902AA569A65}"/>
              </a:ext>
            </a:extLst>
          </p:cNvPr>
          <p:cNvSpPr>
            <a:spLocks noGrp="1"/>
          </p:cNvSpPr>
          <p:nvPr>
            <p:ph type="title"/>
          </p:nvPr>
        </p:nvSpPr>
        <p:spPr>
          <a:xfrm>
            <a:off x="185737" y="457200"/>
            <a:ext cx="8772525" cy="323589"/>
          </a:xfrm>
        </p:spPr>
        <p:txBody>
          <a:bodyPr/>
          <a:lstStyle/>
          <a:p>
            <a:r>
              <a:rPr lang="es-MX" sz="2800" dirty="0">
                <a:solidFill>
                  <a:srgbClr val="FF4713"/>
                </a:solidFill>
              </a:rPr>
              <a:t>Solución de Medicamentos Especializados de MMO</a:t>
            </a:r>
            <a:endParaRPr lang="en-US" sz="2800" dirty="0">
              <a:solidFill>
                <a:srgbClr val="FF4713"/>
              </a:solidFill>
            </a:endParaRPr>
          </a:p>
        </p:txBody>
      </p:sp>
      <p:sp>
        <p:nvSpPr>
          <p:cNvPr id="3" name="Slide Number Placeholder 2">
            <a:extLst>
              <a:ext uri="{FF2B5EF4-FFF2-40B4-BE49-F238E27FC236}">
                <a16:creationId xmlns:a16="http://schemas.microsoft.com/office/drawing/2014/main" id="{1DCF2B3D-4870-3974-62CE-A53388473C5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1578E0-2CDA-4022-8976-438C1A7918DA}" type="slidenum">
              <a:rPr kumimoji="0" lang="en-US" sz="563" b="0" i="0" u="none" strike="noStrike" kern="1200" cap="none" spc="0" normalizeH="0" baseline="0" noProof="0" smtClean="0">
                <a:ln>
                  <a:noFill/>
                </a:ln>
                <a:solidFill>
                  <a:srgbClr val="E1E1E1">
                    <a:lumMod val="9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563" b="0" i="0" u="none" strike="noStrike" kern="1200" cap="none" spc="0" normalizeH="0" baseline="0" noProof="0" dirty="0">
              <a:ln>
                <a:noFill/>
              </a:ln>
              <a:solidFill>
                <a:srgbClr val="E1E1E1">
                  <a:lumMod val="90000"/>
                </a:srgbClr>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D4D02A92-324F-BFC9-F93D-2477852228BA}"/>
              </a:ext>
            </a:extLst>
          </p:cNvPr>
          <p:cNvSpPr>
            <a:spLocks noGrp="1"/>
          </p:cNvSpPr>
          <p:nvPr>
            <p:ph sz="quarter" idx="10"/>
          </p:nvPr>
        </p:nvSpPr>
        <p:spPr>
          <a:xfrm>
            <a:off x="371475" y="1143000"/>
            <a:ext cx="8505825" cy="3686175"/>
          </a:xfrm>
        </p:spPr>
        <p:txBody>
          <a:bodyPr/>
          <a:lstStyle/>
          <a:p>
            <a:r>
              <a:rPr lang="es-MX" sz="1650" dirty="0"/>
              <a:t>La Solución de Medicamentos Especializados de Medical Mutual le ayuda a asegurarse de recibir la atención que necesita</a:t>
            </a:r>
            <a:r>
              <a:rPr lang="en-US" sz="1650" dirty="0"/>
              <a:t>.</a:t>
            </a:r>
          </a:p>
          <a:p>
            <a:r>
              <a:rPr lang="es-MX" sz="1650" dirty="0"/>
              <a:t>Puede surtir un suministro de hasta 30 días de un medicamento especializado por vez</a:t>
            </a:r>
            <a:r>
              <a:rPr lang="en-US" sz="1650" dirty="0"/>
              <a:t>.</a:t>
            </a:r>
          </a:p>
          <a:p>
            <a:r>
              <a:rPr lang="es-MX" sz="1600" dirty="0"/>
              <a:t>Las farmacias especializadas brindan atención adicional, que incluye</a:t>
            </a:r>
            <a:r>
              <a:rPr lang="en-US" sz="1650" dirty="0"/>
              <a:t>:</a:t>
            </a:r>
          </a:p>
          <a:p>
            <a:pPr lvl="1"/>
            <a:r>
              <a:rPr lang="es-MX" dirty="0"/>
              <a:t>Personal dedicado de enfermería y farmacia disponible las 24 horas del día para responder a sus preguntas</a:t>
            </a:r>
            <a:r>
              <a:rPr lang="en-US" dirty="0"/>
              <a:t>.</a:t>
            </a:r>
          </a:p>
          <a:p>
            <a:pPr lvl="1"/>
            <a:r>
              <a:rPr lang="pt-BR" dirty="0"/>
              <a:t>Entrega gratuita de suministros, como jeringas</a:t>
            </a:r>
            <a:r>
              <a:rPr lang="en-US" dirty="0"/>
              <a:t>.</a:t>
            </a:r>
          </a:p>
          <a:p>
            <a:pPr lvl="1"/>
            <a:r>
              <a:rPr lang="es-MX" dirty="0"/>
              <a:t>Capacitación para la administración de inyecciones, ya sea por teléfono o en persona</a:t>
            </a:r>
            <a:r>
              <a:rPr lang="en-US" dirty="0"/>
              <a:t>.</a:t>
            </a:r>
          </a:p>
          <a:p>
            <a:pPr lvl="1"/>
            <a:r>
              <a:rPr lang="es-MX" dirty="0"/>
              <a:t>Seguimiento y asistencia con planes de pago, si es necesario</a:t>
            </a:r>
            <a:r>
              <a:rPr lang="en-US" dirty="0"/>
              <a:t>.</a:t>
            </a:r>
          </a:p>
          <a:p>
            <a:r>
              <a:rPr lang="es-MX" sz="1650" dirty="0"/>
              <a:t>Para comenzar, simplemente llame a una de nuestras farmacias especializadas contratadas, y ellas se pondrán en contacto con su médico para obtener la receta</a:t>
            </a:r>
            <a:r>
              <a:rPr lang="en-US" sz="1650" dirty="0"/>
              <a:t>.</a:t>
            </a:r>
          </a:p>
          <a:p>
            <a:pPr lvl="1"/>
            <a:r>
              <a:rPr lang="en-US" dirty="0" err="1"/>
              <a:t>Accredo</a:t>
            </a:r>
            <a:r>
              <a:rPr lang="en-US" dirty="0"/>
              <a:t>: 1-800-417-1961</a:t>
            </a:r>
          </a:p>
          <a:p>
            <a:pPr lvl="1"/>
            <a:r>
              <a:rPr lang="en-US" dirty="0"/>
              <a:t>Gentry: 1-844-443-6879</a:t>
            </a:r>
          </a:p>
          <a:p>
            <a:pPr lvl="1"/>
            <a:r>
              <a:rPr lang="en-US" dirty="0"/>
              <a:t>University Hospitals of Cleveland Specialty Pharmacy: 1-833-466-0012</a:t>
            </a:r>
          </a:p>
          <a:p>
            <a:endParaRPr lang="en-US" dirty="0"/>
          </a:p>
        </p:txBody>
      </p:sp>
    </p:spTree>
    <p:extLst>
      <p:ext uri="{BB962C8B-B14F-4D97-AF65-F5344CB8AC3E}">
        <p14:creationId xmlns:p14="http://schemas.microsoft.com/office/powerpoint/2010/main" val="3486885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fontScale="90000"/>
          </a:bodyPr>
          <a:lstStyle/>
          <a:p>
            <a:pPr>
              <a:lnSpc>
                <a:spcPct val="90000"/>
              </a:lnSpc>
            </a:pPr>
            <a:r>
              <a:rPr lang="en-US" dirty="0"/>
              <a:t> </a:t>
            </a:r>
            <a:r>
              <a:rPr lang="en-US" sz="2700" dirty="0"/>
              <a:t>APEX MEC Medical/Rx </a:t>
            </a:r>
            <a:r>
              <a:rPr lang="en-US" sz="2700" dirty="0" err="1"/>
              <a:t>ahora</a:t>
            </a:r>
            <a:r>
              <a:rPr lang="en-US" sz="2700" dirty="0"/>
              <a:t> es The Loomis Company.</a:t>
            </a:r>
            <a:br>
              <a:rPr lang="en-US" dirty="0"/>
            </a:br>
            <a:endParaRPr lang="en-US" dirty="0"/>
          </a:p>
        </p:txBody>
      </p:sp>
      <p:pic>
        <p:nvPicPr>
          <p:cNvPr id="5" name="Graphic 4">
            <a:extLst>
              <a:ext uri="{FF2B5EF4-FFF2-40B4-BE49-F238E27FC236}">
                <a16:creationId xmlns:a16="http://schemas.microsoft.com/office/drawing/2014/main" id="{34D9E876-1F69-62F8-BD98-A00DCC0F6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 y="1905000"/>
            <a:ext cx="3419706" cy="1143000"/>
          </a:xfrm>
          <a:prstGeom prst="rect">
            <a:avLst/>
          </a:prstGeom>
        </p:spPr>
      </p:pic>
      <p:pic>
        <p:nvPicPr>
          <p:cNvPr id="3" name="Picture 2">
            <a:extLst>
              <a:ext uri="{FF2B5EF4-FFF2-40B4-BE49-F238E27FC236}">
                <a16:creationId xmlns:a16="http://schemas.microsoft.com/office/drawing/2014/main" id="{817C1409-CAEF-9687-8DA1-66CC8DF6D9EC}"/>
              </a:ext>
            </a:extLst>
          </p:cNvPr>
          <p:cNvPicPr>
            <a:picLocks noChangeAspect="1"/>
          </p:cNvPicPr>
          <p:nvPr/>
        </p:nvPicPr>
        <p:blipFill>
          <a:blip r:embed="rId5"/>
          <a:stretch>
            <a:fillRect/>
          </a:stretch>
        </p:blipFill>
        <p:spPr>
          <a:xfrm>
            <a:off x="4343400" y="3359149"/>
            <a:ext cx="3180969" cy="1571625"/>
          </a:xfrm>
          <a:prstGeom prst="rect">
            <a:avLst/>
          </a:prstGeom>
        </p:spPr>
      </p:pic>
    </p:spTree>
    <p:extLst>
      <p:ext uri="{BB962C8B-B14F-4D97-AF65-F5344CB8AC3E}">
        <p14:creationId xmlns:p14="http://schemas.microsoft.com/office/powerpoint/2010/main" val="15979368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Aspectos Destacados de los Beneficios 2026</a:t>
            </a:r>
            <a:endParaRPr lang="en-US" dirty="0"/>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381000" y="1143000"/>
            <a:ext cx="8382000" cy="5181600"/>
          </a:xfrm>
        </p:spPr>
        <p:txBody>
          <a:bodyPr>
            <a:normAutofit/>
          </a:bodyPr>
          <a:lstStyle/>
          <a:p>
            <a:r>
              <a:rPr lang="es-MX" sz="1600" dirty="0">
                <a:solidFill>
                  <a:schemeClr val="tx1">
                    <a:lumMod val="65000"/>
                    <a:lumOff val="35000"/>
                  </a:schemeClr>
                </a:solidFill>
                <a:latin typeface="+mn-lt"/>
              </a:rPr>
              <a:t>Vinylmax continuará ofreciendo planes médicos PPO y HSA. Para el año 2026, nos asociaremos con Medical Mutual </a:t>
            </a:r>
            <a:r>
              <a:rPr lang="es-MX" sz="1600" dirty="0" err="1">
                <a:solidFill>
                  <a:schemeClr val="tx1">
                    <a:lumMod val="65000"/>
                    <a:lumOff val="35000"/>
                  </a:schemeClr>
                </a:solidFill>
                <a:latin typeface="+mn-lt"/>
              </a:rPr>
              <a:t>of</a:t>
            </a:r>
            <a:r>
              <a:rPr lang="es-MX" sz="1600" dirty="0">
                <a:solidFill>
                  <a:schemeClr val="tx1">
                    <a:lumMod val="65000"/>
                    <a:lumOff val="35000"/>
                  </a:schemeClr>
                </a:solidFill>
                <a:latin typeface="+mn-lt"/>
              </a:rPr>
              <a:t> Ohio (MMO). En promedio, según el nivel y el plan seleccionados, habrá un aumento del 8.75 % en las primas.</a:t>
            </a:r>
            <a:br>
              <a:rPr lang="es-MX" sz="1600" dirty="0">
                <a:solidFill>
                  <a:schemeClr val="tx1">
                    <a:lumMod val="65000"/>
                    <a:lumOff val="35000"/>
                  </a:schemeClr>
                </a:solidFill>
                <a:latin typeface="+mn-lt"/>
              </a:rPr>
            </a:br>
            <a:r>
              <a:rPr lang="es-MX" sz="1600" dirty="0">
                <a:solidFill>
                  <a:schemeClr val="tx1">
                    <a:lumMod val="65000"/>
                    <a:lumOff val="35000"/>
                  </a:schemeClr>
                </a:solidFill>
                <a:latin typeface="+mn-lt"/>
              </a:rPr>
              <a:t>- MMO ofrece un programa de bienestar, </a:t>
            </a:r>
            <a:r>
              <a:rPr lang="es-MX" sz="1600" dirty="0" err="1">
                <a:solidFill>
                  <a:schemeClr val="tx1">
                    <a:lumMod val="65000"/>
                    <a:lumOff val="35000"/>
                  </a:schemeClr>
                </a:solidFill>
                <a:latin typeface="+mn-lt"/>
              </a:rPr>
              <a:t>WorkSpring</a:t>
            </a:r>
            <a:r>
              <a:rPr lang="es-MX" sz="1600" dirty="0">
                <a:solidFill>
                  <a:schemeClr val="tx1">
                    <a:lumMod val="65000"/>
                    <a:lumOff val="35000"/>
                  </a:schemeClr>
                </a:solidFill>
                <a:latin typeface="+mn-lt"/>
              </a:rPr>
              <a:t>, que lanzaremos para 2026.</a:t>
            </a:r>
            <a:br>
              <a:rPr lang="es-MX" sz="1600" dirty="0">
                <a:solidFill>
                  <a:schemeClr val="tx1">
                    <a:lumMod val="65000"/>
                    <a:lumOff val="35000"/>
                  </a:schemeClr>
                </a:solidFill>
                <a:latin typeface="+mn-lt"/>
              </a:rPr>
            </a:br>
            <a:r>
              <a:rPr lang="es-MX" sz="1600" dirty="0">
                <a:solidFill>
                  <a:schemeClr val="tx1">
                    <a:lumMod val="65000"/>
                    <a:lumOff val="35000"/>
                  </a:schemeClr>
                </a:solidFill>
                <a:latin typeface="+mn-lt"/>
              </a:rPr>
              <a:t>- MMO utiliza el administrador de beneficios de farmacia (PBM) de Express Scripts.</a:t>
            </a:r>
          </a:p>
          <a:p>
            <a:endParaRPr lang="es-ES" sz="1600" i="0" dirty="0">
              <a:solidFill>
                <a:schemeClr val="tx1">
                  <a:lumMod val="65000"/>
                  <a:lumOff val="35000"/>
                </a:schemeClr>
              </a:solidFill>
              <a:effectLst/>
              <a:latin typeface="+mn-lt"/>
            </a:endParaRPr>
          </a:p>
          <a:p>
            <a:pPr algn="l">
              <a:buFont typeface="Arial" panose="020B0604020202020204" pitchFamily="34" charset="0"/>
              <a:buChar char="•"/>
            </a:pPr>
            <a:r>
              <a:rPr lang="es-ES" sz="1600" b="0" i="0" dirty="0">
                <a:solidFill>
                  <a:schemeClr val="tx1">
                    <a:lumMod val="65000"/>
                    <a:lumOff val="35000"/>
                  </a:schemeClr>
                </a:solidFill>
                <a:effectLst/>
                <a:latin typeface="+mn-lt"/>
              </a:rPr>
              <a:t>Nuestra cobertura dental con Lincoln continuará con un aumento del 4% en las primas.</a:t>
            </a:r>
          </a:p>
          <a:p>
            <a:pPr algn="l">
              <a:buFont typeface="Arial" panose="020B0604020202020204" pitchFamily="34" charset="0"/>
              <a:buChar char="•"/>
            </a:pPr>
            <a:endParaRPr lang="es-ES" sz="1600" b="0" i="0" dirty="0">
              <a:solidFill>
                <a:schemeClr val="tx1">
                  <a:lumMod val="65000"/>
                  <a:lumOff val="35000"/>
                </a:schemeClr>
              </a:solidFill>
              <a:effectLst/>
              <a:latin typeface="+mn-lt"/>
            </a:endParaRPr>
          </a:p>
          <a:p>
            <a:pPr algn="l">
              <a:buFont typeface="Arial" panose="020B0604020202020204" pitchFamily="34" charset="0"/>
              <a:buChar char="•"/>
            </a:pPr>
            <a:r>
              <a:rPr lang="es-ES" sz="1600" b="0" i="0" dirty="0">
                <a:solidFill>
                  <a:schemeClr val="tx1">
                    <a:lumMod val="65000"/>
                    <a:lumOff val="35000"/>
                  </a:schemeClr>
                </a:solidFill>
                <a:effectLst/>
                <a:latin typeface="+mn-lt"/>
              </a:rPr>
              <a:t>La cobertura de </a:t>
            </a:r>
            <a:r>
              <a:rPr lang="es-ES" sz="1600" b="0" i="0" dirty="0" err="1">
                <a:solidFill>
                  <a:schemeClr val="tx1">
                    <a:lumMod val="65000"/>
                    <a:lumOff val="35000"/>
                  </a:schemeClr>
                </a:solidFill>
                <a:effectLst/>
                <a:latin typeface="+mn-lt"/>
              </a:rPr>
              <a:t>EyeMed</a:t>
            </a:r>
            <a:r>
              <a:rPr lang="es-ES" sz="1600" b="0" i="0" dirty="0">
                <a:solidFill>
                  <a:schemeClr val="tx1">
                    <a:lumMod val="65000"/>
                    <a:lumOff val="35000"/>
                  </a:schemeClr>
                </a:solidFill>
                <a:effectLst/>
                <a:latin typeface="+mn-lt"/>
              </a:rPr>
              <a:t> continuará sin cambios en las primas.</a:t>
            </a:r>
          </a:p>
          <a:p>
            <a:pPr algn="l">
              <a:buFont typeface="Arial" panose="020B0604020202020204" pitchFamily="34" charset="0"/>
              <a:buChar char="•"/>
            </a:pPr>
            <a:endParaRPr lang="es-ES" sz="1600" b="0" i="0" dirty="0">
              <a:solidFill>
                <a:schemeClr val="tx1">
                  <a:lumMod val="65000"/>
                  <a:lumOff val="35000"/>
                </a:schemeClr>
              </a:solidFill>
              <a:effectLst/>
              <a:latin typeface="+mn-lt"/>
            </a:endParaRPr>
          </a:p>
          <a:p>
            <a:r>
              <a:rPr lang="es-ES" sz="1600" b="0" i="0" dirty="0">
                <a:solidFill>
                  <a:schemeClr val="tx1">
                    <a:lumMod val="65000"/>
                    <a:lumOff val="35000"/>
                  </a:schemeClr>
                </a:solidFill>
                <a:effectLst/>
                <a:latin typeface="+mn-lt"/>
              </a:rPr>
              <a:t>Las coberturas auxiliares – Vida</a:t>
            </a:r>
            <a:r>
              <a:rPr lang="es-ES" sz="1600" dirty="0">
                <a:solidFill>
                  <a:schemeClr val="tx1">
                    <a:lumMod val="65000"/>
                    <a:lumOff val="35000"/>
                  </a:schemeClr>
                </a:solidFill>
                <a:latin typeface="+mn-lt"/>
              </a:rPr>
              <a:t> y M.A.D</a:t>
            </a:r>
            <a:r>
              <a:rPr lang="es-ES" sz="1600" b="0" i="0" dirty="0">
                <a:solidFill>
                  <a:schemeClr val="tx1">
                    <a:lumMod val="65000"/>
                    <a:lumOff val="35000"/>
                  </a:schemeClr>
                </a:solidFill>
                <a:effectLst/>
                <a:latin typeface="+mn-lt"/>
              </a:rPr>
              <a:t>, Vida Voluntaria</a:t>
            </a:r>
            <a:r>
              <a:rPr lang="es-ES" sz="1600" dirty="0">
                <a:solidFill>
                  <a:schemeClr val="tx1">
                    <a:lumMod val="65000"/>
                    <a:lumOff val="35000"/>
                  </a:schemeClr>
                </a:solidFill>
                <a:latin typeface="+mn-lt"/>
              </a:rPr>
              <a:t> y M.A.D</a:t>
            </a:r>
            <a:r>
              <a:rPr lang="es-ES" sz="1600" b="0" i="0" dirty="0">
                <a:solidFill>
                  <a:schemeClr val="tx1">
                    <a:lumMod val="65000"/>
                    <a:lumOff val="35000"/>
                  </a:schemeClr>
                </a:solidFill>
                <a:effectLst/>
                <a:latin typeface="+mn-lt"/>
              </a:rPr>
              <a:t>, Dental, Incapacidad a Corto Plazo e Incapacidad a Largo Plazo continuarán con Lincoln </a:t>
            </a:r>
            <a:r>
              <a:rPr lang="es-ES" sz="1600" b="0" i="0" dirty="0" err="1">
                <a:solidFill>
                  <a:schemeClr val="tx1">
                    <a:lumMod val="65000"/>
                    <a:lumOff val="35000"/>
                  </a:schemeClr>
                </a:solidFill>
                <a:effectLst/>
                <a:latin typeface="+mn-lt"/>
              </a:rPr>
              <a:t>Financial</a:t>
            </a:r>
            <a:r>
              <a:rPr lang="es-ES" sz="1600" b="0" i="0" dirty="0">
                <a:solidFill>
                  <a:schemeClr val="tx1">
                    <a:lumMod val="65000"/>
                    <a:lumOff val="35000"/>
                  </a:schemeClr>
                </a:solidFill>
                <a:effectLst/>
                <a:latin typeface="+mn-lt"/>
              </a:rPr>
              <a:t> </a:t>
            </a:r>
            <a:r>
              <a:rPr lang="es-MX" sz="1600" dirty="0">
                <a:solidFill>
                  <a:schemeClr val="tx1">
                    <a:lumMod val="65000"/>
                    <a:lumOff val="35000"/>
                  </a:schemeClr>
                </a:solidFill>
                <a:latin typeface="+mn-lt"/>
              </a:rPr>
              <a:t>con un aumento mínimo.</a:t>
            </a:r>
            <a:endParaRPr lang="es-ES" sz="1600" b="0" i="0" dirty="0">
              <a:solidFill>
                <a:schemeClr val="tx1">
                  <a:lumMod val="65000"/>
                  <a:lumOff val="35000"/>
                </a:schemeClr>
              </a:solidFill>
              <a:effectLst/>
              <a:latin typeface="+mn-lt"/>
            </a:endParaRPr>
          </a:p>
          <a:p>
            <a:pPr algn="l">
              <a:buFont typeface="Arial" panose="020B0604020202020204" pitchFamily="34" charset="0"/>
              <a:buChar char="•"/>
            </a:pPr>
            <a:endParaRPr lang="es-ES" sz="1600" b="0" i="0" dirty="0">
              <a:solidFill>
                <a:schemeClr val="tx1">
                  <a:lumMod val="65000"/>
                  <a:lumOff val="35000"/>
                </a:schemeClr>
              </a:solidFill>
              <a:effectLst/>
              <a:latin typeface="+mn-lt"/>
            </a:endParaRPr>
          </a:p>
          <a:p>
            <a:pPr algn="l">
              <a:buFont typeface="Arial" panose="020B0604020202020204" pitchFamily="34" charset="0"/>
              <a:buChar char="•"/>
            </a:pPr>
            <a:r>
              <a:rPr lang="es-ES" sz="1600" b="0" i="0" dirty="0">
                <a:solidFill>
                  <a:schemeClr val="tx1">
                    <a:lumMod val="65000"/>
                    <a:lumOff val="35000"/>
                  </a:schemeClr>
                </a:solidFill>
                <a:effectLst/>
                <a:latin typeface="+mn-lt"/>
              </a:rPr>
              <a:t>La FSA permanecerá con Navia. La contribución máxima se actualizó a $3,400.</a:t>
            </a:r>
          </a:p>
          <a:p>
            <a:pPr algn="l">
              <a:buFont typeface="Arial" panose="020B0604020202020204" pitchFamily="34" charset="0"/>
              <a:buChar char="•"/>
            </a:pPr>
            <a:endParaRPr lang="es-ES" sz="1600" b="0" i="0" dirty="0">
              <a:solidFill>
                <a:schemeClr val="tx1">
                  <a:lumMod val="65000"/>
                  <a:lumOff val="35000"/>
                </a:schemeClr>
              </a:solidFill>
              <a:effectLst/>
              <a:latin typeface="+mn-lt"/>
            </a:endParaRPr>
          </a:p>
          <a:p>
            <a:pPr algn="l">
              <a:buFont typeface="Arial" panose="020B0604020202020204" pitchFamily="34" charset="0"/>
              <a:buChar char="•"/>
            </a:pPr>
            <a:r>
              <a:rPr lang="es-ES" sz="1600" b="0" i="0" dirty="0">
                <a:solidFill>
                  <a:schemeClr val="tx1">
                    <a:lumMod val="65000"/>
                    <a:lumOff val="35000"/>
                  </a:schemeClr>
                </a:solidFill>
                <a:effectLst/>
                <a:latin typeface="+mn-lt"/>
              </a:rPr>
              <a:t>La HSA permanecerá con PNC. La contribución máxima se actualizó a $4,400/8,750.</a:t>
            </a:r>
          </a:p>
          <a:p>
            <a:endParaRPr lang="en-US" sz="2400" dirty="0">
              <a:latin typeface="Arial" panose="020B0604020202020204" pitchFamily="34" charset="0"/>
              <a:cs typeface="Arial" panose="020B0604020202020204" pitchFamily="34" charset="0"/>
            </a:endParaRPr>
          </a:p>
          <a:p>
            <a:endParaRPr lang="en-US" sz="2400" dirty="0">
              <a:solidFill>
                <a:srgbClr val="58585A"/>
              </a:solidFill>
              <a:latin typeface="Avenir LT W01_85 Heavy1475544"/>
            </a:endParaRPr>
          </a:p>
          <a:p>
            <a:endParaRPr lang="en-US" sz="1600" dirty="0"/>
          </a:p>
          <a:p>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3F4443"/>
              </a:solidFill>
            </a:endParaRPr>
          </a:p>
          <a:p>
            <a:endParaRPr lang="en-US" sz="2400" dirty="0"/>
          </a:p>
        </p:txBody>
      </p:sp>
      <p:pic>
        <p:nvPicPr>
          <p:cNvPr id="11" name="Picture 10">
            <a:extLst>
              <a:ext uri="{FF2B5EF4-FFF2-40B4-BE49-F238E27FC236}">
                <a16:creationId xmlns:a16="http://schemas.microsoft.com/office/drawing/2014/main" id="{9B184827-6E76-7B2D-F0E4-170083EE5CB1}"/>
              </a:ext>
            </a:extLst>
          </p:cNvPr>
          <p:cNvPicPr>
            <a:picLocks noChangeAspect="1"/>
          </p:cNvPicPr>
          <p:nvPr/>
        </p:nvPicPr>
        <p:blipFill rotWithShape="1">
          <a:blip r:embed="rId3"/>
          <a:srcRect l="13883"/>
          <a:stretch/>
        </p:blipFill>
        <p:spPr>
          <a:xfrm>
            <a:off x="7924800" y="5920402"/>
            <a:ext cx="990600" cy="808395"/>
          </a:xfrm>
          <a:prstGeom prst="rect">
            <a:avLst/>
          </a:prstGeom>
        </p:spPr>
      </p:pic>
    </p:spTree>
    <p:extLst>
      <p:ext uri="{BB962C8B-B14F-4D97-AF65-F5344CB8AC3E}">
        <p14:creationId xmlns:p14="http://schemas.microsoft.com/office/powerpoint/2010/main" val="36163161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400050" y="228600"/>
            <a:ext cx="7886700" cy="994172"/>
          </a:xfrm>
        </p:spPr>
        <p:txBody>
          <a:bodyPr>
            <a:normAutofit/>
          </a:bodyPr>
          <a:lstStyle/>
          <a:p>
            <a:r>
              <a:rPr lang="es-ES" i="0" dirty="0">
                <a:effectLst/>
                <a:latin typeface="+mn-lt"/>
              </a:rPr>
              <a:t>¿Qué plan médico debo elegir?</a:t>
            </a:r>
            <a:br>
              <a:rPr lang="en-US" i="0" dirty="0">
                <a:effectLst/>
                <a:latin typeface="+mn-lt"/>
              </a:rPr>
            </a:br>
            <a:endParaRPr lang="en-US" dirty="0">
              <a:latin typeface="+mn-lt"/>
            </a:endParaRPr>
          </a:p>
        </p:txBody>
      </p:sp>
      <p:sp>
        <p:nvSpPr>
          <p:cNvPr id="6" name="Content Placeholder 2">
            <a:extLst>
              <a:ext uri="{FF2B5EF4-FFF2-40B4-BE49-F238E27FC236}">
                <a16:creationId xmlns:a16="http://schemas.microsoft.com/office/drawing/2014/main" id="{21C9F001-8388-7327-C64A-E1349DD90C2B}"/>
              </a:ext>
            </a:extLst>
          </p:cNvPr>
          <p:cNvSpPr>
            <a:spLocks noGrp="1"/>
          </p:cNvSpPr>
          <p:nvPr>
            <p:ph idx="1"/>
          </p:nvPr>
        </p:nvSpPr>
        <p:spPr>
          <a:xfrm>
            <a:off x="209550" y="1069078"/>
            <a:ext cx="8534400" cy="5103122"/>
          </a:xfrm>
        </p:spPr>
        <p:txBody>
          <a:bodyPr>
            <a:normAutofit fontScale="25000" lnSpcReduction="20000"/>
          </a:bodyPr>
          <a:lstStyle/>
          <a:p>
            <a:pPr marL="0" indent="0">
              <a:buNone/>
            </a:pPr>
            <a:r>
              <a:rPr lang="en-US" sz="7200" b="1" dirty="0">
                <a:solidFill>
                  <a:srgbClr val="FF4713"/>
                </a:solidFill>
              </a:rPr>
              <a:t>MEC - </a:t>
            </a:r>
            <a:r>
              <a:rPr lang="en-US" sz="7200" b="1" dirty="0" err="1">
                <a:solidFill>
                  <a:srgbClr val="FF4713"/>
                </a:solidFill>
              </a:rPr>
              <a:t>Cobertura</a:t>
            </a:r>
            <a:r>
              <a:rPr lang="en-US" sz="7200" b="1" dirty="0">
                <a:solidFill>
                  <a:srgbClr val="FF4713"/>
                </a:solidFill>
              </a:rPr>
              <a:t> </a:t>
            </a:r>
            <a:r>
              <a:rPr lang="en-US" sz="7200" b="1" dirty="0" err="1">
                <a:solidFill>
                  <a:srgbClr val="FF4713"/>
                </a:solidFill>
              </a:rPr>
              <a:t>Esencial</a:t>
            </a:r>
            <a:r>
              <a:rPr lang="en-US" sz="7200" b="1" dirty="0">
                <a:solidFill>
                  <a:srgbClr val="FF4713"/>
                </a:solidFill>
              </a:rPr>
              <a:t> </a:t>
            </a:r>
            <a:r>
              <a:rPr lang="en-US" sz="7200" b="1" dirty="0" err="1">
                <a:solidFill>
                  <a:srgbClr val="FF4713"/>
                </a:solidFill>
              </a:rPr>
              <a:t>Mínima</a:t>
            </a:r>
            <a:r>
              <a:rPr lang="en-US" sz="7200" b="1" dirty="0">
                <a:solidFill>
                  <a:srgbClr val="FF4713"/>
                </a:solidFill>
              </a:rPr>
              <a:t> o “plan </a:t>
            </a:r>
            <a:r>
              <a:rPr lang="en-US" sz="7200" b="1" dirty="0" err="1">
                <a:solidFill>
                  <a:srgbClr val="FF4713"/>
                </a:solidFill>
              </a:rPr>
              <a:t>básico</a:t>
            </a:r>
            <a:r>
              <a:rPr lang="en-US" sz="7200" b="1" dirty="0">
                <a:solidFill>
                  <a:srgbClr val="FF4713"/>
                </a:solidFill>
              </a:rPr>
              <a:t>”</a:t>
            </a:r>
            <a:endParaRPr lang="en-US" sz="7200" b="1" i="0" dirty="0">
              <a:solidFill>
                <a:srgbClr val="FF4713"/>
              </a:solidFill>
              <a:effectLst/>
            </a:endParaRPr>
          </a:p>
          <a:p>
            <a:r>
              <a:rPr lang="es-ES" sz="7200" dirty="0">
                <a:solidFill>
                  <a:srgbClr val="3F4443"/>
                </a:solidFill>
              </a:rPr>
              <a:t>Esto no es un seguro de salud tradicional. Esto es independiente de los planes de MMO. La red es con PHCS.</a:t>
            </a:r>
          </a:p>
          <a:p>
            <a:r>
              <a:rPr lang="es-ES" sz="7200" dirty="0">
                <a:solidFill>
                  <a:srgbClr val="3F4443"/>
                </a:solidFill>
              </a:rPr>
              <a:t>Primas semanales menos costosas, pero con protección limitada y no es para todos.</a:t>
            </a:r>
          </a:p>
          <a:p>
            <a:r>
              <a:rPr lang="es-ES" sz="7200" dirty="0">
                <a:solidFill>
                  <a:srgbClr val="3F4443"/>
                </a:solidFill>
              </a:rPr>
              <a:t>Este plan no proporciona cobertura para la sala de emergencias, cirugías o hospitalización.</a:t>
            </a:r>
          </a:p>
          <a:p>
            <a:r>
              <a:rPr lang="es-ES" sz="7200" dirty="0">
                <a:solidFill>
                  <a:srgbClr val="3F4443"/>
                </a:solidFill>
              </a:rPr>
              <a:t>Este plan proporciona cobertura al 100% para servicios preventivos.</a:t>
            </a:r>
          </a:p>
          <a:p>
            <a:r>
              <a:rPr lang="es-ES" sz="7200" dirty="0">
                <a:solidFill>
                  <a:srgbClr val="3F4443"/>
                </a:solidFill>
              </a:rPr>
              <a:t>Los servicios de telesalud y de salud conductual son gratuitos e ilimitados.</a:t>
            </a:r>
          </a:p>
          <a:p>
            <a:r>
              <a:rPr lang="es-ES" sz="7200" dirty="0">
                <a:solidFill>
                  <a:srgbClr val="3F4443"/>
                </a:solidFill>
              </a:rPr>
              <a:t>Proporciona 3 visitas de atención primaria por $20 por visita. Cargos adicionales por visitas, a tu cargo.</a:t>
            </a:r>
          </a:p>
          <a:p>
            <a:r>
              <a:rPr lang="es-ES" sz="7200" dirty="0">
                <a:solidFill>
                  <a:srgbClr val="3F4443"/>
                </a:solidFill>
              </a:rPr>
              <a:t>Proporciona 3 visitas a especialistas por $50 por visita. Cargos adicionales por visitas, a tu cargo.</a:t>
            </a:r>
          </a:p>
          <a:p>
            <a:r>
              <a:rPr lang="es-ES" sz="7200" dirty="0">
                <a:solidFill>
                  <a:srgbClr val="3F4443"/>
                </a:solidFill>
              </a:rPr>
              <a:t>Proporciona 3 visitas de atención urgente por $50 por visita. Cargos adicionales por visitas, a tu cargo.</a:t>
            </a:r>
          </a:p>
          <a:p>
            <a:r>
              <a:rPr lang="es-ES" sz="7200" dirty="0">
                <a:solidFill>
                  <a:srgbClr val="3F4443"/>
                </a:solidFill>
              </a:rPr>
              <a:t>Proporciona 5 visitas a laboratorio/radiografía por $50 por visita. Cargos adicionales por visitas, a tu cargo.</a:t>
            </a:r>
          </a:p>
          <a:p>
            <a:r>
              <a:rPr lang="es-ES" sz="7200" dirty="0">
                <a:solidFill>
                  <a:srgbClr val="3F4443"/>
                </a:solidFill>
              </a:rPr>
              <a:t>Proporciona 1 imagen por $200. Cargos adicionales por visitas, a tu cargo.</a:t>
            </a:r>
          </a:p>
          <a:p>
            <a:r>
              <a:rPr lang="es-ES" sz="7200" dirty="0">
                <a:solidFill>
                  <a:srgbClr val="3F4443"/>
                </a:solidFill>
              </a:rPr>
              <a:t>Para más detalles, incluyendo coberturas de recetas, consulta el resumen del plan.</a:t>
            </a:r>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AD0A1F58-809F-8869-A072-1AA8263CE63D}"/>
              </a:ext>
            </a:extLst>
          </p:cNvPr>
          <p:cNvPicPr>
            <a:picLocks noChangeAspect="1"/>
          </p:cNvPicPr>
          <p:nvPr/>
        </p:nvPicPr>
        <p:blipFill>
          <a:blip r:embed="rId3"/>
          <a:stretch>
            <a:fillRect/>
          </a:stretch>
        </p:blipFill>
        <p:spPr>
          <a:xfrm>
            <a:off x="6562725" y="130373"/>
            <a:ext cx="2409825" cy="1190625"/>
          </a:xfrm>
          <a:prstGeom prst="rect">
            <a:avLst/>
          </a:prstGeom>
        </p:spPr>
      </p:pic>
    </p:spTree>
    <p:extLst>
      <p:ext uri="{BB962C8B-B14F-4D97-AF65-F5344CB8AC3E}">
        <p14:creationId xmlns:p14="http://schemas.microsoft.com/office/powerpoint/2010/main" val="10601264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404966" y="304800"/>
            <a:ext cx="7886700" cy="994172"/>
          </a:xfrm>
        </p:spPr>
        <p:txBody>
          <a:bodyPr>
            <a:normAutofit/>
          </a:bodyPr>
          <a:lstStyle/>
          <a:p>
            <a:r>
              <a:rPr lang="es-ES" i="0" dirty="0">
                <a:effectLst/>
                <a:latin typeface="+mn-lt"/>
              </a:rPr>
              <a:t>¿Qué plan médico debo elegir?</a:t>
            </a:r>
            <a:br>
              <a:rPr lang="en-US" i="0" dirty="0">
                <a:effectLst/>
                <a:latin typeface="+mn-lt"/>
              </a:rPr>
            </a:br>
            <a:endParaRPr lang="en-US" dirty="0">
              <a:latin typeface="+mn-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24631" y="978674"/>
            <a:ext cx="8534400" cy="4188661"/>
          </a:xfrm>
        </p:spPr>
        <p:txBody>
          <a:bodyPr>
            <a:normAutofit/>
          </a:bodyPr>
          <a:lstStyle/>
          <a:p>
            <a:pPr marL="0" indent="0">
              <a:buNone/>
            </a:pPr>
            <a:r>
              <a:rPr lang="en-US" sz="1900" b="1" dirty="0">
                <a:solidFill>
                  <a:srgbClr val="FF4713"/>
                </a:solidFill>
              </a:rPr>
              <a:t>MEC - </a:t>
            </a:r>
            <a:r>
              <a:rPr lang="en-US" sz="1900" b="1" dirty="0" err="1">
                <a:solidFill>
                  <a:srgbClr val="FF4713"/>
                </a:solidFill>
              </a:rPr>
              <a:t>Cobertura</a:t>
            </a:r>
            <a:r>
              <a:rPr lang="en-US" sz="1900" b="1" dirty="0">
                <a:solidFill>
                  <a:srgbClr val="FF4713"/>
                </a:solidFill>
              </a:rPr>
              <a:t> </a:t>
            </a:r>
            <a:r>
              <a:rPr lang="en-US" sz="1900" b="1" dirty="0" err="1">
                <a:solidFill>
                  <a:srgbClr val="FF4713"/>
                </a:solidFill>
              </a:rPr>
              <a:t>Esencial</a:t>
            </a:r>
            <a:r>
              <a:rPr lang="en-US" sz="1900" b="1" dirty="0">
                <a:solidFill>
                  <a:srgbClr val="FF4713"/>
                </a:solidFill>
              </a:rPr>
              <a:t> </a:t>
            </a:r>
            <a:r>
              <a:rPr lang="en-US" sz="1900" b="1" dirty="0" err="1">
                <a:solidFill>
                  <a:srgbClr val="FF4713"/>
                </a:solidFill>
              </a:rPr>
              <a:t>Mínima</a:t>
            </a:r>
            <a:r>
              <a:rPr lang="en-US" sz="1900" b="1" dirty="0">
                <a:solidFill>
                  <a:srgbClr val="FF4713"/>
                </a:solidFill>
              </a:rPr>
              <a:t> o “plan </a:t>
            </a:r>
            <a:r>
              <a:rPr lang="en-US" sz="1900" b="1" dirty="0" err="1">
                <a:solidFill>
                  <a:srgbClr val="FF4713"/>
                </a:solidFill>
              </a:rPr>
              <a:t>básico</a:t>
            </a:r>
            <a:r>
              <a:rPr lang="en-US" sz="1900" b="1" dirty="0">
                <a:solidFill>
                  <a:srgbClr val="FF4713"/>
                </a:solidFill>
              </a:rPr>
              <a:t>”</a:t>
            </a:r>
          </a:p>
          <a:p>
            <a:pPr marL="0" indent="0">
              <a:buNone/>
            </a:pPr>
            <a:endParaRPr lang="en-US" sz="1900" b="1" i="0" dirty="0">
              <a:solidFill>
                <a:srgbClr val="FF4713"/>
              </a:solidFill>
              <a:effectLst/>
            </a:endParaRPr>
          </a:p>
          <a:p>
            <a:pPr>
              <a:lnSpc>
                <a:spcPct val="80000"/>
              </a:lnSpc>
            </a:pPr>
            <a:r>
              <a:rPr lang="es-ES" sz="1800" dirty="0">
                <a:solidFill>
                  <a:srgbClr val="3F4443"/>
                </a:solidFill>
              </a:rPr>
              <a:t>Ten en cuenta que esto no es un plan de salud mayor, ni tiene el precio de un plan de salud mayor.</a:t>
            </a:r>
          </a:p>
          <a:p>
            <a:pPr>
              <a:lnSpc>
                <a:spcPct val="80000"/>
              </a:lnSpc>
            </a:pPr>
            <a:endParaRPr lang="es-ES" sz="1800" dirty="0">
              <a:solidFill>
                <a:srgbClr val="3F4443"/>
              </a:solidFill>
            </a:endParaRPr>
          </a:p>
          <a:p>
            <a:pPr>
              <a:lnSpc>
                <a:spcPct val="80000"/>
              </a:lnSpc>
            </a:pPr>
            <a:r>
              <a:rPr lang="es-ES" sz="1800" dirty="0">
                <a:solidFill>
                  <a:srgbClr val="3F4443"/>
                </a:solidFill>
              </a:rPr>
              <a:t>No está destinado a personas con condiciones crónicas o que necesiten medicamentos especializados o de mantenimiento costosos.</a:t>
            </a:r>
          </a:p>
          <a:p>
            <a:pPr>
              <a:lnSpc>
                <a:spcPct val="80000"/>
              </a:lnSpc>
            </a:pPr>
            <a:endParaRPr lang="es-ES" sz="1800" dirty="0">
              <a:solidFill>
                <a:srgbClr val="3F4443"/>
              </a:solidFill>
            </a:endParaRPr>
          </a:p>
          <a:p>
            <a:pPr>
              <a:lnSpc>
                <a:spcPct val="80000"/>
              </a:lnSpc>
            </a:pPr>
            <a:r>
              <a:rPr lang="es-ES" sz="1800" dirty="0">
                <a:solidFill>
                  <a:srgbClr val="3F4443"/>
                </a:solidFill>
              </a:rPr>
              <a:t>Las farmacias incluidas en la red son Costco, CVS, </a:t>
            </a:r>
            <a:r>
              <a:rPr lang="es-ES" sz="1800" dirty="0" err="1">
                <a:solidFill>
                  <a:srgbClr val="3F4443"/>
                </a:solidFill>
              </a:rPr>
              <a:t>Kroger</a:t>
            </a:r>
            <a:r>
              <a:rPr lang="es-ES" sz="1800" dirty="0">
                <a:solidFill>
                  <a:srgbClr val="3F4443"/>
                </a:solidFill>
              </a:rPr>
              <a:t>, Meijer, Rite Aid, </a:t>
            </a:r>
            <a:r>
              <a:rPr lang="es-ES" sz="1800" dirty="0" err="1">
                <a:solidFill>
                  <a:srgbClr val="3F4443"/>
                </a:solidFill>
              </a:rPr>
              <a:t>Sam’s</a:t>
            </a:r>
            <a:r>
              <a:rPr lang="es-ES" sz="1800" dirty="0">
                <a:solidFill>
                  <a:srgbClr val="3F4443"/>
                </a:solidFill>
              </a:rPr>
              <a:t>, Walgreens, Walmart.</a:t>
            </a:r>
          </a:p>
          <a:p>
            <a:pPr>
              <a:lnSpc>
                <a:spcPct val="80000"/>
              </a:lnSpc>
            </a:pPr>
            <a:endParaRPr lang="es-ES" sz="1800" dirty="0">
              <a:solidFill>
                <a:srgbClr val="3F4443"/>
              </a:solidFill>
            </a:endParaRPr>
          </a:p>
          <a:p>
            <a:pPr>
              <a:lnSpc>
                <a:spcPct val="80000"/>
              </a:lnSpc>
            </a:pPr>
            <a:r>
              <a:rPr lang="es-ES" sz="1800" dirty="0">
                <a:solidFill>
                  <a:srgbClr val="3F4443"/>
                </a:solidFill>
              </a:rPr>
              <a:t>A continuación, la lista de proveedores asociados:</a:t>
            </a:r>
          </a:p>
          <a:p>
            <a:endParaRPr lang="en-US" dirty="0">
              <a:solidFill>
                <a:srgbClr val="58585A"/>
              </a:solidFill>
              <a:latin typeface="Avenir LT W01_85 Heavy1475544"/>
            </a:endParaRPr>
          </a:p>
        </p:txBody>
      </p:sp>
      <p:pic>
        <p:nvPicPr>
          <p:cNvPr id="6" name="Picture 5">
            <a:extLst>
              <a:ext uri="{FF2B5EF4-FFF2-40B4-BE49-F238E27FC236}">
                <a16:creationId xmlns:a16="http://schemas.microsoft.com/office/drawing/2014/main" id="{EB3486CD-F17B-6F45-581A-2E9DFE4B781F}"/>
              </a:ext>
            </a:extLst>
          </p:cNvPr>
          <p:cNvPicPr>
            <a:picLocks noChangeAspect="1"/>
          </p:cNvPicPr>
          <p:nvPr/>
        </p:nvPicPr>
        <p:blipFill>
          <a:blip r:embed="rId3"/>
          <a:stretch>
            <a:fillRect/>
          </a:stretch>
        </p:blipFill>
        <p:spPr>
          <a:xfrm>
            <a:off x="161002" y="4830335"/>
            <a:ext cx="8982998" cy="1403594"/>
          </a:xfrm>
          <a:prstGeom prst="rect">
            <a:avLst/>
          </a:prstGeom>
        </p:spPr>
      </p:pic>
      <p:pic>
        <p:nvPicPr>
          <p:cNvPr id="7" name="Picture 6">
            <a:extLst>
              <a:ext uri="{FF2B5EF4-FFF2-40B4-BE49-F238E27FC236}">
                <a16:creationId xmlns:a16="http://schemas.microsoft.com/office/drawing/2014/main" id="{5ABD8E20-437D-6268-BFA7-7E0F6688418E}"/>
              </a:ext>
            </a:extLst>
          </p:cNvPr>
          <p:cNvPicPr>
            <a:picLocks noChangeAspect="1"/>
          </p:cNvPicPr>
          <p:nvPr/>
        </p:nvPicPr>
        <p:blipFill>
          <a:blip r:embed="rId4"/>
          <a:stretch>
            <a:fillRect/>
          </a:stretch>
        </p:blipFill>
        <p:spPr>
          <a:xfrm>
            <a:off x="6677025" y="46332"/>
            <a:ext cx="2466975" cy="1190625"/>
          </a:xfrm>
          <a:prstGeom prst="rect">
            <a:avLst/>
          </a:prstGeom>
        </p:spPr>
      </p:pic>
    </p:spTree>
    <p:extLst>
      <p:ext uri="{BB962C8B-B14F-4D97-AF65-F5344CB8AC3E}">
        <p14:creationId xmlns:p14="http://schemas.microsoft.com/office/powerpoint/2010/main" val="30694675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4B2ADF1-7D28-A2B6-C025-4B6E3BE23C79}"/>
              </a:ext>
            </a:extLst>
          </p:cNvPr>
          <p:cNvSpPr>
            <a:spLocks noGrp="1"/>
          </p:cNvSpPr>
          <p:nvPr>
            <p:ph type="title"/>
          </p:nvPr>
        </p:nvSpPr>
        <p:spPr>
          <a:xfrm>
            <a:off x="457200" y="75406"/>
            <a:ext cx="4302668" cy="868362"/>
          </a:xfrm>
        </p:spPr>
        <p:txBody>
          <a:bodyPr>
            <a:normAutofit fontScale="90000"/>
          </a:bodyPr>
          <a:lstStyle/>
          <a:p>
            <a:r>
              <a:rPr lang="es-ES" dirty="0"/>
              <a:t>Puntos destacados del plan médico MEC.</a:t>
            </a:r>
            <a:endParaRPr lang="en-US" dirty="0"/>
          </a:p>
        </p:txBody>
      </p:sp>
      <p:pic>
        <p:nvPicPr>
          <p:cNvPr id="8" name="Picture 7">
            <a:extLst>
              <a:ext uri="{FF2B5EF4-FFF2-40B4-BE49-F238E27FC236}">
                <a16:creationId xmlns:a16="http://schemas.microsoft.com/office/drawing/2014/main" id="{646759B6-1AAE-E88D-8238-5DBCDD4B48D3}"/>
              </a:ext>
            </a:extLst>
          </p:cNvPr>
          <p:cNvPicPr>
            <a:picLocks noChangeAspect="1"/>
          </p:cNvPicPr>
          <p:nvPr/>
        </p:nvPicPr>
        <p:blipFill rotWithShape="1">
          <a:blip r:embed="rId3">
            <a:extLst>
              <a:ext uri="{28A0092B-C50C-407E-A947-70E740481C1C}">
                <a14:useLocalDpi xmlns:a14="http://schemas.microsoft.com/office/drawing/2010/main" val="0"/>
              </a:ext>
            </a:extLst>
          </a:blip>
          <a:srcRect l="1880" r="1880"/>
          <a:stretch/>
        </p:blipFill>
        <p:spPr>
          <a:xfrm>
            <a:off x="193132" y="1019173"/>
            <a:ext cx="8583145" cy="5699335"/>
          </a:xfrm>
          <a:prstGeom prst="rect">
            <a:avLst/>
          </a:prstGeom>
        </p:spPr>
      </p:pic>
      <p:pic>
        <p:nvPicPr>
          <p:cNvPr id="4" name="Picture 3">
            <a:extLst>
              <a:ext uri="{FF2B5EF4-FFF2-40B4-BE49-F238E27FC236}">
                <a16:creationId xmlns:a16="http://schemas.microsoft.com/office/drawing/2014/main" id="{3A592BC9-C129-B64C-4208-50E8DA701BD8}"/>
              </a:ext>
            </a:extLst>
          </p:cNvPr>
          <p:cNvPicPr>
            <a:picLocks noChangeAspect="1"/>
          </p:cNvPicPr>
          <p:nvPr/>
        </p:nvPicPr>
        <p:blipFill>
          <a:blip r:embed="rId4"/>
          <a:stretch>
            <a:fillRect/>
          </a:stretch>
        </p:blipFill>
        <p:spPr>
          <a:xfrm>
            <a:off x="6816258" y="0"/>
            <a:ext cx="2224087" cy="1073401"/>
          </a:xfrm>
          <a:prstGeom prst="rect">
            <a:avLst/>
          </a:prstGeom>
        </p:spPr>
      </p:pic>
    </p:spTree>
    <p:extLst>
      <p:ext uri="{BB962C8B-B14F-4D97-AF65-F5344CB8AC3E}">
        <p14:creationId xmlns:p14="http://schemas.microsoft.com/office/powerpoint/2010/main" val="8051303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s-ES" dirty="0"/>
              <a:t>Cuenta de Ahorros para la Salud</a:t>
            </a:r>
            <a:br>
              <a:rPr lang="en-US" dirty="0"/>
            </a:br>
            <a:endParaRPr lang="en-US" dirty="0"/>
          </a:p>
        </p:txBody>
      </p:sp>
      <p:pic>
        <p:nvPicPr>
          <p:cNvPr id="5" name="Picture 4" descr="PNC Bank Logo and symbol, meaning, history, PNG, brand">
            <a:extLst>
              <a:ext uri="{FF2B5EF4-FFF2-40B4-BE49-F238E27FC236}">
                <a16:creationId xmlns:a16="http://schemas.microsoft.com/office/drawing/2014/main" id="{25141974-037B-43C4-077A-3607BCDA904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447800"/>
            <a:ext cx="6705600" cy="3589338"/>
          </a:xfrm>
          <a:prstGeom prst="rect">
            <a:avLst/>
          </a:prstGeom>
          <a:noFill/>
          <a:ln>
            <a:noFill/>
          </a:ln>
        </p:spPr>
      </p:pic>
    </p:spTree>
    <p:extLst>
      <p:ext uri="{BB962C8B-B14F-4D97-AF65-F5344CB8AC3E}">
        <p14:creationId xmlns:p14="http://schemas.microsoft.com/office/powerpoint/2010/main" val="36866679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CF0F-6AC1-4F7A-971E-D0D1049FFF46}"/>
              </a:ext>
            </a:extLst>
          </p:cNvPr>
          <p:cNvSpPr>
            <a:spLocks noGrp="1"/>
          </p:cNvSpPr>
          <p:nvPr>
            <p:ph type="title"/>
          </p:nvPr>
        </p:nvSpPr>
        <p:spPr/>
        <p:txBody>
          <a:bodyPr>
            <a:normAutofit/>
          </a:bodyPr>
          <a:lstStyle/>
          <a:p>
            <a:r>
              <a:rPr lang="es-ES" sz="3200" dirty="0"/>
              <a:t>Cuenta de Ahorros para la Salud</a:t>
            </a:r>
            <a:endParaRPr lang="en-US" sz="3200" dirty="0"/>
          </a:p>
        </p:txBody>
      </p:sp>
      <p:sp>
        <p:nvSpPr>
          <p:cNvPr id="3" name="Content Placeholder 2">
            <a:extLst>
              <a:ext uri="{FF2B5EF4-FFF2-40B4-BE49-F238E27FC236}">
                <a16:creationId xmlns:a16="http://schemas.microsoft.com/office/drawing/2014/main" id="{643D294D-DDBD-458F-80FC-CE3768ADD25B}"/>
              </a:ext>
            </a:extLst>
          </p:cNvPr>
          <p:cNvSpPr>
            <a:spLocks noGrp="1"/>
          </p:cNvSpPr>
          <p:nvPr>
            <p:ph idx="1"/>
          </p:nvPr>
        </p:nvSpPr>
        <p:spPr>
          <a:xfrm>
            <a:off x="403768" y="1019230"/>
            <a:ext cx="8229600" cy="4525963"/>
          </a:xfrm>
        </p:spPr>
        <p:txBody>
          <a:bodyPr>
            <a:normAutofit/>
          </a:bodyPr>
          <a:lstStyle/>
          <a:p>
            <a:r>
              <a:rPr lang="es-ES" sz="1700" dirty="0"/>
              <a:t>Una Cuenta de Ahorros para la Salud (HSA) es un tipo de cuenta que puedes usar para reservar dinero y pagar gastos de atención médica calificados.</a:t>
            </a:r>
          </a:p>
          <a:p>
            <a:r>
              <a:rPr lang="es-ES" sz="1700" dirty="0"/>
              <a:t>Esta cuenta ayuda a compensar tus costos médicos al brindarte ventajas fiscales, permitiendo que tu ingreso rinda más al usar el dinero que de otro modo se habría pagado en impuestos.</a:t>
            </a:r>
          </a:p>
          <a:p>
            <a:pPr lvl="1"/>
            <a:r>
              <a:rPr lang="es-ES" sz="1400" dirty="0"/>
              <a:t>Debes ser elegible para una HSA</a:t>
            </a:r>
          </a:p>
          <a:p>
            <a:pPr lvl="1"/>
            <a:r>
              <a:rPr lang="es-ES" sz="1400" dirty="0"/>
              <a:t>Solo puedes gastar el dinero en gastos médicos calificados y mantener los recibos detallados.</a:t>
            </a:r>
          </a:p>
          <a:p>
            <a:pPr marL="457200" lvl="1" indent="0">
              <a:buNone/>
            </a:pPr>
            <a:r>
              <a:rPr lang="es-ES" sz="1600" dirty="0"/>
              <a:t>El IRS establece una contribución máxima anual cada año. Para 2026, la contribución máxima es:</a:t>
            </a:r>
          </a:p>
          <a:p>
            <a:pPr lvl="1"/>
            <a:r>
              <a:rPr lang="en-US" sz="1400" dirty="0"/>
              <a:t>$4,400 para </a:t>
            </a:r>
            <a:r>
              <a:rPr lang="en-US" sz="1400" dirty="0" err="1"/>
              <a:t>individuos</a:t>
            </a:r>
            <a:endParaRPr lang="en-US" sz="1400" dirty="0"/>
          </a:p>
          <a:p>
            <a:pPr lvl="1"/>
            <a:r>
              <a:rPr lang="en-US" sz="1400" dirty="0"/>
              <a:t>$8,750 para la familia</a:t>
            </a:r>
          </a:p>
          <a:p>
            <a:pPr lvl="1"/>
            <a:r>
              <a:rPr lang="es-ES" sz="1400" dirty="0"/>
              <a:t>Aquellos de 55 años o más que no estén inscritos en Medicare pueden contribuir con una aportación adicional de $1,000 como ‘contribución de recuperación’</a:t>
            </a:r>
            <a:endParaRPr lang="en-US" sz="1400" dirty="0"/>
          </a:p>
        </p:txBody>
      </p:sp>
      <p:pic>
        <p:nvPicPr>
          <p:cNvPr id="4" name="Picture 3" descr="PNC Bank Logo and symbol, meaning, history, PNG, brand">
            <a:extLst>
              <a:ext uri="{FF2B5EF4-FFF2-40B4-BE49-F238E27FC236}">
                <a16:creationId xmlns:a16="http://schemas.microsoft.com/office/drawing/2014/main" id="{2BDE249E-0620-4F00-916F-D9D0A29466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640" y="263000"/>
            <a:ext cx="1371600" cy="899291"/>
          </a:xfrm>
          <a:prstGeom prst="rect">
            <a:avLst/>
          </a:prstGeom>
          <a:noFill/>
          <a:ln>
            <a:noFill/>
          </a:ln>
        </p:spPr>
      </p:pic>
      <p:graphicFrame>
        <p:nvGraphicFramePr>
          <p:cNvPr id="5" name="Dental_Plan_1_Table">
            <a:extLst>
              <a:ext uri="{FF2B5EF4-FFF2-40B4-BE49-F238E27FC236}">
                <a16:creationId xmlns:a16="http://schemas.microsoft.com/office/drawing/2014/main" id="{AAF94C65-FCC8-400D-BDB7-34E4DA342F25}"/>
              </a:ext>
            </a:extLst>
          </p:cNvPr>
          <p:cNvGraphicFramePr>
            <a:graphicFrameLocks noGrp="1"/>
          </p:cNvGraphicFramePr>
          <p:nvPr>
            <p:extLst>
              <p:ext uri="{D42A27DB-BD31-4B8C-83A1-F6EECF244321}">
                <p14:modId xmlns:p14="http://schemas.microsoft.com/office/powerpoint/2010/main" val="1320626083"/>
              </p:ext>
            </p:extLst>
          </p:nvPr>
        </p:nvGraphicFramePr>
        <p:xfrm>
          <a:off x="2664648" y="4689586"/>
          <a:ext cx="5715000" cy="1737360"/>
        </p:xfrm>
        <a:graphic>
          <a:graphicData uri="http://schemas.openxmlformats.org/drawingml/2006/table">
            <a:tbl>
              <a:tblPr firstRow="1" bandRow="1">
                <a:tableStyleId>{7E9639D4-E3E2-4D34-9284-5A2195B3D0D7}</a:tableStyleId>
              </a:tblPr>
              <a:tblGrid>
                <a:gridCol w="37719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tblGrid>
              <a:tr h="194262">
                <a:tc>
                  <a:txBody>
                    <a:bodyPr/>
                    <a:lstStyle/>
                    <a:p>
                      <a:r>
                        <a:rPr lang="es-ES" sz="1400" dirty="0">
                          <a:solidFill>
                            <a:schemeClr val="bg1"/>
                          </a:solidFill>
                        </a:rPr>
                        <a:t>Contribución Anual de Inscripción en HSA de </a:t>
                      </a:r>
                      <a:r>
                        <a:rPr lang="es-ES" sz="1400" dirty="0" err="1">
                          <a:solidFill>
                            <a:schemeClr val="bg1"/>
                          </a:solidFill>
                        </a:rPr>
                        <a:t>Vinylmax</a:t>
                      </a:r>
                      <a:endParaRPr lang="en-US" sz="1400" dirty="0">
                        <a:solidFill>
                          <a:schemeClr val="bg1"/>
                        </a:solidFill>
                      </a:endParaRPr>
                    </a:p>
                  </a:txBody>
                  <a:tcPr>
                    <a:solidFill>
                      <a:srgbClr val="FF4713"/>
                    </a:solidFill>
                  </a:tcPr>
                </a:tc>
                <a:tc>
                  <a:txBody>
                    <a:bodyPr/>
                    <a:lstStyle/>
                    <a:p>
                      <a:pPr algn="ctr"/>
                      <a:r>
                        <a:rPr lang="en-US" sz="1400" dirty="0" err="1">
                          <a:solidFill>
                            <a:schemeClr val="bg1"/>
                          </a:solidFill>
                        </a:rPr>
                        <a:t>Cantidad</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270462">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a:t>
                      </a:r>
                      <a:endParaRPr lang="en-US" sz="100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$600</a:t>
                      </a:r>
                    </a:p>
                  </a:txBody>
                  <a:tcPr anchor="ctr"/>
                </a:tc>
                <a:extLst>
                  <a:ext uri="{0D108BD9-81ED-4DB2-BD59-A6C34878D82A}">
                    <a16:rowId xmlns:a16="http://schemas.microsoft.com/office/drawing/2014/main" val="2812148085"/>
                  </a:ext>
                </a:extLst>
              </a:tr>
              <a:tr h="270462">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 y Cónyuge</a:t>
                      </a:r>
                      <a:endParaRPr lang="en-US" sz="100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4073551193"/>
                  </a:ext>
                </a:extLst>
              </a:tr>
              <a:tr h="270462">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 e Hijo(s)</a:t>
                      </a:r>
                      <a:endParaRPr lang="en-US" sz="100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10001"/>
                  </a:ext>
                </a:extLst>
              </a:tr>
              <a:tr h="270462">
                <a:tc>
                  <a:txBody>
                    <a:bodyPr/>
                    <a:lstStyle/>
                    <a:p>
                      <a:pPr marL="0" marR="0">
                        <a:spcBef>
                          <a:spcPts val="0"/>
                        </a:spcBef>
                        <a:spcAft>
                          <a:spcPts val="0"/>
                        </a:spcAft>
                      </a:pPr>
                      <a:r>
                        <a:rPr lang="en-US" sz="1200" b="1" dirty="0">
                          <a:effectLst/>
                          <a:latin typeface="Calibri" panose="020F0502020204030204" pitchFamily="34" charset="0"/>
                          <a:ea typeface="Times New Roman" panose="02020603050405020304" pitchFamily="18" charset="0"/>
                        </a:rPr>
                        <a:t>Familia</a:t>
                      </a:r>
                      <a:endParaRPr lang="en-US" sz="1000" dirty="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AC5DE6E9-1879-9446-1EC8-70B298AB3D8B}"/>
              </a:ext>
            </a:extLst>
          </p:cNvPr>
          <p:cNvPicPr>
            <a:picLocks noChangeAspect="1"/>
          </p:cNvPicPr>
          <p:nvPr/>
        </p:nvPicPr>
        <p:blipFill rotWithShape="1">
          <a:blip r:embed="rId4"/>
          <a:srcRect l="32514" t="20909"/>
          <a:stretch/>
        </p:blipFill>
        <p:spPr>
          <a:xfrm>
            <a:off x="489090" y="4689586"/>
            <a:ext cx="2113930" cy="1737360"/>
          </a:xfrm>
          <a:prstGeom prst="rect">
            <a:avLst/>
          </a:prstGeom>
        </p:spPr>
      </p:pic>
    </p:spTree>
    <p:extLst>
      <p:ext uri="{BB962C8B-B14F-4D97-AF65-F5344CB8AC3E}">
        <p14:creationId xmlns:p14="http://schemas.microsoft.com/office/powerpoint/2010/main" val="10828701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5122-B8E0-4B93-8C5C-C130A4A8CB6F}"/>
              </a:ext>
            </a:extLst>
          </p:cNvPr>
          <p:cNvSpPr>
            <a:spLocks noGrp="1"/>
          </p:cNvSpPr>
          <p:nvPr>
            <p:ph type="title"/>
          </p:nvPr>
        </p:nvSpPr>
        <p:spPr>
          <a:xfrm>
            <a:off x="76200" y="53690"/>
            <a:ext cx="8229600" cy="868362"/>
          </a:xfrm>
        </p:spPr>
        <p:txBody>
          <a:bodyPr>
            <a:normAutofit/>
          </a:bodyPr>
          <a:lstStyle/>
          <a:p>
            <a:r>
              <a:rPr lang="es-ES" sz="3600" dirty="0"/>
              <a:t>Cuenta de Ahorros para la Salud</a:t>
            </a:r>
            <a:endParaRPr lang="en-US" sz="3600" dirty="0"/>
          </a:p>
        </p:txBody>
      </p:sp>
      <p:sp>
        <p:nvSpPr>
          <p:cNvPr id="3" name="Content Placeholder 2">
            <a:extLst>
              <a:ext uri="{FF2B5EF4-FFF2-40B4-BE49-F238E27FC236}">
                <a16:creationId xmlns:a16="http://schemas.microsoft.com/office/drawing/2014/main" id="{C6175451-7B26-4746-951D-D06F20283173}"/>
              </a:ext>
            </a:extLst>
          </p:cNvPr>
          <p:cNvSpPr>
            <a:spLocks noGrp="1"/>
          </p:cNvSpPr>
          <p:nvPr>
            <p:ph idx="1"/>
          </p:nvPr>
        </p:nvSpPr>
        <p:spPr>
          <a:xfrm>
            <a:off x="452215" y="1312807"/>
            <a:ext cx="4729385" cy="4525963"/>
          </a:xfrm>
        </p:spPr>
        <p:txBody>
          <a:bodyPr>
            <a:normAutofit/>
          </a:bodyPr>
          <a:lstStyle/>
          <a:p>
            <a:r>
              <a:rPr lang="es-ES" sz="2000" dirty="0"/>
              <a:t>Todas las cuentas HSA son gestionadas por PNC Bank</a:t>
            </a:r>
            <a:r>
              <a:rPr lang="en-US" sz="2000" dirty="0"/>
              <a:t>. </a:t>
            </a:r>
          </a:p>
          <a:p>
            <a:pPr marL="0" indent="0">
              <a:buNone/>
            </a:pPr>
            <a:endParaRPr lang="en-US" sz="2000" dirty="0"/>
          </a:p>
          <a:p>
            <a:r>
              <a:rPr lang="es-ES" sz="2000" dirty="0"/>
              <a:t>Si actualmente tiene una HSA a través de otro banco, deberá completar un Formulario de Solicitud de Transferencia Directa de PNC para solicitar a su anterior fiduciario/custodio que transfiera todos los activos de otra HSA a su cuenta PNC </a:t>
            </a:r>
            <a:r>
              <a:rPr lang="es-ES" sz="2000" dirty="0" err="1"/>
              <a:t>BeneFit</a:t>
            </a:r>
            <a:r>
              <a:rPr lang="es-ES" sz="2000" dirty="0"/>
              <a:t> Plus.</a:t>
            </a:r>
            <a:endParaRPr lang="en-US" sz="2000" dirty="0">
              <a:highlight>
                <a:srgbClr val="FFFF00"/>
              </a:highlight>
            </a:endParaRPr>
          </a:p>
        </p:txBody>
      </p:sp>
      <p:pic>
        <p:nvPicPr>
          <p:cNvPr id="4" name="Picture 3" descr="PNC Bank Logo and symbol, meaning, history, PNG, brand">
            <a:extLst>
              <a:ext uri="{FF2B5EF4-FFF2-40B4-BE49-F238E27FC236}">
                <a16:creationId xmlns:a16="http://schemas.microsoft.com/office/drawing/2014/main" id="{025E539B-3CFA-4654-9099-4FBC87F869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105904"/>
            <a:ext cx="1371600" cy="899291"/>
          </a:xfrm>
          <a:prstGeom prst="rect">
            <a:avLst/>
          </a:prstGeom>
          <a:noFill/>
          <a:ln>
            <a:noFill/>
          </a:ln>
        </p:spPr>
      </p:pic>
      <p:pic>
        <p:nvPicPr>
          <p:cNvPr id="7" name="Picture 6">
            <a:extLst>
              <a:ext uri="{FF2B5EF4-FFF2-40B4-BE49-F238E27FC236}">
                <a16:creationId xmlns:a16="http://schemas.microsoft.com/office/drawing/2014/main" id="{AF45E68C-C33E-D32B-BE90-78C73E6C7AEC}"/>
              </a:ext>
            </a:extLst>
          </p:cNvPr>
          <p:cNvPicPr>
            <a:picLocks noChangeAspect="1"/>
          </p:cNvPicPr>
          <p:nvPr/>
        </p:nvPicPr>
        <p:blipFill rotWithShape="1">
          <a:blip r:embed="rId4"/>
          <a:srcRect l="1803" r="5650"/>
          <a:stretch/>
        </p:blipFill>
        <p:spPr>
          <a:xfrm>
            <a:off x="5562600" y="2057400"/>
            <a:ext cx="3352800" cy="2417418"/>
          </a:xfrm>
          <a:prstGeom prst="rect">
            <a:avLst/>
          </a:prstGeom>
        </p:spPr>
      </p:pic>
    </p:spTree>
    <p:extLst>
      <p:ext uri="{BB962C8B-B14F-4D97-AF65-F5344CB8AC3E}">
        <p14:creationId xmlns:p14="http://schemas.microsoft.com/office/powerpoint/2010/main" val="39818045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err="1"/>
              <a:t>Cuenta</a:t>
            </a:r>
            <a:r>
              <a:rPr lang="en-US" dirty="0"/>
              <a:t> de </a:t>
            </a:r>
            <a:r>
              <a:rPr lang="en-US" dirty="0" err="1"/>
              <a:t>Gastos</a:t>
            </a:r>
            <a:r>
              <a:rPr lang="en-US" dirty="0"/>
              <a:t> Flexibles</a:t>
            </a:r>
            <a:br>
              <a:rPr lang="en-US" dirty="0"/>
            </a:br>
            <a:endParaRPr lang="en-US" dirty="0"/>
          </a:p>
        </p:txBody>
      </p:sp>
      <p:pic>
        <p:nvPicPr>
          <p:cNvPr id="2" name="Picture 1">
            <a:extLst>
              <a:ext uri="{FF2B5EF4-FFF2-40B4-BE49-F238E27FC236}">
                <a16:creationId xmlns:a16="http://schemas.microsoft.com/office/drawing/2014/main" id="{2AD5CE70-C8D2-657B-7015-44DA96F424A5}"/>
              </a:ext>
            </a:extLst>
          </p:cNvPr>
          <p:cNvPicPr>
            <a:picLocks noChangeAspect="1"/>
          </p:cNvPicPr>
          <p:nvPr/>
        </p:nvPicPr>
        <p:blipFill>
          <a:blip r:embed="rId3"/>
          <a:stretch>
            <a:fillRect/>
          </a:stretch>
        </p:blipFill>
        <p:spPr>
          <a:xfrm>
            <a:off x="1143000" y="2209800"/>
            <a:ext cx="6481311" cy="2133600"/>
          </a:xfrm>
          <a:prstGeom prst="rect">
            <a:avLst/>
          </a:prstGeom>
        </p:spPr>
      </p:pic>
    </p:spTree>
    <p:extLst>
      <p:ext uri="{BB962C8B-B14F-4D97-AF65-F5344CB8AC3E}">
        <p14:creationId xmlns:p14="http://schemas.microsoft.com/office/powerpoint/2010/main" val="384105146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Cuenta</a:t>
            </a:r>
            <a:r>
              <a:rPr lang="en-US" sz="3600" dirty="0"/>
              <a:t> de </a:t>
            </a:r>
            <a:r>
              <a:rPr lang="en-US" sz="3600" dirty="0" err="1"/>
              <a:t>Gastos</a:t>
            </a:r>
            <a:r>
              <a:rPr lang="en-US" sz="3600" dirty="0"/>
              <a:t> Flexibles</a:t>
            </a:r>
          </a:p>
        </p:txBody>
      </p:sp>
      <p:sp>
        <p:nvSpPr>
          <p:cNvPr id="3" name="Content Placeholder 2">
            <a:extLst>
              <a:ext uri="{FF2B5EF4-FFF2-40B4-BE49-F238E27FC236}">
                <a16:creationId xmlns:a16="http://schemas.microsoft.com/office/drawing/2014/main" id="{F1C4AD14-6120-4FC0-B0C5-342301F84C07}"/>
              </a:ext>
            </a:extLst>
          </p:cNvPr>
          <p:cNvSpPr>
            <a:spLocks noGrp="1"/>
          </p:cNvSpPr>
          <p:nvPr>
            <p:ph idx="1"/>
          </p:nvPr>
        </p:nvSpPr>
        <p:spPr>
          <a:xfrm>
            <a:off x="239279" y="1179871"/>
            <a:ext cx="4942321" cy="4859393"/>
          </a:xfrm>
        </p:spPr>
        <p:txBody>
          <a:bodyPr>
            <a:normAutofit/>
          </a:bodyPr>
          <a:lstStyle/>
          <a:p>
            <a:r>
              <a:rPr lang="es-ES" sz="1800" dirty="0">
                <a:solidFill>
                  <a:srgbClr val="3F4443"/>
                </a:solidFill>
              </a:rPr>
              <a:t>¡Las Cuentas de Gastos Flexibles (FSA) son una excelente manera de AHORRAR DINERO en gastos de salud y cuidado infantil pre planificados!</a:t>
            </a:r>
          </a:p>
          <a:p>
            <a:pPr lvl="1"/>
            <a:r>
              <a:rPr lang="es-ES" sz="1400" dirty="0">
                <a:solidFill>
                  <a:srgbClr val="3F4443"/>
                </a:solidFill>
              </a:rPr>
              <a:t>La participación es 100% voluntaria.</a:t>
            </a:r>
          </a:p>
          <a:p>
            <a:pPr lvl="1"/>
            <a:r>
              <a:rPr lang="es-ES" sz="1400" dirty="0">
                <a:solidFill>
                  <a:srgbClr val="3F4443"/>
                </a:solidFill>
              </a:rPr>
              <a:t>Los ahorros están LIBRES DE IMPUESTOS, no diferidos.</a:t>
            </a:r>
          </a:p>
          <a:p>
            <a:pPr lvl="1"/>
            <a:r>
              <a:rPr lang="es-ES" sz="1400" dirty="0">
                <a:solidFill>
                  <a:srgbClr val="3F4443"/>
                </a:solidFill>
              </a:rPr>
              <a:t>Respaldado por las Secciones 125 y 129 del Código del IRS.</a:t>
            </a:r>
          </a:p>
          <a:p>
            <a:pPr lvl="1"/>
            <a:r>
              <a:rPr lang="en-US" sz="1400" dirty="0">
                <a:solidFill>
                  <a:srgbClr val="3F4443"/>
                </a:solidFill>
              </a:rPr>
              <a:t>2026 Contribution Maximum: $3,400 </a:t>
            </a:r>
          </a:p>
          <a:p>
            <a:r>
              <a:rPr lang="es-ES" sz="1800" dirty="0">
                <a:solidFill>
                  <a:srgbClr val="3F4443"/>
                </a:solidFill>
              </a:rPr>
              <a:t>¡La decisión es IRREVOCABLE durante todo el año del plan!</a:t>
            </a:r>
          </a:p>
          <a:p>
            <a:pPr lvl="1"/>
            <a:r>
              <a:rPr lang="es-ES" sz="1400" dirty="0">
                <a:solidFill>
                  <a:srgbClr val="3F4443"/>
                </a:solidFill>
              </a:rPr>
              <a:t>Se pueden hacer ajustes si ocurre un “evento de cambio de elección permitido” (matrimonio, divorcio, fallecimiento, nacimiento, adopción).</a:t>
            </a:r>
          </a:p>
          <a:p>
            <a:pPr lvl="1"/>
            <a:r>
              <a:rPr lang="es-ES" sz="1400" dirty="0">
                <a:solidFill>
                  <a:srgbClr val="3F4443"/>
                </a:solidFill>
              </a:rPr>
              <a:t>Tenga cuidado con la regla de “Úselo o Piérdalo”.</a:t>
            </a:r>
            <a:endParaRPr lang="en-US" sz="1800" dirty="0"/>
          </a:p>
          <a:p>
            <a:pPr marL="457200" lvl="1" indent="0">
              <a:buNone/>
            </a:pPr>
            <a:endParaRPr lang="en-US" sz="1800" dirty="0"/>
          </a:p>
          <a:p>
            <a:pPr marL="457200" lvl="1" indent="0">
              <a:buNone/>
            </a:pPr>
            <a:endParaRPr lang="en-US" sz="1800" dirty="0"/>
          </a:p>
        </p:txBody>
      </p:sp>
      <p:pic>
        <p:nvPicPr>
          <p:cNvPr id="5" name="Picture 4">
            <a:extLst>
              <a:ext uri="{FF2B5EF4-FFF2-40B4-BE49-F238E27FC236}">
                <a16:creationId xmlns:a16="http://schemas.microsoft.com/office/drawing/2014/main" id="{BB8FBD6E-AB7D-48A1-8519-D9940C4646EC}"/>
              </a:ext>
            </a:extLst>
          </p:cNvPr>
          <p:cNvPicPr>
            <a:picLocks noChangeAspect="1"/>
          </p:cNvPicPr>
          <p:nvPr/>
        </p:nvPicPr>
        <p:blipFill>
          <a:blip r:embed="rId3"/>
          <a:stretch>
            <a:fillRect/>
          </a:stretch>
        </p:blipFill>
        <p:spPr>
          <a:xfrm>
            <a:off x="7086600" y="390282"/>
            <a:ext cx="1935262" cy="637074"/>
          </a:xfrm>
          <a:prstGeom prst="rect">
            <a:avLst/>
          </a:prstGeom>
        </p:spPr>
      </p:pic>
      <p:pic>
        <p:nvPicPr>
          <p:cNvPr id="14" name="Picture 13">
            <a:extLst>
              <a:ext uri="{FF2B5EF4-FFF2-40B4-BE49-F238E27FC236}">
                <a16:creationId xmlns:a16="http://schemas.microsoft.com/office/drawing/2014/main" id="{58D17F8C-AED5-579A-6521-CA27EC298B2B}"/>
              </a:ext>
            </a:extLst>
          </p:cNvPr>
          <p:cNvPicPr>
            <a:picLocks noChangeAspect="1"/>
          </p:cNvPicPr>
          <p:nvPr/>
        </p:nvPicPr>
        <p:blipFill rotWithShape="1">
          <a:blip r:embed="rId4"/>
          <a:srcRect l="4130"/>
          <a:stretch/>
        </p:blipFill>
        <p:spPr>
          <a:xfrm>
            <a:off x="5181599" y="2202656"/>
            <a:ext cx="3723121" cy="2723589"/>
          </a:xfrm>
          <a:prstGeom prst="rect">
            <a:avLst/>
          </a:prstGeom>
        </p:spPr>
      </p:pic>
    </p:spTree>
    <p:extLst>
      <p:ext uri="{BB962C8B-B14F-4D97-AF65-F5344CB8AC3E}">
        <p14:creationId xmlns:p14="http://schemas.microsoft.com/office/powerpoint/2010/main" val="42851935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76800" cy="868362"/>
          </a:xfrm>
        </p:spPr>
        <p:txBody>
          <a:bodyPr>
            <a:noAutofit/>
          </a:bodyPr>
          <a:lstStyle/>
          <a:p>
            <a:r>
              <a:rPr lang="es-ES" dirty="0"/>
              <a:t>Plan de FSA para el Cuidado de Dependientes</a:t>
            </a:r>
            <a:endParaRPr lang="en-US" dirty="0"/>
          </a:p>
        </p:txBody>
      </p:sp>
      <p:sp>
        <p:nvSpPr>
          <p:cNvPr id="3" name="Content Placeholder 2">
            <a:extLst>
              <a:ext uri="{FF2B5EF4-FFF2-40B4-BE49-F238E27FC236}">
                <a16:creationId xmlns:a16="http://schemas.microsoft.com/office/drawing/2014/main" id="{BECD606C-640D-4C1B-8874-FEB1593ACF30}"/>
              </a:ext>
            </a:extLst>
          </p:cNvPr>
          <p:cNvSpPr>
            <a:spLocks noGrp="1"/>
          </p:cNvSpPr>
          <p:nvPr>
            <p:ph idx="1"/>
          </p:nvPr>
        </p:nvSpPr>
        <p:spPr>
          <a:xfrm>
            <a:off x="304800" y="1199470"/>
            <a:ext cx="8229600" cy="4525963"/>
          </a:xfrm>
        </p:spPr>
        <p:txBody>
          <a:bodyPr>
            <a:normAutofit fontScale="92500"/>
          </a:bodyPr>
          <a:lstStyle/>
          <a:p>
            <a:pPr marL="0" indent="0">
              <a:buNone/>
            </a:pPr>
            <a:r>
              <a:rPr lang="es-MX" sz="2000" dirty="0"/>
              <a:t>El límite anual del FSA para cuidado de dependientes es de $7,500.</a:t>
            </a:r>
          </a:p>
          <a:p>
            <a:pPr marL="0" indent="0">
              <a:buNone/>
            </a:pPr>
            <a:r>
              <a:rPr lang="es-MX" sz="2000" dirty="0"/>
              <a:t>Si los cónyuges presentan sus impuestos por separado, el límite es de $3,750 por cónyuge.</a:t>
            </a:r>
          </a:p>
          <a:p>
            <a:r>
              <a:rPr lang="es-ES" sz="1800" dirty="0"/>
              <a:t>Pago de ciertos gastos de cuidado de dependientes aprobados por el IRS con dólares antes de impuestos.</a:t>
            </a:r>
          </a:p>
          <a:p>
            <a:r>
              <a:rPr lang="es-ES" sz="1800" dirty="0"/>
              <a:t>No se aplica la provisión de traspaso. Se aplica la regla de “Úselo o Piérdalo”.</a:t>
            </a:r>
          </a:p>
          <a:p>
            <a:r>
              <a:rPr lang="es-ES" sz="1800" dirty="0"/>
              <a:t>Elegible para el cuidado mientras los padres están en el trabajo o en la escuela.</a:t>
            </a:r>
          </a:p>
          <a:p>
            <a:r>
              <a:rPr lang="es-ES" sz="1800" dirty="0"/>
              <a:t>Solo está disponible para distribución la cantidad deducida de la nómina hasta la fecha.</a:t>
            </a:r>
          </a:p>
          <a:p>
            <a:r>
              <a:rPr lang="en-US" sz="1800" dirty="0" err="1"/>
              <a:t>Algunos</a:t>
            </a:r>
            <a:r>
              <a:rPr lang="en-US" sz="1800" dirty="0"/>
              <a:t> </a:t>
            </a:r>
            <a:r>
              <a:rPr lang="en-US" sz="1800" dirty="0" err="1"/>
              <a:t>ejemplos</a:t>
            </a:r>
            <a:r>
              <a:rPr lang="en-US" sz="1800" dirty="0"/>
              <a:t> </a:t>
            </a:r>
            <a:r>
              <a:rPr lang="en-US" sz="1800" dirty="0" err="1"/>
              <a:t>incluyen</a:t>
            </a:r>
            <a:r>
              <a:rPr lang="en-US" sz="1800" dirty="0"/>
              <a:t>:</a:t>
            </a:r>
          </a:p>
          <a:p>
            <a:pPr lvl="1"/>
            <a:r>
              <a:rPr lang="es-ES" sz="1600" dirty="0"/>
              <a:t>Guardería/Preescolar para niños dependientes</a:t>
            </a:r>
          </a:p>
          <a:p>
            <a:pPr lvl="1"/>
            <a:r>
              <a:rPr lang="es-ES" sz="1600" dirty="0"/>
              <a:t>Cuidado de adultos</a:t>
            </a:r>
          </a:p>
          <a:p>
            <a:pPr lvl="1"/>
            <a:r>
              <a:rPr lang="es-ES" sz="1600" dirty="0"/>
              <a:t>Programas antes y después de la escuela</a:t>
            </a:r>
          </a:p>
          <a:p>
            <a:pPr lvl="1"/>
            <a:r>
              <a:rPr lang="es-ES" sz="1600" dirty="0"/>
              <a:t>Campamentos</a:t>
            </a:r>
            <a:endParaRPr lang="en-US" sz="2000" dirty="0"/>
          </a:p>
        </p:txBody>
      </p:sp>
      <p:pic>
        <p:nvPicPr>
          <p:cNvPr id="4" name="Picture 3">
            <a:extLst>
              <a:ext uri="{FF2B5EF4-FFF2-40B4-BE49-F238E27FC236}">
                <a16:creationId xmlns:a16="http://schemas.microsoft.com/office/drawing/2014/main" id="{DFFE4B34-93CD-A65E-3304-0B2AFA66E214}"/>
              </a:ext>
            </a:extLst>
          </p:cNvPr>
          <p:cNvPicPr>
            <a:picLocks noChangeAspect="1"/>
          </p:cNvPicPr>
          <p:nvPr/>
        </p:nvPicPr>
        <p:blipFill>
          <a:blip r:embed="rId3"/>
          <a:stretch>
            <a:fillRect/>
          </a:stretch>
        </p:blipFill>
        <p:spPr>
          <a:xfrm>
            <a:off x="6599138" y="274638"/>
            <a:ext cx="1935262" cy="637074"/>
          </a:xfrm>
          <a:prstGeom prst="rect">
            <a:avLst/>
          </a:prstGeom>
        </p:spPr>
      </p:pic>
      <p:pic>
        <p:nvPicPr>
          <p:cNvPr id="6" name="Picture 5">
            <a:extLst>
              <a:ext uri="{FF2B5EF4-FFF2-40B4-BE49-F238E27FC236}">
                <a16:creationId xmlns:a16="http://schemas.microsoft.com/office/drawing/2014/main" id="{55472FA8-E317-99CC-A6D4-DE55240BFD18}"/>
              </a:ext>
            </a:extLst>
          </p:cNvPr>
          <p:cNvPicPr>
            <a:picLocks noChangeAspect="1"/>
          </p:cNvPicPr>
          <p:nvPr/>
        </p:nvPicPr>
        <p:blipFill rotWithShape="1">
          <a:blip r:embed="rId4"/>
          <a:srcRect t="4999" r="6607"/>
          <a:stretch/>
        </p:blipFill>
        <p:spPr>
          <a:xfrm>
            <a:off x="5943599" y="4061698"/>
            <a:ext cx="2743201" cy="2470111"/>
          </a:xfrm>
          <a:prstGeom prst="rect">
            <a:avLst/>
          </a:prstGeom>
        </p:spPr>
      </p:pic>
    </p:spTree>
    <p:extLst>
      <p:ext uri="{BB962C8B-B14F-4D97-AF65-F5344CB8AC3E}">
        <p14:creationId xmlns:p14="http://schemas.microsoft.com/office/powerpoint/2010/main" val="2816869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lvl="0">
              <a:lnSpc>
                <a:spcPct val="90000"/>
              </a:lnSpc>
              <a:spcBef>
                <a:spcPct val="20000"/>
              </a:spcBef>
            </a:pPr>
            <a:r>
              <a:rPr lang="en-US" dirty="0"/>
              <a:t>Dental  </a:t>
            </a:r>
            <a:br>
              <a:rPr lang="en-US" b="0" cap="none" dirty="0">
                <a:highlight>
                  <a:srgbClr val="00FF00"/>
                </a:highlight>
              </a:rPr>
            </a:br>
            <a:endParaRPr lang="en-US" dirty="0"/>
          </a:p>
        </p:txBody>
      </p:sp>
      <p:pic>
        <p:nvPicPr>
          <p:cNvPr id="6" name="Picture 5">
            <a:extLst>
              <a:ext uri="{FF2B5EF4-FFF2-40B4-BE49-F238E27FC236}">
                <a16:creationId xmlns:a16="http://schemas.microsoft.com/office/drawing/2014/main" id="{EFF7D701-2DEC-47C1-B8F3-9DDD33E5497C}"/>
              </a:ext>
            </a:extLst>
          </p:cNvPr>
          <p:cNvPicPr>
            <a:picLocks noChangeAspect="1"/>
          </p:cNvPicPr>
          <p:nvPr/>
        </p:nvPicPr>
        <p:blipFill>
          <a:blip r:embed="rId3"/>
          <a:stretch>
            <a:fillRect/>
          </a:stretch>
        </p:blipFill>
        <p:spPr>
          <a:xfrm>
            <a:off x="1295400" y="2305951"/>
            <a:ext cx="6911071" cy="2246098"/>
          </a:xfrm>
          <a:prstGeom prst="rect">
            <a:avLst/>
          </a:prstGeom>
          <a:noFill/>
        </p:spPr>
      </p:pic>
    </p:spTree>
    <p:extLst>
      <p:ext uri="{BB962C8B-B14F-4D97-AF65-F5344CB8AC3E}">
        <p14:creationId xmlns:p14="http://schemas.microsoft.com/office/powerpoint/2010/main" val="29476756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Aspectos Destacados de los Beneficios 2026</a:t>
            </a:r>
            <a:endParaRPr lang="en-US" dirty="0"/>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457200" y="1219200"/>
            <a:ext cx="8229600" cy="4525963"/>
          </a:xfrm>
        </p:spPr>
        <p:txBody>
          <a:bodyPr>
            <a:normAutofit/>
          </a:bodyPr>
          <a:lstStyle/>
          <a:p>
            <a:pPr lvl="0"/>
            <a:r>
              <a:rPr lang="es-ES" sz="2000" dirty="0">
                <a:solidFill>
                  <a:schemeClr val="tx1">
                    <a:lumMod val="75000"/>
                    <a:lumOff val="25000"/>
                  </a:schemeClr>
                </a:solidFill>
                <a:latin typeface="+mn-lt"/>
              </a:rPr>
              <a:t>Continuando en 2026, Vinylmax ofrecerá un Plan de Cobertura Esencial Mínima (MEC). Esta es una opción </a:t>
            </a:r>
            <a:r>
              <a:rPr lang="es-ES" sz="2000" b="1" dirty="0">
                <a:solidFill>
                  <a:schemeClr val="tx1">
                    <a:lumMod val="75000"/>
                    <a:lumOff val="25000"/>
                  </a:schemeClr>
                </a:solidFill>
                <a:latin typeface="+mn-lt"/>
              </a:rPr>
              <a:t>con cobertura de bajo costo</a:t>
            </a:r>
            <a:r>
              <a:rPr lang="es-ES" sz="2000" dirty="0">
                <a:solidFill>
                  <a:schemeClr val="tx1">
                    <a:lumMod val="75000"/>
                    <a:lumOff val="25000"/>
                  </a:schemeClr>
                </a:solidFill>
                <a:latin typeface="+mn-lt"/>
              </a:rPr>
              <a:t>. </a:t>
            </a:r>
            <a:r>
              <a:rPr lang="es-MX" sz="2000" dirty="0">
                <a:solidFill>
                  <a:schemeClr val="tx1">
                    <a:lumMod val="75000"/>
                    <a:lumOff val="25000"/>
                  </a:schemeClr>
                </a:solidFill>
                <a:latin typeface="+mn-lt"/>
              </a:rPr>
              <a:t>La opción de Cobertura Esencial Mínima (MEC) de </a:t>
            </a:r>
            <a:r>
              <a:rPr lang="es-MX" sz="2000" dirty="0" err="1">
                <a:solidFill>
                  <a:schemeClr val="tx1">
                    <a:lumMod val="75000"/>
                    <a:lumOff val="25000"/>
                  </a:schemeClr>
                </a:solidFill>
                <a:latin typeface="+mn-lt"/>
              </a:rPr>
              <a:t>Loomis</a:t>
            </a:r>
            <a:r>
              <a:rPr lang="es-MX" sz="2000" dirty="0">
                <a:solidFill>
                  <a:schemeClr val="tx1">
                    <a:lumMod val="75000"/>
                    <a:lumOff val="25000"/>
                  </a:schemeClr>
                </a:solidFill>
                <a:latin typeface="+mn-lt"/>
              </a:rPr>
              <a:t> continuará sin aumento (0 %). Recordatorio: este no es un plan médico principal.</a:t>
            </a:r>
          </a:p>
          <a:p>
            <a:pPr lvl="0"/>
            <a:endParaRPr lang="en-US" sz="2000" dirty="0">
              <a:solidFill>
                <a:schemeClr val="tx1">
                  <a:lumMod val="75000"/>
                  <a:lumOff val="25000"/>
                </a:schemeClr>
              </a:solidFill>
              <a:latin typeface="+mn-lt"/>
              <a:ea typeface="Times New Roman" panose="02020603050405020304" pitchFamily="18" charset="0"/>
            </a:endParaRPr>
          </a:p>
          <a:p>
            <a:pPr lvl="0"/>
            <a:r>
              <a:rPr lang="es-ES" sz="2000" dirty="0">
                <a:solidFill>
                  <a:schemeClr val="tx1">
                    <a:lumMod val="75000"/>
                    <a:lumOff val="25000"/>
                  </a:schemeClr>
                </a:solidFill>
                <a:effectLst/>
                <a:latin typeface="+mn-lt"/>
                <a:ea typeface="Times New Roman" panose="02020603050405020304" pitchFamily="18" charset="0"/>
              </a:rPr>
              <a:t>Este </a:t>
            </a:r>
            <a:r>
              <a:rPr lang="es-ES" sz="2000" b="1" dirty="0">
                <a:solidFill>
                  <a:schemeClr val="tx1">
                    <a:lumMod val="75000"/>
                    <a:lumOff val="25000"/>
                  </a:schemeClr>
                </a:solidFill>
                <a:effectLst/>
                <a:latin typeface="+mn-lt"/>
                <a:ea typeface="Times New Roman" panose="02020603050405020304" pitchFamily="18" charset="0"/>
              </a:rPr>
              <a:t>no es un plan médico principal</a:t>
            </a:r>
            <a:r>
              <a:rPr lang="es-ES" sz="2000" dirty="0">
                <a:solidFill>
                  <a:schemeClr val="tx1">
                    <a:lumMod val="75000"/>
                    <a:lumOff val="25000"/>
                  </a:schemeClr>
                </a:solidFill>
                <a:effectLst/>
                <a:latin typeface="+mn-lt"/>
                <a:ea typeface="Times New Roman" panose="02020603050405020304" pitchFamily="18" charset="0"/>
              </a:rPr>
              <a:t>, pero proporciona </a:t>
            </a:r>
            <a:r>
              <a:rPr lang="es-ES" sz="2000" b="1" dirty="0">
                <a:solidFill>
                  <a:schemeClr val="tx1">
                    <a:lumMod val="75000"/>
                    <a:lumOff val="25000"/>
                  </a:schemeClr>
                </a:solidFill>
                <a:effectLst/>
                <a:latin typeface="+mn-lt"/>
                <a:ea typeface="Times New Roman" panose="02020603050405020304" pitchFamily="18" charset="0"/>
              </a:rPr>
              <a:t>cobertura esencial mínima</a:t>
            </a:r>
            <a:r>
              <a:rPr lang="es-ES" sz="2000" dirty="0">
                <a:solidFill>
                  <a:schemeClr val="tx1">
                    <a:lumMod val="75000"/>
                    <a:lumOff val="25000"/>
                  </a:schemeClr>
                </a:solidFill>
                <a:effectLst/>
                <a:latin typeface="+mn-lt"/>
                <a:ea typeface="Times New Roman" panose="02020603050405020304" pitchFamily="18" charset="0"/>
              </a:rPr>
              <a:t> para el acceso diario a la atención médica, como copagos para visitas al consultorio, atención urgente, radiografías, atención preventiva gratuita, </a:t>
            </a:r>
            <a:r>
              <a:rPr lang="es-ES" sz="2000" dirty="0" err="1">
                <a:solidFill>
                  <a:schemeClr val="tx1">
                    <a:lumMod val="75000"/>
                    <a:lumOff val="25000"/>
                  </a:schemeClr>
                </a:solidFill>
                <a:effectLst/>
                <a:latin typeface="+mn-lt"/>
                <a:ea typeface="Times New Roman" panose="02020603050405020304" pitchFamily="18" charset="0"/>
              </a:rPr>
              <a:t>Teladoc</a:t>
            </a:r>
            <a:r>
              <a:rPr lang="es-ES" sz="2000" dirty="0">
                <a:solidFill>
                  <a:schemeClr val="tx1">
                    <a:lumMod val="75000"/>
                    <a:lumOff val="25000"/>
                  </a:schemeClr>
                </a:solidFill>
                <a:effectLst/>
                <a:latin typeface="+mn-lt"/>
                <a:ea typeface="Times New Roman" panose="02020603050405020304" pitchFamily="18" charset="0"/>
              </a:rPr>
              <a:t> gratuito e ilimitado, servicios de salud mental gratuitos y copagos de farmacia cuando están en la red. Las estancias hospitalarias y las cirugías </a:t>
            </a:r>
            <a:r>
              <a:rPr lang="es-ES" sz="2000" b="1" dirty="0">
                <a:solidFill>
                  <a:schemeClr val="tx1">
                    <a:lumMod val="75000"/>
                    <a:lumOff val="25000"/>
                  </a:schemeClr>
                </a:solidFill>
                <a:effectLst/>
                <a:latin typeface="+mn-lt"/>
                <a:ea typeface="Times New Roman" panose="02020603050405020304" pitchFamily="18" charset="0"/>
              </a:rPr>
              <a:t>no están </a:t>
            </a:r>
            <a:r>
              <a:rPr lang="es-ES" sz="2000" dirty="0">
                <a:solidFill>
                  <a:schemeClr val="tx1">
                    <a:lumMod val="75000"/>
                    <a:lumOff val="25000"/>
                  </a:schemeClr>
                </a:solidFill>
                <a:effectLst/>
                <a:latin typeface="+mn-lt"/>
                <a:ea typeface="Times New Roman" panose="02020603050405020304" pitchFamily="18" charset="0"/>
              </a:rPr>
              <a:t>cubiertas.</a:t>
            </a:r>
            <a:r>
              <a:rPr lang="en-US" sz="2000" b="0" i="0" dirty="0">
                <a:solidFill>
                  <a:srgbClr val="3F4443"/>
                </a:solidFill>
                <a:effectLst/>
                <a:latin typeface="+mn-lt"/>
              </a:rPr>
              <a:t> </a:t>
            </a:r>
          </a:p>
          <a:p>
            <a:pPr lvl="0"/>
            <a:endParaRPr lang="en-US" sz="2000" dirty="0">
              <a:solidFill>
                <a:srgbClr val="3F4443"/>
              </a:solidFill>
              <a:latin typeface="+mn-lt"/>
            </a:endParaRPr>
          </a:p>
          <a:p>
            <a:pPr marL="0" indent="0">
              <a:buNone/>
            </a:pPr>
            <a:endParaRPr lang="en-US" sz="2400" b="0" i="0" dirty="0">
              <a:solidFill>
                <a:srgbClr val="3F4443"/>
              </a:solidFill>
              <a:effectLst/>
              <a:latin typeface="+mn-lt"/>
            </a:endParaRPr>
          </a:p>
          <a:p>
            <a:pPr marL="0" indent="0">
              <a:buNone/>
            </a:pPr>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3F4443"/>
              </a:solidFill>
            </a:endParaRPr>
          </a:p>
          <a:p>
            <a:endParaRPr lang="en-US" sz="2400" dirty="0"/>
          </a:p>
        </p:txBody>
      </p:sp>
      <p:pic>
        <p:nvPicPr>
          <p:cNvPr id="6" name="Picture 5">
            <a:extLst>
              <a:ext uri="{FF2B5EF4-FFF2-40B4-BE49-F238E27FC236}">
                <a16:creationId xmlns:a16="http://schemas.microsoft.com/office/drawing/2014/main" id="{C4DFA2A8-2724-7903-619A-DB07D1D79881}"/>
              </a:ext>
            </a:extLst>
          </p:cNvPr>
          <p:cNvPicPr>
            <a:picLocks noChangeAspect="1"/>
          </p:cNvPicPr>
          <p:nvPr/>
        </p:nvPicPr>
        <p:blipFill rotWithShape="1">
          <a:blip r:embed="rId3"/>
          <a:srcRect l="13883"/>
          <a:stretch/>
        </p:blipFill>
        <p:spPr>
          <a:xfrm>
            <a:off x="6629400" y="5116842"/>
            <a:ext cx="2133600" cy="1741158"/>
          </a:xfrm>
          <a:prstGeom prst="rect">
            <a:avLst/>
          </a:prstGeom>
        </p:spPr>
      </p:pic>
    </p:spTree>
    <p:extLst>
      <p:ext uri="{BB962C8B-B14F-4D97-AF65-F5344CB8AC3E}">
        <p14:creationId xmlns:p14="http://schemas.microsoft.com/office/powerpoint/2010/main" val="16518361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6D6373-134F-803C-DDE9-A7674FC27BCD}"/>
              </a:ext>
            </a:extLst>
          </p:cNvPr>
          <p:cNvSpPr>
            <a:spLocks noGrp="1"/>
          </p:cNvSpPr>
          <p:nvPr>
            <p:ph type="title"/>
          </p:nvPr>
        </p:nvSpPr>
        <p:spPr>
          <a:xfrm>
            <a:off x="2323806" y="259554"/>
            <a:ext cx="6477000" cy="868362"/>
          </a:xfrm>
        </p:spPr>
        <p:txBody>
          <a:bodyPr/>
          <a:lstStyle/>
          <a:p>
            <a:r>
              <a:rPr lang="en-US" dirty="0">
                <a:solidFill>
                  <a:srgbClr val="FF4713"/>
                </a:solidFill>
              </a:rPr>
              <a:t>Dental - </a:t>
            </a:r>
            <a:r>
              <a:rPr lang="en-US" dirty="0" err="1">
                <a:solidFill>
                  <a:srgbClr val="FF4713"/>
                </a:solidFill>
              </a:rPr>
              <a:t>Aspectos</a:t>
            </a:r>
            <a:r>
              <a:rPr lang="en-US" dirty="0">
                <a:solidFill>
                  <a:srgbClr val="FF4713"/>
                </a:solidFill>
              </a:rPr>
              <a:t> </a:t>
            </a:r>
            <a:r>
              <a:rPr lang="en-US" dirty="0" err="1">
                <a:solidFill>
                  <a:srgbClr val="FF4713"/>
                </a:solidFill>
              </a:rPr>
              <a:t>Destacados</a:t>
            </a:r>
            <a:endParaRPr lang="en-US" dirty="0">
              <a:solidFill>
                <a:srgbClr val="FF4713"/>
              </a:solidFill>
            </a:endParaRPr>
          </a:p>
        </p:txBody>
      </p:sp>
      <p:graphicFrame>
        <p:nvGraphicFramePr>
          <p:cNvPr id="6" name="Dental_Plan_1_Table">
            <a:extLst>
              <a:ext uri="{FF2B5EF4-FFF2-40B4-BE49-F238E27FC236}">
                <a16:creationId xmlns:a16="http://schemas.microsoft.com/office/drawing/2014/main" id="{FD1CE529-A032-A5F1-4D54-E636AB071F21}"/>
              </a:ext>
            </a:extLst>
          </p:cNvPr>
          <p:cNvGraphicFramePr>
            <a:graphicFrameLocks noGrp="1"/>
          </p:cNvGraphicFramePr>
          <p:nvPr>
            <p:extLst>
              <p:ext uri="{D42A27DB-BD31-4B8C-83A1-F6EECF244321}">
                <p14:modId xmlns:p14="http://schemas.microsoft.com/office/powerpoint/2010/main" val="3381686452"/>
              </p:ext>
            </p:extLst>
          </p:nvPr>
        </p:nvGraphicFramePr>
        <p:xfrm>
          <a:off x="381000" y="1801326"/>
          <a:ext cx="8419806" cy="2930484"/>
        </p:xfrm>
        <a:graphic>
          <a:graphicData uri="http://schemas.openxmlformats.org/drawingml/2006/table">
            <a:tbl>
              <a:tblPr firstRow="1" bandRow="1">
                <a:tableStyleId>{7E9639D4-E3E2-4D34-9284-5A2195B3D0D7}</a:tableStyleId>
              </a:tblPr>
              <a:tblGrid>
                <a:gridCol w="4209903">
                  <a:extLst>
                    <a:ext uri="{9D8B030D-6E8A-4147-A177-3AD203B41FA5}">
                      <a16:colId xmlns:a16="http://schemas.microsoft.com/office/drawing/2014/main" val="20000"/>
                    </a:ext>
                  </a:extLst>
                </a:gridCol>
                <a:gridCol w="4209903">
                  <a:extLst>
                    <a:ext uri="{9D8B030D-6E8A-4147-A177-3AD203B41FA5}">
                      <a16:colId xmlns:a16="http://schemas.microsoft.com/office/drawing/2014/main" val="20001"/>
                    </a:ext>
                  </a:extLst>
                </a:gridCol>
              </a:tblGrid>
              <a:tr h="317772">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Dental PPO </a:t>
                      </a:r>
                    </a:p>
                  </a:txBody>
                  <a:tcPr anchor="ctr">
                    <a:solidFill>
                      <a:srgbClr val="FF4713"/>
                    </a:solidFill>
                  </a:tcPr>
                </a:tc>
                <a:extLst>
                  <a:ext uri="{0D108BD9-81ED-4DB2-BD59-A6C34878D82A}">
                    <a16:rowId xmlns:a16="http://schemas.microsoft.com/office/drawing/2014/main" val="10000"/>
                  </a:ext>
                </a:extLst>
              </a:tr>
              <a:tr h="476659">
                <a:tc>
                  <a:txBody>
                    <a:bodyPr/>
                    <a:lstStyle/>
                    <a:p>
                      <a:r>
                        <a:rPr lang="en-US" sz="1600" dirty="0">
                          <a:solidFill>
                            <a:srgbClr val="3F4443"/>
                          </a:solidFill>
                        </a:rPr>
                        <a:t>Deducible </a:t>
                      </a:r>
                      <a:r>
                        <a:rPr lang="en-US" sz="1600" dirty="0" err="1">
                          <a:solidFill>
                            <a:srgbClr val="3F4443"/>
                          </a:solidFill>
                        </a:rPr>
                        <a:t>Anual</a:t>
                      </a:r>
                      <a:endParaRPr lang="en-US" sz="1600" dirty="0">
                        <a:solidFill>
                          <a:srgbClr val="3F4443"/>
                        </a:solidFill>
                      </a:endParaRPr>
                    </a:p>
                  </a:txBody>
                  <a:tcPr anchor="ctr"/>
                </a:tc>
                <a:tc>
                  <a:txBody>
                    <a:bodyPr/>
                    <a:lstStyle/>
                    <a:p>
                      <a:pPr algn="ctr"/>
                      <a:r>
                        <a:rPr lang="en-US" sz="1600" dirty="0">
                          <a:solidFill>
                            <a:srgbClr val="3F4443"/>
                          </a:solidFill>
                        </a:rPr>
                        <a:t>$50 </a:t>
                      </a:r>
                      <a:r>
                        <a:rPr lang="en-US" sz="1600" dirty="0" err="1">
                          <a:solidFill>
                            <a:srgbClr val="3F4443"/>
                          </a:solidFill>
                        </a:rPr>
                        <a:t>por</a:t>
                      </a:r>
                      <a:r>
                        <a:rPr lang="en-US" sz="1600" dirty="0">
                          <a:solidFill>
                            <a:srgbClr val="3F4443"/>
                          </a:solidFill>
                        </a:rPr>
                        <a:t> </a:t>
                      </a:r>
                      <a:r>
                        <a:rPr lang="en-US" sz="1600" dirty="0" err="1">
                          <a:solidFill>
                            <a:srgbClr val="3F4443"/>
                          </a:solidFill>
                        </a:rPr>
                        <a:t>individuo</a:t>
                      </a:r>
                      <a:r>
                        <a:rPr lang="en-US" sz="1600" dirty="0">
                          <a:solidFill>
                            <a:srgbClr val="3F4443"/>
                          </a:solidFill>
                        </a:rPr>
                        <a:t>
$150 </a:t>
                      </a:r>
                      <a:r>
                        <a:rPr lang="en-US" sz="1600" dirty="0" err="1">
                          <a:solidFill>
                            <a:srgbClr val="3F4443"/>
                          </a:solidFill>
                        </a:rPr>
                        <a:t>por</a:t>
                      </a:r>
                      <a:r>
                        <a:rPr lang="en-US" sz="1600" dirty="0">
                          <a:solidFill>
                            <a:srgbClr val="3F4443"/>
                          </a:solidFill>
                        </a:rPr>
                        <a:t> familia</a:t>
                      </a:r>
                    </a:p>
                  </a:txBody>
                  <a:tcPr anchor="ctr"/>
                </a:tc>
                <a:extLst>
                  <a:ext uri="{0D108BD9-81ED-4DB2-BD59-A6C34878D82A}">
                    <a16:rowId xmlns:a16="http://schemas.microsoft.com/office/drawing/2014/main" val="10001"/>
                  </a:ext>
                </a:extLst>
              </a:tr>
              <a:tr h="338932">
                <a:tc>
                  <a:txBody>
                    <a:bodyPr/>
                    <a:lstStyle/>
                    <a:p>
                      <a:r>
                        <a:rPr lang="en-US" sz="1600" dirty="0">
                          <a:solidFill>
                            <a:srgbClr val="3F4443"/>
                          </a:solidFill>
                        </a:rPr>
                        <a:t>Máximo de </a:t>
                      </a:r>
                      <a:r>
                        <a:rPr lang="en-US" sz="1600" dirty="0" err="1">
                          <a:solidFill>
                            <a:srgbClr val="3F4443"/>
                          </a:solidFill>
                        </a:rPr>
                        <a:t>Beneficio</a:t>
                      </a:r>
                      <a:endParaRPr lang="en-US" sz="1600" dirty="0">
                        <a:solidFill>
                          <a:srgbClr val="3F4443"/>
                        </a:solidFill>
                      </a:endParaRPr>
                    </a:p>
                  </a:txBody>
                  <a:tcPr anchor="ctr"/>
                </a:tc>
                <a:tc>
                  <a:txBody>
                    <a:bodyPr/>
                    <a:lstStyle/>
                    <a:p>
                      <a:pPr algn="ctr"/>
                      <a:r>
                        <a:rPr lang="en-US" sz="1600" dirty="0">
                          <a:solidFill>
                            <a:srgbClr val="3F4443"/>
                          </a:solidFill>
                        </a:rPr>
                        <a:t>$1,500</a:t>
                      </a:r>
                    </a:p>
                  </a:txBody>
                  <a:tcPr anchor="ctr"/>
                </a:tc>
                <a:extLst>
                  <a:ext uri="{0D108BD9-81ED-4DB2-BD59-A6C34878D82A}">
                    <a16:rowId xmlns:a16="http://schemas.microsoft.com/office/drawing/2014/main" val="10002"/>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Deducible </a:t>
                      </a:r>
                      <a:r>
                        <a:rPr lang="en-US" sz="1600" dirty="0" err="1">
                          <a:solidFill>
                            <a:srgbClr val="3F4443"/>
                          </a:solidFill>
                        </a:rPr>
                        <a:t>Exento</a:t>
                      </a:r>
                      <a:r>
                        <a:rPr lang="en-US" sz="1600" dirty="0">
                          <a:solidFill>
                            <a:srgbClr val="3F4443"/>
                          </a:solidFill>
                        </a:rPr>
                        <a:t> para </a:t>
                      </a:r>
                      <a:r>
                        <a:rPr lang="en-US" sz="1600" dirty="0" err="1">
                          <a:solidFill>
                            <a:srgbClr val="3F4443"/>
                          </a:solidFill>
                        </a:rPr>
                        <a:t>Cuidado</a:t>
                      </a:r>
                      <a:r>
                        <a:rPr lang="en-US" sz="1600" dirty="0">
                          <a:solidFill>
                            <a:srgbClr val="3F4443"/>
                          </a:solidFill>
                        </a:rPr>
                        <a:t> </a:t>
                      </a:r>
                      <a:r>
                        <a:rPr lang="en-US" sz="1600" dirty="0" err="1">
                          <a:solidFill>
                            <a:srgbClr val="3F4443"/>
                          </a:solidFill>
                        </a:rPr>
                        <a:t>Preventivo</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Sí</a:t>
                      </a:r>
                      <a:endParaRPr lang="en-US" sz="1600" dirty="0">
                        <a:solidFill>
                          <a:srgbClr val="3F4443"/>
                        </a:solidFill>
                      </a:endParaRPr>
                    </a:p>
                  </a:txBody>
                  <a:tcPr anchor="ctr"/>
                </a:tc>
                <a:extLst>
                  <a:ext uri="{0D108BD9-81ED-4DB2-BD59-A6C34878D82A}">
                    <a16:rowId xmlns:a16="http://schemas.microsoft.com/office/drawing/2014/main" val="10003"/>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Cuidado</a:t>
                      </a:r>
                      <a:r>
                        <a:rPr lang="en-US" sz="1600" dirty="0">
                          <a:solidFill>
                            <a:srgbClr val="3F4443"/>
                          </a:solidFill>
                        </a:rPr>
                        <a:t> </a:t>
                      </a:r>
                      <a:r>
                        <a:rPr lang="en-US" sz="1600" dirty="0" err="1">
                          <a:solidFill>
                            <a:srgbClr val="3F4443"/>
                          </a:solidFill>
                        </a:rPr>
                        <a:t>Preventivo</a:t>
                      </a:r>
                      <a:endParaRPr lang="en-US" sz="16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100%</a:t>
                      </a:r>
                    </a:p>
                  </a:txBody>
                  <a:tcPr anchor="ctr"/>
                </a:tc>
                <a:extLst>
                  <a:ext uri="{0D108BD9-81ED-4DB2-BD59-A6C34878D82A}">
                    <a16:rowId xmlns:a16="http://schemas.microsoft.com/office/drawing/2014/main" val="10004"/>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Servicios</a:t>
                      </a:r>
                      <a:r>
                        <a:rPr lang="en-US" sz="1600" dirty="0">
                          <a:solidFill>
                            <a:srgbClr val="3F4443"/>
                          </a:solidFill>
                        </a:rPr>
                        <a:t> </a:t>
                      </a:r>
                      <a:r>
                        <a:rPr lang="en-US" sz="1600" dirty="0" err="1">
                          <a:solidFill>
                            <a:srgbClr val="3F4443"/>
                          </a:solidFill>
                        </a:rPr>
                        <a:t>Básicos</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80% </a:t>
                      </a:r>
                      <a:r>
                        <a:rPr lang="en-US" sz="1600" dirty="0" err="1">
                          <a:solidFill>
                            <a:srgbClr val="3F4443"/>
                          </a:solidFill>
                        </a:rPr>
                        <a:t>después</a:t>
                      </a:r>
                      <a:r>
                        <a:rPr lang="en-US" sz="1600" dirty="0">
                          <a:solidFill>
                            <a:srgbClr val="3F4443"/>
                          </a:solidFill>
                        </a:rPr>
                        <a:t> del deducible</a:t>
                      </a:r>
                    </a:p>
                  </a:txBody>
                  <a:tcPr anchor="ctr"/>
                </a:tc>
                <a:extLst>
                  <a:ext uri="{0D108BD9-81ED-4DB2-BD59-A6C34878D82A}">
                    <a16:rowId xmlns:a16="http://schemas.microsoft.com/office/drawing/2014/main" val="10005"/>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Servicios</a:t>
                      </a:r>
                      <a:r>
                        <a:rPr lang="en-US" sz="1600" dirty="0">
                          <a:solidFill>
                            <a:srgbClr val="3F4443"/>
                          </a:solidFill>
                        </a:rPr>
                        <a:t> </a:t>
                      </a:r>
                      <a:r>
                        <a:rPr lang="en-US" sz="1600" dirty="0" err="1">
                          <a:solidFill>
                            <a:srgbClr val="3F4443"/>
                          </a:solidFill>
                        </a:rPr>
                        <a:t>Mayores</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 </a:t>
                      </a:r>
                      <a:r>
                        <a:rPr lang="en-US" sz="1600" dirty="0" err="1">
                          <a:solidFill>
                            <a:srgbClr val="3F4443"/>
                          </a:solidFill>
                        </a:rPr>
                        <a:t>después</a:t>
                      </a:r>
                      <a:r>
                        <a:rPr lang="en-US" sz="1600" dirty="0">
                          <a:solidFill>
                            <a:srgbClr val="3F4443"/>
                          </a:solidFill>
                        </a:rPr>
                        <a:t> del deducible </a:t>
                      </a:r>
                    </a:p>
                  </a:txBody>
                  <a:tcPr anchor="ctr"/>
                </a:tc>
                <a:extLst>
                  <a:ext uri="{0D108BD9-81ED-4DB2-BD59-A6C34878D82A}">
                    <a16:rowId xmlns:a16="http://schemas.microsoft.com/office/drawing/2014/main" val="10006"/>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Servicios</a:t>
                      </a:r>
                      <a:r>
                        <a:rPr lang="en-US" sz="1600" dirty="0">
                          <a:solidFill>
                            <a:srgbClr val="3F4443"/>
                          </a:solidFill>
                        </a:rPr>
                        <a:t> de </a:t>
                      </a:r>
                      <a:r>
                        <a:rPr lang="en-US" sz="1600" dirty="0" err="1">
                          <a:solidFill>
                            <a:srgbClr val="3F4443"/>
                          </a:solidFill>
                        </a:rPr>
                        <a:t>Ortodoncia</a:t>
                      </a:r>
                      <a:endParaRPr lang="en-US" sz="16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s-ES" sz="1600" dirty="0">
                          <a:solidFill>
                            <a:srgbClr val="3F4443"/>
                          </a:solidFill>
                        </a:rPr>
                        <a:t>50% con un máximo de por vida de $1,500</a:t>
                      </a:r>
                      <a:endParaRPr lang="en-US" sz="1600" dirty="0">
                        <a:solidFill>
                          <a:srgbClr val="3F4443"/>
                        </a:solidFill>
                      </a:endParaRPr>
                    </a:p>
                  </a:txBody>
                  <a:tcPr anchor="ctr"/>
                </a:tc>
                <a:extLst>
                  <a:ext uri="{0D108BD9-81ED-4DB2-BD59-A6C34878D82A}">
                    <a16:rowId xmlns:a16="http://schemas.microsoft.com/office/drawing/2014/main" val="10007"/>
                  </a:ext>
                </a:extLst>
              </a:tr>
            </a:tbl>
          </a:graphicData>
        </a:graphic>
      </p:graphicFrame>
      <p:graphicFrame>
        <p:nvGraphicFramePr>
          <p:cNvPr id="11" name="Dental_Plan_1_Table">
            <a:extLst>
              <a:ext uri="{FF2B5EF4-FFF2-40B4-BE49-F238E27FC236}">
                <a16:creationId xmlns:a16="http://schemas.microsoft.com/office/drawing/2014/main" id="{71B07370-AE34-2F92-080B-384806113EA0}"/>
              </a:ext>
            </a:extLst>
          </p:cNvPr>
          <p:cNvGraphicFramePr>
            <a:graphicFrameLocks noGrp="1"/>
          </p:cNvGraphicFramePr>
          <p:nvPr>
            <p:extLst>
              <p:ext uri="{D42A27DB-BD31-4B8C-83A1-F6EECF244321}">
                <p14:modId xmlns:p14="http://schemas.microsoft.com/office/powerpoint/2010/main" val="3744083254"/>
              </p:ext>
            </p:extLst>
          </p:nvPr>
        </p:nvGraphicFramePr>
        <p:xfrm>
          <a:off x="381000" y="4984698"/>
          <a:ext cx="5410200" cy="1152862"/>
        </p:xfrm>
        <a:graphic>
          <a:graphicData uri="http://schemas.openxmlformats.org/drawingml/2006/table">
            <a:tbl>
              <a:tblPr firstRow="1" bandRow="1">
                <a:tableStyleId>{7E9639D4-E3E2-4D34-9284-5A2195B3D0D7}</a:tableStyleId>
              </a:tblPr>
              <a:tblGrid>
                <a:gridCol w="2705100">
                  <a:extLst>
                    <a:ext uri="{9D8B030D-6E8A-4147-A177-3AD203B41FA5}">
                      <a16:colId xmlns:a16="http://schemas.microsoft.com/office/drawing/2014/main" val="20000"/>
                    </a:ext>
                  </a:extLst>
                </a:gridCol>
                <a:gridCol w="2705100">
                  <a:extLst>
                    <a:ext uri="{9D8B030D-6E8A-4147-A177-3AD203B41FA5}">
                      <a16:colId xmlns:a16="http://schemas.microsoft.com/office/drawing/2014/main" val="20001"/>
                    </a:ext>
                  </a:extLst>
                </a:gridCol>
              </a:tblGrid>
              <a:tr h="232185">
                <a:tc>
                  <a:txBody>
                    <a:bodyPr/>
                    <a:lstStyle/>
                    <a:p>
                      <a:endParaRPr lang="en-US" sz="1100" dirty="0">
                        <a:solidFill>
                          <a:schemeClr val="bg1"/>
                        </a:solidFill>
                      </a:endParaRPr>
                    </a:p>
                  </a:txBody>
                  <a:tcPr>
                    <a:solidFill>
                      <a:srgbClr val="FF4713"/>
                    </a:solidFill>
                  </a:tcPr>
                </a:tc>
                <a:tc>
                  <a:txBody>
                    <a:bodyPr/>
                    <a:lstStyle/>
                    <a:p>
                      <a:pPr algn="ctr"/>
                      <a:r>
                        <a:rPr lang="en-US" sz="1400" dirty="0" err="1">
                          <a:solidFill>
                            <a:schemeClr val="bg1"/>
                          </a:solidFill>
                        </a:rPr>
                        <a:t>Contribuciones</a:t>
                      </a:r>
                      <a:r>
                        <a:rPr lang="en-US" sz="1400" dirty="0">
                          <a:solidFill>
                            <a:schemeClr val="bg1"/>
                          </a:solidFill>
                        </a:rPr>
                        <a:t> </a:t>
                      </a:r>
                      <a:r>
                        <a:rPr lang="en-US" sz="1400" dirty="0" err="1">
                          <a:solidFill>
                            <a:schemeClr val="bg1"/>
                          </a:solidFill>
                        </a:rPr>
                        <a:t>Semanales</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424031">
                <a:tc>
                  <a:txBody>
                    <a:bodyPr/>
                    <a:lstStyle/>
                    <a:p>
                      <a:r>
                        <a:rPr lang="en-US" sz="1600" dirty="0" err="1">
                          <a:solidFill>
                            <a:srgbClr val="3F4443"/>
                          </a:solidFill>
                        </a:rPr>
                        <a:t>Empleado</a:t>
                      </a:r>
                      <a:endParaRPr lang="en-US" sz="1600" dirty="0">
                        <a:solidFill>
                          <a:srgbClr val="3F4443"/>
                        </a:solidFill>
                      </a:endParaRPr>
                    </a:p>
                  </a:txBody>
                  <a:tcPr anchor="ctr"/>
                </a:tc>
                <a:tc>
                  <a:txBody>
                    <a:bodyPr/>
                    <a:lstStyle/>
                    <a:p>
                      <a:pPr algn="ctr"/>
                      <a:r>
                        <a:rPr lang="en-US" sz="1600" dirty="0">
                          <a:solidFill>
                            <a:srgbClr val="3F4443"/>
                          </a:solidFill>
                        </a:rPr>
                        <a:t>$3.32</a:t>
                      </a:r>
                    </a:p>
                  </a:txBody>
                  <a:tcPr anchor="ctr"/>
                </a:tc>
                <a:extLst>
                  <a:ext uri="{0D108BD9-81ED-4DB2-BD59-A6C34878D82A}">
                    <a16:rowId xmlns:a16="http://schemas.microsoft.com/office/drawing/2014/main" val="10001"/>
                  </a:ext>
                </a:extLst>
              </a:tr>
              <a:tr h="424031">
                <a:tc>
                  <a:txBody>
                    <a:bodyPr/>
                    <a:lstStyle/>
                    <a:p>
                      <a:r>
                        <a:rPr lang="en-US" sz="1600" dirty="0">
                          <a:solidFill>
                            <a:srgbClr val="3F4443"/>
                          </a:solidFill>
                        </a:rPr>
                        <a:t>Familia</a:t>
                      </a:r>
                    </a:p>
                  </a:txBody>
                  <a:tcPr anchor="ctr"/>
                </a:tc>
                <a:tc>
                  <a:txBody>
                    <a:bodyPr/>
                    <a:lstStyle/>
                    <a:p>
                      <a:pPr algn="ctr"/>
                      <a:r>
                        <a:rPr lang="en-US" sz="1600" dirty="0">
                          <a:solidFill>
                            <a:srgbClr val="3F4443"/>
                          </a:solidFill>
                        </a:rPr>
                        <a:t>$8.15</a:t>
                      </a:r>
                    </a:p>
                  </a:txBody>
                  <a:tcPr anchor="ctr"/>
                </a:tc>
                <a:extLst>
                  <a:ext uri="{0D108BD9-81ED-4DB2-BD59-A6C34878D82A}">
                    <a16:rowId xmlns:a16="http://schemas.microsoft.com/office/drawing/2014/main" val="10002"/>
                  </a:ext>
                </a:extLst>
              </a:tr>
            </a:tbl>
          </a:graphicData>
        </a:graphic>
      </p:graphicFrame>
      <p:pic>
        <p:nvPicPr>
          <p:cNvPr id="12" name="Picture 11">
            <a:extLst>
              <a:ext uri="{FF2B5EF4-FFF2-40B4-BE49-F238E27FC236}">
                <a16:creationId xmlns:a16="http://schemas.microsoft.com/office/drawing/2014/main" id="{FE5B60A6-3CF1-982C-1A1F-8621578AADA3}"/>
              </a:ext>
            </a:extLst>
          </p:cNvPr>
          <p:cNvPicPr>
            <a:picLocks noChangeAspect="1"/>
          </p:cNvPicPr>
          <p:nvPr/>
        </p:nvPicPr>
        <p:blipFill>
          <a:blip r:embed="rId3"/>
          <a:stretch>
            <a:fillRect/>
          </a:stretch>
        </p:blipFill>
        <p:spPr>
          <a:xfrm>
            <a:off x="7489868" y="19050"/>
            <a:ext cx="1654132" cy="536031"/>
          </a:xfrm>
          <a:prstGeom prst="rect">
            <a:avLst/>
          </a:prstGeom>
        </p:spPr>
      </p:pic>
      <p:sp>
        <p:nvSpPr>
          <p:cNvPr id="13" name="TextBox 12">
            <a:extLst>
              <a:ext uri="{FF2B5EF4-FFF2-40B4-BE49-F238E27FC236}">
                <a16:creationId xmlns:a16="http://schemas.microsoft.com/office/drawing/2014/main" id="{35D88B6C-0493-E579-91D5-1A3AFA35B864}"/>
              </a:ext>
            </a:extLst>
          </p:cNvPr>
          <p:cNvSpPr txBox="1"/>
          <p:nvPr/>
        </p:nvSpPr>
        <p:spPr>
          <a:xfrm>
            <a:off x="5810865" y="5075444"/>
            <a:ext cx="2590800" cy="954107"/>
          </a:xfrm>
          <a:prstGeom prst="rect">
            <a:avLst/>
          </a:prstGeom>
          <a:noFill/>
        </p:spPr>
        <p:txBody>
          <a:bodyPr wrap="square" rtlCol="0">
            <a:spAutoFit/>
          </a:bodyPr>
          <a:lstStyle/>
          <a:p>
            <a:pPr algn="ctr"/>
            <a:r>
              <a:rPr lang="es-ES" sz="1400" dirty="0">
                <a:solidFill>
                  <a:srgbClr val="3F4443"/>
                </a:solidFill>
              </a:rPr>
              <a:t>Se muestran las contribuciones del empleado, </a:t>
            </a:r>
            <a:r>
              <a:rPr lang="es-ES" sz="1400" dirty="0" err="1">
                <a:solidFill>
                  <a:srgbClr val="3F4443"/>
                </a:solidFill>
              </a:rPr>
              <a:t>Vinylmax</a:t>
            </a:r>
            <a:r>
              <a:rPr lang="es-ES" sz="1400" dirty="0">
                <a:solidFill>
                  <a:srgbClr val="3F4443"/>
                </a:solidFill>
              </a:rPr>
              <a:t> cubre el 50% del costo.</a:t>
            </a:r>
            <a:endParaRPr lang="en-US" sz="1400" dirty="0">
              <a:solidFill>
                <a:srgbClr val="3F4443"/>
              </a:solidFill>
            </a:endParaRPr>
          </a:p>
        </p:txBody>
      </p:sp>
      <p:pic>
        <p:nvPicPr>
          <p:cNvPr id="19" name="Picture 18">
            <a:extLst>
              <a:ext uri="{FF2B5EF4-FFF2-40B4-BE49-F238E27FC236}">
                <a16:creationId xmlns:a16="http://schemas.microsoft.com/office/drawing/2014/main" id="{141EF4B9-5789-43C4-16EA-3A970107E195}"/>
              </a:ext>
            </a:extLst>
          </p:cNvPr>
          <p:cNvPicPr>
            <a:picLocks noChangeAspect="1"/>
          </p:cNvPicPr>
          <p:nvPr/>
        </p:nvPicPr>
        <p:blipFill rotWithShape="1">
          <a:blip r:embed="rId4"/>
          <a:srcRect b="12908"/>
          <a:stretch/>
        </p:blipFill>
        <p:spPr>
          <a:xfrm>
            <a:off x="396683" y="138110"/>
            <a:ext cx="1905000" cy="1397366"/>
          </a:xfrm>
          <a:prstGeom prst="rect">
            <a:avLst/>
          </a:prstGeom>
        </p:spPr>
      </p:pic>
    </p:spTree>
    <p:extLst>
      <p:ext uri="{BB962C8B-B14F-4D97-AF65-F5344CB8AC3E}">
        <p14:creationId xmlns:p14="http://schemas.microsoft.com/office/powerpoint/2010/main" val="12043641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lvl="0">
              <a:lnSpc>
                <a:spcPct val="90000"/>
              </a:lnSpc>
              <a:spcBef>
                <a:spcPct val="20000"/>
              </a:spcBef>
            </a:pPr>
            <a:r>
              <a:rPr lang="en-US" dirty="0" err="1"/>
              <a:t>Visión</a:t>
            </a:r>
            <a:r>
              <a:rPr lang="en-US" dirty="0"/>
              <a:t> </a:t>
            </a:r>
            <a:br>
              <a:rPr lang="en-US" b="0" cap="none" dirty="0"/>
            </a:br>
            <a:endParaRPr lang="en-US" dirty="0"/>
          </a:p>
        </p:txBody>
      </p:sp>
      <p:pic>
        <p:nvPicPr>
          <p:cNvPr id="6" name="Picture 5">
            <a:extLst>
              <a:ext uri="{FF2B5EF4-FFF2-40B4-BE49-F238E27FC236}">
                <a16:creationId xmlns:a16="http://schemas.microsoft.com/office/drawing/2014/main" id="{CFE24011-3F94-463C-BD58-FDDCDD57A7BC}"/>
              </a:ext>
            </a:extLst>
          </p:cNvPr>
          <p:cNvPicPr>
            <a:picLocks noChangeAspect="1"/>
          </p:cNvPicPr>
          <p:nvPr/>
        </p:nvPicPr>
        <p:blipFill>
          <a:blip r:embed="rId3"/>
          <a:stretch>
            <a:fillRect/>
          </a:stretch>
        </p:blipFill>
        <p:spPr>
          <a:xfrm>
            <a:off x="2057576" y="1447800"/>
            <a:ext cx="5028847" cy="4525963"/>
          </a:xfrm>
          <a:prstGeom prst="rect">
            <a:avLst/>
          </a:prstGeom>
          <a:noFill/>
        </p:spPr>
      </p:pic>
    </p:spTree>
    <p:extLst>
      <p:ext uri="{BB962C8B-B14F-4D97-AF65-F5344CB8AC3E}">
        <p14:creationId xmlns:p14="http://schemas.microsoft.com/office/powerpoint/2010/main" val="171448298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D82E745-C254-795A-8A8F-AD73B4D71521}"/>
              </a:ext>
            </a:extLst>
          </p:cNvPr>
          <p:cNvSpPr>
            <a:spLocks noGrp="1"/>
          </p:cNvSpPr>
          <p:nvPr>
            <p:ph type="title"/>
          </p:nvPr>
        </p:nvSpPr>
        <p:spPr>
          <a:xfrm>
            <a:off x="2667000" y="285509"/>
            <a:ext cx="4941910" cy="868362"/>
          </a:xfrm>
        </p:spPr>
        <p:txBody>
          <a:bodyPr>
            <a:normAutofit fontScale="90000"/>
          </a:bodyPr>
          <a:lstStyle/>
          <a:p>
            <a:r>
              <a:rPr lang="en-US" dirty="0" err="1">
                <a:solidFill>
                  <a:srgbClr val="FF4713"/>
                </a:solidFill>
              </a:rPr>
              <a:t>Visión</a:t>
            </a:r>
            <a:r>
              <a:rPr lang="en-US" dirty="0">
                <a:solidFill>
                  <a:srgbClr val="FF4713"/>
                </a:solidFill>
              </a:rPr>
              <a:t> – </a:t>
            </a:r>
            <a:r>
              <a:rPr lang="en-US" dirty="0" err="1">
                <a:solidFill>
                  <a:srgbClr val="FF4713"/>
                </a:solidFill>
              </a:rPr>
              <a:t>Aspectos</a:t>
            </a:r>
            <a:r>
              <a:rPr lang="en-US" dirty="0">
                <a:solidFill>
                  <a:srgbClr val="FF4713"/>
                </a:solidFill>
              </a:rPr>
              <a:t> </a:t>
            </a:r>
            <a:r>
              <a:rPr lang="en-US" dirty="0" err="1">
                <a:solidFill>
                  <a:srgbClr val="FF4713"/>
                </a:solidFill>
              </a:rPr>
              <a:t>Destacados</a:t>
            </a:r>
            <a:endParaRPr lang="en-US" dirty="0">
              <a:solidFill>
                <a:srgbClr val="FF4713"/>
              </a:solidFill>
            </a:endParaRPr>
          </a:p>
        </p:txBody>
      </p:sp>
      <p:graphicFrame>
        <p:nvGraphicFramePr>
          <p:cNvPr id="7" name="Vision_Plan_1_Table">
            <a:extLst>
              <a:ext uri="{FF2B5EF4-FFF2-40B4-BE49-F238E27FC236}">
                <a16:creationId xmlns:a16="http://schemas.microsoft.com/office/drawing/2014/main" id="{99CBA438-0831-107E-97CB-DA01112639A1}"/>
              </a:ext>
            </a:extLst>
          </p:cNvPr>
          <p:cNvGraphicFramePr>
            <a:graphicFrameLocks noGrp="1"/>
          </p:cNvGraphicFramePr>
          <p:nvPr>
            <p:extLst>
              <p:ext uri="{D42A27DB-BD31-4B8C-83A1-F6EECF244321}">
                <p14:modId xmlns:p14="http://schemas.microsoft.com/office/powerpoint/2010/main" val="3332205763"/>
              </p:ext>
            </p:extLst>
          </p:nvPr>
        </p:nvGraphicFramePr>
        <p:xfrm>
          <a:off x="411480" y="1828800"/>
          <a:ext cx="8321040" cy="2985135"/>
        </p:xfrm>
        <a:graphic>
          <a:graphicData uri="http://schemas.openxmlformats.org/drawingml/2006/table">
            <a:tbl>
              <a:tblPr firstRow="1" bandRow="1">
                <a:tableStyleId>{7E9639D4-E3E2-4D34-9284-5A2195B3D0D7}</a:tableStyleId>
              </a:tblPr>
              <a:tblGrid>
                <a:gridCol w="3931920">
                  <a:extLst>
                    <a:ext uri="{9D8B030D-6E8A-4147-A177-3AD203B41FA5}">
                      <a16:colId xmlns:a16="http://schemas.microsoft.com/office/drawing/2014/main" val="20000"/>
                    </a:ext>
                  </a:extLst>
                </a:gridCol>
                <a:gridCol w="4389120">
                  <a:extLst>
                    <a:ext uri="{9D8B030D-6E8A-4147-A177-3AD203B41FA5}">
                      <a16:colId xmlns:a16="http://schemas.microsoft.com/office/drawing/2014/main" val="552013323"/>
                    </a:ext>
                  </a:extLst>
                </a:gridCol>
              </a:tblGrid>
              <a:tr h="352425">
                <a:tc>
                  <a:txBody>
                    <a:bodyPr/>
                    <a:lstStyle/>
                    <a:p>
                      <a:endParaRPr lang="en-US" sz="1100" dirty="0">
                        <a:solidFill>
                          <a:schemeClr val="bg1"/>
                        </a:solidFill>
                      </a:endParaRPr>
                    </a:p>
                  </a:txBody>
                  <a:tcPr anchor="ctr">
                    <a:solidFill>
                      <a:srgbClr val="FF4713"/>
                    </a:solidFill>
                  </a:tcPr>
                </a:tc>
                <a:tc>
                  <a:txBody>
                    <a:bodyPr/>
                    <a:lstStyle/>
                    <a:p>
                      <a:r>
                        <a:rPr lang="en-US" sz="1100">
                          <a:solidFill>
                            <a:schemeClr val="bg1"/>
                          </a:solidFill>
                        </a:rPr>
                        <a:t>Vision Plan</a:t>
                      </a:r>
                      <a:endParaRPr lang="en-US" sz="11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352425">
                <a:tc>
                  <a:txBody>
                    <a:bodyPr/>
                    <a:lstStyle/>
                    <a:p>
                      <a:r>
                        <a:rPr lang="en-US" sz="1400" dirty="0" err="1">
                          <a:solidFill>
                            <a:srgbClr val="3F4443"/>
                          </a:solidFill>
                        </a:rPr>
                        <a:t>Copago</a:t>
                      </a:r>
                      <a:r>
                        <a:rPr lang="en-US" sz="1400" dirty="0">
                          <a:solidFill>
                            <a:srgbClr val="3F4443"/>
                          </a:solidFill>
                        </a:rPr>
                        <a:t> del examen</a:t>
                      </a:r>
                    </a:p>
                  </a:txBody>
                  <a:tcPr anchor="ctr"/>
                </a:tc>
                <a:tc>
                  <a:txBody>
                    <a:bodyPr/>
                    <a:lstStyle/>
                    <a:p>
                      <a:r>
                        <a:rPr lang="en-US" sz="1400">
                          <a:solidFill>
                            <a:srgbClr val="3F4443"/>
                          </a:solidFill>
                        </a:rPr>
                        <a:t>$10 copago</a:t>
                      </a:r>
                      <a:endParaRPr lang="en-US" sz="1400" dirty="0">
                        <a:solidFill>
                          <a:srgbClr val="3F4443"/>
                        </a:solidFill>
                      </a:endParaRPr>
                    </a:p>
                  </a:txBody>
                  <a:tcPr anchor="ctr"/>
                </a:tc>
                <a:extLst>
                  <a:ext uri="{0D108BD9-81ED-4DB2-BD59-A6C34878D82A}">
                    <a16:rowId xmlns:a16="http://schemas.microsoft.com/office/drawing/2014/main" val="10001"/>
                  </a:ext>
                </a:extLst>
              </a:tr>
              <a:tr h="352425">
                <a:tc>
                  <a:txBody>
                    <a:bodyPr/>
                    <a:lstStyle/>
                    <a:p>
                      <a:r>
                        <a:rPr lang="en-US" sz="1400" dirty="0" err="1">
                          <a:solidFill>
                            <a:srgbClr val="3F4443"/>
                          </a:solidFill>
                        </a:rPr>
                        <a:t>Copago</a:t>
                      </a:r>
                      <a:r>
                        <a:rPr lang="en-US" sz="1400" dirty="0">
                          <a:solidFill>
                            <a:srgbClr val="3F4443"/>
                          </a:solidFill>
                        </a:rPr>
                        <a:t> de </a:t>
                      </a:r>
                      <a:r>
                        <a:rPr lang="en-US" sz="1400" dirty="0" err="1">
                          <a:solidFill>
                            <a:srgbClr val="3F4443"/>
                          </a:solidFill>
                        </a:rPr>
                        <a:t>materiales</a:t>
                      </a:r>
                      <a:endParaRPr lang="en-US" sz="1400" dirty="0">
                        <a:solidFill>
                          <a:srgbClr val="3F4443"/>
                        </a:solidFill>
                      </a:endParaRPr>
                    </a:p>
                  </a:txBody>
                  <a:tcPr anchor="ctr"/>
                </a:tc>
                <a:tc>
                  <a:txBody>
                    <a:bodyPr/>
                    <a:lstStyle/>
                    <a:p>
                      <a:r>
                        <a:rPr lang="en-US" sz="1400" dirty="0">
                          <a:solidFill>
                            <a:srgbClr val="3F4443"/>
                          </a:solidFill>
                        </a:rPr>
                        <a:t>$25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2"/>
                  </a:ext>
                </a:extLst>
              </a:tr>
              <a:tr h="352425">
                <a:tc gridSpan="2">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dirty="0" err="1">
                          <a:solidFill>
                            <a:schemeClr val="bg1"/>
                          </a:solidFill>
                        </a:rPr>
                        <a:t>Beneficios</a:t>
                      </a:r>
                      <a:r>
                        <a:rPr lang="en-US" sz="1000" dirty="0">
                          <a:solidFill>
                            <a:schemeClr val="bg1"/>
                          </a:solidFill>
                        </a:rPr>
                        <a:t> y </a:t>
                      </a:r>
                      <a:r>
                        <a:rPr lang="en-US" sz="1000" dirty="0" err="1">
                          <a:solidFill>
                            <a:schemeClr val="bg1"/>
                          </a:solidFill>
                        </a:rPr>
                        <a:t>Frecuencia</a:t>
                      </a:r>
                      <a:endParaRPr lang="en-US" sz="1000" dirty="0">
                        <a:solidFill>
                          <a:schemeClr val="bg1"/>
                        </a:solidFill>
                      </a:endParaRPr>
                    </a:p>
                  </a:txBody>
                  <a:tcPr anchor="ctr">
                    <a:solidFill>
                      <a:srgbClr val="FF4713"/>
                    </a:solidFill>
                  </a:tcPr>
                </a:tc>
                <a:tc hMerge="1">
                  <a:txBody>
                    <a:bodyPr/>
                    <a:lstStyle/>
                    <a:p>
                      <a:endParaRPr lang="en-US"/>
                    </a:p>
                  </a:txBody>
                  <a:tcPr/>
                </a:tc>
                <a:extLst>
                  <a:ext uri="{0D108BD9-81ED-4DB2-BD59-A6C34878D82A}">
                    <a16:rowId xmlns:a16="http://schemas.microsoft.com/office/drawing/2014/main" val="10003"/>
                  </a:ext>
                </a:extLst>
              </a:tr>
              <a:tr h="352425">
                <a:tc>
                  <a:txBody>
                    <a:bodyPr/>
                    <a:lstStyle/>
                    <a:p>
                      <a:r>
                        <a:rPr lang="en-US" sz="1400" dirty="0">
                          <a:solidFill>
                            <a:srgbClr val="3F4443"/>
                          </a:solidFill>
                        </a:rPr>
                        <a:t>Examen</a:t>
                      </a:r>
                    </a:p>
                  </a:txBody>
                  <a:tcPr anchor="ctr"/>
                </a:tc>
                <a:tc>
                  <a:txBody>
                    <a:bodyPr/>
                    <a:lstStyle/>
                    <a:p>
                      <a:r>
                        <a:rPr lang="en-US" sz="1400">
                          <a:solidFill>
                            <a:srgbClr val="3F4443"/>
                          </a:solidFill>
                        </a:rPr>
                        <a:t>Cubierto cada 12 meses</a:t>
                      </a:r>
                      <a:endParaRPr lang="en-US" sz="1400" dirty="0">
                        <a:solidFill>
                          <a:srgbClr val="3F4443"/>
                        </a:solidFill>
                      </a:endParaRPr>
                    </a:p>
                  </a:txBody>
                  <a:tcPr anchor="ctr"/>
                </a:tc>
                <a:extLst>
                  <a:ext uri="{0D108BD9-81ED-4DB2-BD59-A6C34878D82A}">
                    <a16:rowId xmlns:a16="http://schemas.microsoft.com/office/drawing/2014/main" val="10004"/>
                  </a:ext>
                </a:extLst>
              </a:tr>
              <a:tr h="352425">
                <a:tc>
                  <a:txBody>
                    <a:bodyPr/>
                    <a:lstStyle/>
                    <a:p>
                      <a:r>
                        <a:rPr lang="en-US" sz="1400" dirty="0" err="1">
                          <a:solidFill>
                            <a:srgbClr val="3F4443"/>
                          </a:solidFill>
                        </a:rPr>
                        <a:t>Lentes</a:t>
                      </a:r>
                      <a:endParaRPr lang="en-US" sz="1400" dirty="0">
                        <a:solidFill>
                          <a:srgbClr val="3F4443"/>
                        </a:solidFill>
                      </a:endParaRPr>
                    </a:p>
                  </a:txBody>
                  <a:tcPr anchor="ctr"/>
                </a:tc>
                <a:tc>
                  <a:txBody>
                    <a:bodyPr/>
                    <a:lstStyle/>
                    <a:p>
                      <a:r>
                        <a:rPr lang="en-US" sz="1400">
                          <a:solidFill>
                            <a:srgbClr val="3F4443"/>
                          </a:solidFill>
                        </a:rPr>
                        <a:t>Copago de $25 cada 12 meses</a:t>
                      </a:r>
                      <a:endParaRPr lang="en-US" sz="1400" dirty="0">
                        <a:solidFill>
                          <a:srgbClr val="3F4443"/>
                        </a:solidFill>
                      </a:endParaRPr>
                    </a:p>
                  </a:txBody>
                  <a:tcPr anchor="ctr"/>
                </a:tc>
                <a:extLst>
                  <a:ext uri="{0D108BD9-81ED-4DB2-BD59-A6C34878D82A}">
                    <a16:rowId xmlns:a16="http://schemas.microsoft.com/office/drawing/2014/main" val="10005"/>
                  </a:ext>
                </a:extLst>
              </a:tr>
              <a:tr h="352425">
                <a:tc>
                  <a:txBody>
                    <a:bodyPr/>
                    <a:lstStyle/>
                    <a:p>
                      <a:r>
                        <a:rPr lang="en-US" sz="1400" dirty="0" err="1">
                          <a:solidFill>
                            <a:srgbClr val="3F4443"/>
                          </a:solidFill>
                        </a:rPr>
                        <a:t>Monturas</a:t>
                      </a:r>
                      <a:endParaRPr lang="en-US" sz="1400" dirty="0">
                        <a:solidFill>
                          <a:srgbClr val="3F4443"/>
                        </a:solidFill>
                      </a:endParaRPr>
                    </a:p>
                  </a:txBody>
                  <a:tcPr anchor="ctr"/>
                </a:tc>
                <a:tc>
                  <a:txBody>
                    <a:bodyPr/>
                    <a:lstStyle/>
                    <a:p>
                      <a:r>
                        <a:rPr lang="es-ES" sz="1400">
                          <a:solidFill>
                            <a:srgbClr val="3F4443"/>
                          </a:solidFill>
                        </a:rPr>
                        <a:t>Asignación de $130, 20% del saldo, cada 24 meses</a:t>
                      </a:r>
                      <a:endParaRPr lang="en-US" sz="1400" dirty="0">
                        <a:solidFill>
                          <a:srgbClr val="3F4443"/>
                        </a:solidFill>
                      </a:endParaRPr>
                    </a:p>
                  </a:txBody>
                  <a:tcPr anchor="ctr"/>
                </a:tc>
                <a:extLst>
                  <a:ext uri="{0D108BD9-81ED-4DB2-BD59-A6C34878D82A}">
                    <a16:rowId xmlns:a16="http://schemas.microsoft.com/office/drawing/2014/main" val="10006"/>
                  </a:ext>
                </a:extLst>
              </a:tr>
              <a:tr h="352425">
                <a:tc>
                  <a:txBody>
                    <a:bodyPr/>
                    <a:lstStyle/>
                    <a:p>
                      <a:r>
                        <a:rPr lang="en-US" sz="1400" dirty="0" err="1">
                          <a:solidFill>
                            <a:srgbClr val="3F4443"/>
                          </a:solidFill>
                        </a:rPr>
                        <a:t>Lentes</a:t>
                      </a:r>
                      <a:r>
                        <a:rPr lang="en-US" sz="1400" dirty="0">
                          <a:solidFill>
                            <a:srgbClr val="3F4443"/>
                          </a:solidFill>
                        </a:rPr>
                        <a:t> de </a:t>
                      </a:r>
                      <a:r>
                        <a:rPr lang="en-US" sz="1400" dirty="0" err="1">
                          <a:solidFill>
                            <a:srgbClr val="3F4443"/>
                          </a:solidFill>
                        </a:rPr>
                        <a:t>contacto</a:t>
                      </a:r>
                      <a:r>
                        <a:rPr lang="en-US" sz="1400" dirty="0">
                          <a:solidFill>
                            <a:srgbClr val="3F4443"/>
                          </a:solidFill>
                        </a:rPr>
                        <a:t> electives </a:t>
                      </a:r>
                      <a:r>
                        <a:rPr lang="en-US" sz="1400" dirty="0" err="1">
                          <a:solidFill>
                            <a:srgbClr val="3F4443"/>
                          </a:solidFill>
                        </a:rPr>
                        <a:t>en</a:t>
                      </a:r>
                      <a:r>
                        <a:rPr lang="en-US" sz="1400" dirty="0">
                          <a:solidFill>
                            <a:srgbClr val="3F4443"/>
                          </a:solidFill>
                        </a:rPr>
                        <a:t> </a:t>
                      </a:r>
                      <a:r>
                        <a:rPr lang="en-US" sz="1400" dirty="0" err="1">
                          <a:solidFill>
                            <a:srgbClr val="3F4443"/>
                          </a:solidFill>
                        </a:rPr>
                        <a:t>lugar</a:t>
                      </a:r>
                      <a:r>
                        <a:rPr lang="en-US" sz="1400" dirty="0">
                          <a:solidFill>
                            <a:srgbClr val="3F4443"/>
                          </a:solidFill>
                        </a:rPr>
                        <a:t> de </a:t>
                      </a:r>
                      <a:r>
                        <a:rPr lang="en-US" sz="1400" dirty="0" err="1">
                          <a:solidFill>
                            <a:srgbClr val="3F4443"/>
                          </a:solidFill>
                        </a:rPr>
                        <a:t>monturas</a:t>
                      </a:r>
                      <a:endParaRPr lang="en-US" sz="1400" b="1" dirty="0">
                        <a:solidFill>
                          <a:srgbClr val="3F4443"/>
                        </a:solidFill>
                        <a:latin typeface="Arial" panose="020B0604020202020204" pitchFamily="34" charset="0"/>
                      </a:endParaRPr>
                    </a:p>
                  </a:txBody>
                  <a:tcPr anchor="ctr"/>
                </a:tc>
                <a:tc>
                  <a:txBody>
                    <a:bodyPr/>
                    <a:lstStyle/>
                    <a:p>
                      <a:r>
                        <a:rPr lang="es-ES" sz="1400" dirty="0">
                          <a:solidFill>
                            <a:srgbClr val="3F4443"/>
                          </a:solidFill>
                        </a:rPr>
                        <a:t>Asignación de $130, 15% del saldo, cada 12 meses</a:t>
                      </a:r>
                      <a:endParaRPr lang="en-US" sz="1400" b="1" dirty="0">
                        <a:solidFill>
                          <a:srgbClr val="3F4443"/>
                        </a:solidFill>
                        <a:latin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graphicFrame>
        <p:nvGraphicFramePr>
          <p:cNvPr id="8" name="Dental_Plan_1_Table">
            <a:extLst>
              <a:ext uri="{FF2B5EF4-FFF2-40B4-BE49-F238E27FC236}">
                <a16:creationId xmlns:a16="http://schemas.microsoft.com/office/drawing/2014/main" id="{ABD5BFF0-7BE5-E8C4-25CB-4437AF288630}"/>
              </a:ext>
            </a:extLst>
          </p:cNvPr>
          <p:cNvGraphicFramePr>
            <a:graphicFrameLocks noGrp="1"/>
          </p:cNvGraphicFramePr>
          <p:nvPr>
            <p:extLst>
              <p:ext uri="{D42A27DB-BD31-4B8C-83A1-F6EECF244321}">
                <p14:modId xmlns:p14="http://schemas.microsoft.com/office/powerpoint/2010/main" val="917993440"/>
              </p:ext>
            </p:extLst>
          </p:nvPr>
        </p:nvGraphicFramePr>
        <p:xfrm>
          <a:off x="445893" y="4852573"/>
          <a:ext cx="5486400" cy="1524000"/>
        </p:xfrm>
        <a:graphic>
          <a:graphicData uri="http://schemas.openxmlformats.org/drawingml/2006/table">
            <a:tbl>
              <a:tblPr firstRow="1" bandRow="1">
                <a:tableStyleId>{7E9639D4-E3E2-4D34-9284-5A2195B3D0D7}</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191603">
                <a:tc>
                  <a:txBody>
                    <a:bodyPr/>
                    <a:lstStyle/>
                    <a:p>
                      <a:endParaRPr lang="en-US" sz="1100" dirty="0">
                        <a:solidFill>
                          <a:schemeClr val="bg1"/>
                        </a:solidFill>
                      </a:endParaRPr>
                    </a:p>
                  </a:txBody>
                  <a:tcPr>
                    <a:solidFill>
                      <a:srgbClr val="FF4713"/>
                    </a:solidFill>
                  </a:tcPr>
                </a:tc>
                <a:tc>
                  <a:txBody>
                    <a:bodyPr/>
                    <a:lstStyle/>
                    <a:p>
                      <a:pPr algn="ctr"/>
                      <a:r>
                        <a:rPr lang="en-US" sz="1400" dirty="0" err="1">
                          <a:solidFill>
                            <a:schemeClr val="bg1"/>
                          </a:solidFill>
                        </a:rPr>
                        <a:t>Contribuciones</a:t>
                      </a:r>
                      <a:r>
                        <a:rPr lang="en-US" sz="1400" dirty="0">
                          <a:solidFill>
                            <a:schemeClr val="bg1"/>
                          </a:solidFill>
                        </a:rPr>
                        <a:t> </a:t>
                      </a:r>
                      <a:r>
                        <a:rPr lang="en-US" sz="1400" dirty="0" err="1">
                          <a:solidFill>
                            <a:schemeClr val="bg1"/>
                          </a:solidFill>
                        </a:rPr>
                        <a:t>Semanales</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266554">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a:t>
                      </a:r>
                      <a:endParaRPr lang="en-US" sz="100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$1.49</a:t>
                      </a:r>
                    </a:p>
                  </a:txBody>
                  <a:tcPr anchor="ctr"/>
                </a:tc>
                <a:extLst>
                  <a:ext uri="{0D108BD9-81ED-4DB2-BD59-A6C34878D82A}">
                    <a16:rowId xmlns:a16="http://schemas.microsoft.com/office/drawing/2014/main" val="2812148085"/>
                  </a:ext>
                </a:extLst>
              </a:tr>
              <a:tr h="266554">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 y Cónyuge</a:t>
                      </a:r>
                      <a:endParaRPr lang="en-US" sz="100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$2.83</a:t>
                      </a:r>
                    </a:p>
                  </a:txBody>
                  <a:tcPr anchor="ctr"/>
                </a:tc>
                <a:extLst>
                  <a:ext uri="{0D108BD9-81ED-4DB2-BD59-A6C34878D82A}">
                    <a16:rowId xmlns:a16="http://schemas.microsoft.com/office/drawing/2014/main" val="4073551193"/>
                  </a:ext>
                </a:extLst>
              </a:tr>
              <a:tr h="266554">
                <a:tc>
                  <a: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Empleado e Hijo(s)</a:t>
                      </a:r>
                      <a:endParaRPr lang="en-US" sz="100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$2.98</a:t>
                      </a:r>
                    </a:p>
                  </a:txBody>
                  <a:tcPr anchor="ctr"/>
                </a:tc>
                <a:extLst>
                  <a:ext uri="{0D108BD9-81ED-4DB2-BD59-A6C34878D82A}">
                    <a16:rowId xmlns:a16="http://schemas.microsoft.com/office/drawing/2014/main" val="10001"/>
                  </a:ext>
                </a:extLst>
              </a:tr>
              <a:tr h="266554">
                <a:tc>
                  <a:txBody>
                    <a:bodyPr/>
                    <a:lstStyle/>
                    <a:p>
                      <a:pPr marL="0" marR="0">
                        <a:spcBef>
                          <a:spcPts val="0"/>
                        </a:spcBef>
                        <a:spcAft>
                          <a:spcPts val="0"/>
                        </a:spcAft>
                      </a:pPr>
                      <a:r>
                        <a:rPr lang="en-US" sz="1200" b="1" dirty="0">
                          <a:effectLst/>
                          <a:latin typeface="Calibri" panose="020F0502020204030204" pitchFamily="34" charset="0"/>
                          <a:ea typeface="Times New Roman" panose="02020603050405020304" pitchFamily="18" charset="0"/>
                        </a:rPr>
                        <a:t>Familia</a:t>
                      </a:r>
                      <a:endParaRPr lang="en-US" sz="1000" dirty="0">
                        <a:effectLst/>
                        <a:latin typeface="Times New Roman" panose="02020603050405020304" pitchFamily="18" charset="0"/>
                        <a:ea typeface="Times New Roman" panose="02020603050405020304" pitchFamily="18" charset="0"/>
                      </a:endParaRPr>
                    </a:p>
                  </a:txBody>
                  <a:tcPr marL="137160" marR="73025" marT="0" marB="0" anchor="ctr"/>
                </a:tc>
                <a:tc>
                  <a:txBody>
                    <a:bodyPr/>
                    <a:lstStyle/>
                    <a:p>
                      <a:pPr algn="ctr"/>
                      <a:r>
                        <a:rPr lang="en-US" sz="1400" dirty="0">
                          <a:solidFill>
                            <a:srgbClr val="3F4443"/>
                          </a:solidFill>
                        </a:rPr>
                        <a:t>$4.38</a:t>
                      </a:r>
                    </a:p>
                  </a:txBody>
                  <a:tcPr anchor="ctr"/>
                </a:tc>
                <a:extLst>
                  <a:ext uri="{0D108BD9-81ED-4DB2-BD59-A6C34878D82A}">
                    <a16:rowId xmlns:a16="http://schemas.microsoft.com/office/drawing/2014/main" val="10002"/>
                  </a:ext>
                </a:extLst>
              </a:tr>
            </a:tbl>
          </a:graphicData>
        </a:graphic>
      </p:graphicFrame>
      <p:pic>
        <p:nvPicPr>
          <p:cNvPr id="9" name="Picture 8">
            <a:extLst>
              <a:ext uri="{FF2B5EF4-FFF2-40B4-BE49-F238E27FC236}">
                <a16:creationId xmlns:a16="http://schemas.microsoft.com/office/drawing/2014/main" id="{F6D65815-83CC-559C-475F-1C0AFC4DFDCF}"/>
              </a:ext>
            </a:extLst>
          </p:cNvPr>
          <p:cNvPicPr>
            <a:picLocks noChangeAspect="1"/>
          </p:cNvPicPr>
          <p:nvPr/>
        </p:nvPicPr>
        <p:blipFill>
          <a:blip r:embed="rId3"/>
          <a:stretch>
            <a:fillRect/>
          </a:stretch>
        </p:blipFill>
        <p:spPr>
          <a:xfrm>
            <a:off x="7608910" y="285509"/>
            <a:ext cx="1261045" cy="1134545"/>
          </a:xfrm>
          <a:prstGeom prst="rect">
            <a:avLst/>
          </a:prstGeom>
        </p:spPr>
      </p:pic>
      <p:pic>
        <p:nvPicPr>
          <p:cNvPr id="10" name="Picture 9">
            <a:extLst>
              <a:ext uri="{FF2B5EF4-FFF2-40B4-BE49-F238E27FC236}">
                <a16:creationId xmlns:a16="http://schemas.microsoft.com/office/drawing/2014/main" id="{188A0690-0A2A-0F5E-EB53-1A63D8F0B425}"/>
              </a:ext>
            </a:extLst>
          </p:cNvPr>
          <p:cNvPicPr>
            <a:picLocks noChangeAspect="1"/>
          </p:cNvPicPr>
          <p:nvPr/>
        </p:nvPicPr>
        <p:blipFill rotWithShape="1">
          <a:blip r:embed="rId4"/>
          <a:srcRect l="10577" t="5242" r="7259"/>
          <a:stretch/>
        </p:blipFill>
        <p:spPr>
          <a:xfrm>
            <a:off x="445893" y="135839"/>
            <a:ext cx="2128685" cy="1488588"/>
          </a:xfrm>
          <a:prstGeom prst="rect">
            <a:avLst/>
          </a:prstGeom>
        </p:spPr>
      </p:pic>
    </p:spTree>
    <p:extLst>
      <p:ext uri="{BB962C8B-B14F-4D97-AF65-F5344CB8AC3E}">
        <p14:creationId xmlns:p14="http://schemas.microsoft.com/office/powerpoint/2010/main" val="252427451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err="1"/>
              <a:t>Coberturas</a:t>
            </a:r>
            <a:r>
              <a:rPr lang="en-US" dirty="0"/>
              <a:t> </a:t>
            </a:r>
            <a:r>
              <a:rPr lang="en-US" dirty="0" err="1"/>
              <a:t>Auxiliares</a:t>
            </a:r>
            <a:endParaRPr lang="en-US" dirty="0"/>
          </a:p>
        </p:txBody>
      </p:sp>
      <p:pic>
        <p:nvPicPr>
          <p:cNvPr id="6" name="Picture 5">
            <a:extLst>
              <a:ext uri="{FF2B5EF4-FFF2-40B4-BE49-F238E27FC236}">
                <a16:creationId xmlns:a16="http://schemas.microsoft.com/office/drawing/2014/main" id="{94BBE3D9-C004-479F-A582-19F8C1D4362F}"/>
              </a:ext>
            </a:extLst>
          </p:cNvPr>
          <p:cNvPicPr>
            <a:picLocks noChangeAspect="1"/>
          </p:cNvPicPr>
          <p:nvPr/>
        </p:nvPicPr>
        <p:blipFill>
          <a:blip r:embed="rId3"/>
          <a:stretch>
            <a:fillRect/>
          </a:stretch>
        </p:blipFill>
        <p:spPr>
          <a:xfrm>
            <a:off x="452215" y="2238478"/>
            <a:ext cx="8229600" cy="2674621"/>
          </a:xfrm>
          <a:prstGeom prst="rect">
            <a:avLst/>
          </a:prstGeom>
          <a:noFill/>
        </p:spPr>
      </p:pic>
    </p:spTree>
    <p:extLst>
      <p:ext uri="{BB962C8B-B14F-4D97-AF65-F5344CB8AC3E}">
        <p14:creationId xmlns:p14="http://schemas.microsoft.com/office/powerpoint/2010/main" val="311255435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4737"/>
            <a:ext cx="5737050" cy="868362"/>
          </a:xfrm>
        </p:spPr>
        <p:txBody>
          <a:bodyPr>
            <a:normAutofit fontScale="90000"/>
          </a:bodyPr>
          <a:lstStyle/>
          <a:p>
            <a:r>
              <a:rPr lang="en-US" sz="3600" dirty="0"/>
              <a:t>Seguro de Vida </a:t>
            </a:r>
            <a:r>
              <a:rPr lang="en-US" sz="3600" dirty="0" err="1"/>
              <a:t>Básico</a:t>
            </a:r>
            <a:r>
              <a:rPr lang="en-US" sz="3600" dirty="0"/>
              <a:t> y M.A.D (Muerte Accidental y </a:t>
            </a:r>
            <a:r>
              <a:rPr lang="en-US" sz="3600" dirty="0" err="1"/>
              <a:t>Desmembramiento</a:t>
            </a:r>
            <a:r>
              <a:rPr lang="en-US" sz="3600" dirty="0"/>
              <a:t>)</a:t>
            </a:r>
          </a:p>
        </p:txBody>
      </p:sp>
      <p:sp>
        <p:nvSpPr>
          <p:cNvPr id="3" name="Content Placeholder 2">
            <a:extLst>
              <a:ext uri="{FF2B5EF4-FFF2-40B4-BE49-F238E27FC236}">
                <a16:creationId xmlns:a16="http://schemas.microsoft.com/office/drawing/2014/main" id="{5D3A0F5D-FAEC-4722-BAB1-8FB4C0DB4A23}"/>
              </a:ext>
            </a:extLst>
          </p:cNvPr>
          <p:cNvSpPr>
            <a:spLocks noGrp="1"/>
          </p:cNvSpPr>
          <p:nvPr>
            <p:ph idx="1"/>
          </p:nvPr>
        </p:nvSpPr>
        <p:spPr>
          <a:xfrm>
            <a:off x="392723" y="1752600"/>
            <a:ext cx="4272185" cy="4525963"/>
          </a:xfrm>
        </p:spPr>
        <p:txBody>
          <a:bodyPr>
            <a:normAutofit/>
          </a:bodyPr>
          <a:lstStyle/>
          <a:p>
            <a:pPr marL="0" indent="0">
              <a:buNone/>
            </a:pPr>
            <a:r>
              <a:rPr lang="es-ES" sz="1800" dirty="0" err="1">
                <a:solidFill>
                  <a:srgbClr val="3F4443"/>
                </a:solidFill>
              </a:rPr>
              <a:t>Vinylmax</a:t>
            </a:r>
            <a:r>
              <a:rPr lang="es-ES" sz="1800" dirty="0">
                <a:solidFill>
                  <a:srgbClr val="3F4443"/>
                </a:solidFill>
              </a:rPr>
              <a:t> Windows se complace en ofrecer un beneficio de seguro de vida y muerte accidental y desmembramiento (M.A.D) pagado por el empleador a todos los empleados elegibles</a:t>
            </a:r>
            <a:r>
              <a:rPr lang="en-US" sz="1800" dirty="0">
                <a:solidFill>
                  <a:srgbClr val="3F4443"/>
                </a:solidFill>
              </a:rPr>
              <a:t>:</a:t>
            </a:r>
          </a:p>
          <a:p>
            <a:pPr marL="400050" lvl="1" indent="0">
              <a:buNone/>
            </a:pPr>
            <a:r>
              <a:rPr lang="en-US" sz="1800" b="1" dirty="0" err="1">
                <a:solidFill>
                  <a:srgbClr val="3F4443"/>
                </a:solidFill>
              </a:rPr>
              <a:t>Beneficio</a:t>
            </a:r>
            <a:r>
              <a:rPr lang="en-US" sz="1800" b="1" dirty="0">
                <a:solidFill>
                  <a:srgbClr val="3F4443"/>
                </a:solidFill>
              </a:rPr>
              <a:t> para </a:t>
            </a:r>
            <a:r>
              <a:rPr lang="en-US" sz="1800" b="1" dirty="0" err="1">
                <a:solidFill>
                  <a:srgbClr val="3F4443"/>
                </a:solidFill>
              </a:rPr>
              <a:t>el</a:t>
            </a:r>
            <a:r>
              <a:rPr lang="en-US" sz="1800" b="1" dirty="0">
                <a:solidFill>
                  <a:srgbClr val="3F4443"/>
                </a:solidFill>
              </a:rPr>
              <a:t> </a:t>
            </a:r>
            <a:r>
              <a:rPr lang="en-US" sz="1800" b="1" dirty="0" err="1">
                <a:solidFill>
                  <a:srgbClr val="3F4443"/>
                </a:solidFill>
              </a:rPr>
              <a:t>Empleado</a:t>
            </a:r>
            <a:endParaRPr lang="en-US" sz="1800" b="1" dirty="0">
              <a:solidFill>
                <a:srgbClr val="3F4443"/>
              </a:solidFill>
            </a:endParaRPr>
          </a:p>
          <a:p>
            <a:pPr marL="685800" lvl="1"/>
            <a:r>
              <a:rPr lang="es-ES" sz="1800" dirty="0">
                <a:solidFill>
                  <a:srgbClr val="3F4443"/>
                </a:solidFill>
              </a:rPr>
              <a:t>$25,000 de Seguro de Vida</a:t>
            </a:r>
          </a:p>
          <a:p>
            <a:pPr marL="685800" lvl="1"/>
            <a:r>
              <a:rPr lang="es-ES" sz="1800" dirty="0">
                <a:solidFill>
                  <a:srgbClr val="3F4443"/>
                </a:solidFill>
              </a:rPr>
              <a:t>$25,000 de Monto Garantizado</a:t>
            </a:r>
          </a:p>
          <a:p>
            <a:pPr marL="685800" lvl="1"/>
            <a:r>
              <a:rPr lang="es-ES" sz="1800" dirty="0">
                <a:solidFill>
                  <a:srgbClr val="3F4443"/>
                </a:solidFill>
              </a:rPr>
              <a:t>$25,000 es el Monto Máximo del Beneficio</a:t>
            </a:r>
            <a:endParaRPr lang="en-US" sz="1800" dirty="0">
              <a:solidFill>
                <a:srgbClr val="3F4443"/>
              </a:solidFill>
            </a:endParaRPr>
          </a:p>
        </p:txBody>
      </p:sp>
      <p:sp>
        <p:nvSpPr>
          <p:cNvPr id="7" name="Rectangle 4"/>
          <p:cNvSpPr>
            <a:spLocks noChangeArrowheads="1"/>
          </p:cNvSpPr>
          <p:nvPr/>
        </p:nvSpPr>
        <p:spPr bwMode="auto">
          <a:xfrm>
            <a:off x="457200" y="5867849"/>
            <a:ext cx="8305800" cy="514171"/>
          </a:xfrm>
          <a:prstGeom prst="rect">
            <a:avLst/>
          </a:prstGeom>
          <a:noFill/>
          <a:ln w="9525">
            <a:noFill/>
            <a:miter lim="800000"/>
          </a:ln>
        </p:spPr>
        <p:txBody>
          <a:bodyPr wrap="square" lIns="82479" tIns="41239" rIns="82479" bIns="41239">
            <a:spAutoFit/>
          </a:bodyPr>
          <a:lstStyle/>
          <a:p>
            <a:pPr algn="ctr" defTabSz="825500"/>
            <a:r>
              <a:rPr lang="es-ES" sz="1400" b="1" dirty="0">
                <a:solidFill>
                  <a:srgbClr val="FF4713"/>
                </a:solidFill>
                <a:latin typeface="Arial" panose="020B0604020202020204" pitchFamily="34" charset="0"/>
                <a:cs typeface="Calibri" panose="020F0502020204030204" pitchFamily="34" charset="0"/>
              </a:rPr>
              <a:t>Por favor, asegúrese de revisar y actualizar su información de beneficiario según sea necesario; no tiene que hacerse durante la Inscripción Abierta</a:t>
            </a:r>
            <a:r>
              <a:rPr lang="en-US" sz="1050" b="1" dirty="0">
                <a:solidFill>
                  <a:srgbClr val="FF4713"/>
                </a:solidFill>
                <a:latin typeface="Arial" panose="020B0604020202020204" pitchFamily="34" charset="0"/>
                <a:cs typeface="Calibri" panose="020F0502020204030204" pitchFamily="34" charset="0"/>
              </a:rPr>
              <a:t>.</a:t>
            </a:r>
            <a:endParaRPr lang="en-US" sz="1050" dirty="0">
              <a:solidFill>
                <a:srgbClr val="FF4713"/>
              </a:solidFill>
              <a:latin typeface="Arial" panose="020B0604020202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0D16CE8-A750-4BD0-BC2C-B53F27672A86}"/>
              </a:ext>
            </a:extLst>
          </p:cNvPr>
          <p:cNvPicPr>
            <a:picLocks noChangeAspect="1"/>
          </p:cNvPicPr>
          <p:nvPr/>
        </p:nvPicPr>
        <p:blipFill>
          <a:blip r:embed="rId3"/>
          <a:stretch>
            <a:fillRect/>
          </a:stretch>
        </p:blipFill>
        <p:spPr>
          <a:xfrm>
            <a:off x="6391450" y="324737"/>
            <a:ext cx="2371550" cy="768163"/>
          </a:xfrm>
          <a:prstGeom prst="rect">
            <a:avLst/>
          </a:prstGeom>
        </p:spPr>
      </p:pic>
      <p:pic>
        <p:nvPicPr>
          <p:cNvPr id="9" name="Picture 8">
            <a:extLst>
              <a:ext uri="{FF2B5EF4-FFF2-40B4-BE49-F238E27FC236}">
                <a16:creationId xmlns:a16="http://schemas.microsoft.com/office/drawing/2014/main" id="{7118C7F9-F64D-0502-7D37-C9B7357F8E01}"/>
              </a:ext>
            </a:extLst>
          </p:cNvPr>
          <p:cNvPicPr>
            <a:picLocks noChangeAspect="1"/>
          </p:cNvPicPr>
          <p:nvPr/>
        </p:nvPicPr>
        <p:blipFill>
          <a:blip r:embed="rId4"/>
          <a:stretch>
            <a:fillRect/>
          </a:stretch>
        </p:blipFill>
        <p:spPr>
          <a:xfrm>
            <a:off x="5876433" y="1312807"/>
            <a:ext cx="2893941" cy="3773372"/>
          </a:xfrm>
          <a:prstGeom prst="rect">
            <a:avLst/>
          </a:prstGeom>
        </p:spPr>
      </p:pic>
    </p:spTree>
    <p:extLst>
      <p:ext uri="{BB962C8B-B14F-4D97-AF65-F5344CB8AC3E}">
        <p14:creationId xmlns:p14="http://schemas.microsoft.com/office/powerpoint/2010/main" val="396101587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68362"/>
          </a:xfrm>
        </p:spPr>
        <p:txBody>
          <a:bodyPr>
            <a:normAutofit/>
          </a:bodyPr>
          <a:lstStyle/>
          <a:p>
            <a:r>
              <a:rPr lang="es-ES" sz="3600" dirty="0"/>
              <a:t>Seguro de Vida y M.A.D Voluntario</a:t>
            </a:r>
            <a:endParaRPr lang="en-US" sz="3600" dirty="0"/>
          </a:p>
        </p:txBody>
      </p:sp>
      <p:pic>
        <p:nvPicPr>
          <p:cNvPr id="4" name="Picture 3">
            <a:extLst>
              <a:ext uri="{FF2B5EF4-FFF2-40B4-BE49-F238E27FC236}">
                <a16:creationId xmlns:a16="http://schemas.microsoft.com/office/drawing/2014/main" id="{06CC7FB2-2970-4A71-B8A8-43F6C51E53FE}"/>
              </a:ext>
            </a:extLst>
          </p:cNvPr>
          <p:cNvPicPr>
            <a:picLocks noChangeAspect="1"/>
          </p:cNvPicPr>
          <p:nvPr/>
        </p:nvPicPr>
        <p:blipFill>
          <a:blip r:embed="rId3"/>
          <a:stretch>
            <a:fillRect/>
          </a:stretch>
        </p:blipFill>
        <p:spPr>
          <a:xfrm>
            <a:off x="6151595" y="990600"/>
            <a:ext cx="2377646" cy="768163"/>
          </a:xfrm>
          <a:prstGeom prst="rect">
            <a:avLst/>
          </a:prstGeom>
        </p:spPr>
      </p:pic>
      <p:pic>
        <p:nvPicPr>
          <p:cNvPr id="10" name="Picture 9">
            <a:extLst>
              <a:ext uri="{FF2B5EF4-FFF2-40B4-BE49-F238E27FC236}">
                <a16:creationId xmlns:a16="http://schemas.microsoft.com/office/drawing/2014/main" id="{D8894757-1A87-07AE-3718-B3FA70235993}"/>
              </a:ext>
            </a:extLst>
          </p:cNvPr>
          <p:cNvPicPr>
            <a:picLocks noChangeAspect="1"/>
          </p:cNvPicPr>
          <p:nvPr/>
        </p:nvPicPr>
        <p:blipFill rotWithShape="1">
          <a:blip r:embed="rId4"/>
          <a:srcRect l="16163"/>
          <a:stretch/>
        </p:blipFill>
        <p:spPr>
          <a:xfrm>
            <a:off x="5776452" y="2093260"/>
            <a:ext cx="3179955" cy="2524125"/>
          </a:xfrm>
          <a:prstGeom prst="rect">
            <a:avLst/>
          </a:prstGeom>
        </p:spPr>
      </p:pic>
      <p:graphicFrame>
        <p:nvGraphicFramePr>
          <p:cNvPr id="6" name="Table 5">
            <a:extLst>
              <a:ext uri="{FF2B5EF4-FFF2-40B4-BE49-F238E27FC236}">
                <a16:creationId xmlns:a16="http://schemas.microsoft.com/office/drawing/2014/main" id="{050557C1-13C1-3640-7CDB-EAF5506C69E3}"/>
              </a:ext>
            </a:extLst>
          </p:cNvPr>
          <p:cNvGraphicFramePr>
            <a:graphicFrameLocks noGrp="1"/>
          </p:cNvGraphicFramePr>
          <p:nvPr>
            <p:extLst>
              <p:ext uri="{D42A27DB-BD31-4B8C-83A1-F6EECF244321}">
                <p14:modId xmlns:p14="http://schemas.microsoft.com/office/powerpoint/2010/main" val="3880720397"/>
              </p:ext>
            </p:extLst>
          </p:nvPr>
        </p:nvGraphicFramePr>
        <p:xfrm>
          <a:off x="765175" y="1021415"/>
          <a:ext cx="3997325" cy="3314700"/>
        </p:xfrm>
        <a:graphic>
          <a:graphicData uri="http://schemas.openxmlformats.org/drawingml/2006/table">
            <a:tbl>
              <a:tblPr firstRow="1" firstCol="1" bandRow="1"/>
              <a:tblGrid>
                <a:gridCol w="1565275">
                  <a:extLst>
                    <a:ext uri="{9D8B030D-6E8A-4147-A177-3AD203B41FA5}">
                      <a16:colId xmlns:a16="http://schemas.microsoft.com/office/drawing/2014/main" val="84938860"/>
                    </a:ext>
                  </a:extLst>
                </a:gridCol>
                <a:gridCol w="2432050">
                  <a:extLst>
                    <a:ext uri="{9D8B030D-6E8A-4147-A177-3AD203B41FA5}">
                      <a16:colId xmlns:a16="http://schemas.microsoft.com/office/drawing/2014/main" val="2041859099"/>
                    </a:ext>
                  </a:extLst>
                </a:gridCol>
              </a:tblGrid>
              <a:tr h="387350">
                <a:tc gridSpan="2">
                  <a:txBody>
                    <a:bodyPr/>
                    <a:lstStyle/>
                    <a:p>
                      <a:pPr marL="0" marR="0" algn="ctr">
                        <a:spcBef>
                          <a:spcPts val="0"/>
                        </a:spcBef>
                        <a:spcAft>
                          <a:spcPts val="0"/>
                        </a:spcAft>
                      </a:pPr>
                      <a:r>
                        <a:rPr lang="en-US" sz="11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rPr>
                        <a:t>Lincoln Financial Group</a:t>
                      </a:r>
                      <a:endParaRPr lang="en-US" sz="10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endParaRPr>
                    </a:p>
                    <a:p>
                      <a:pPr marL="0" marR="0" algn="ctr">
                        <a:spcBef>
                          <a:spcPts val="0"/>
                        </a:spcBef>
                        <a:spcAft>
                          <a:spcPts val="0"/>
                        </a:spcAft>
                      </a:pPr>
                      <a:r>
                        <a:rPr lang="en-US" sz="11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rPr>
                        <a:t>Vida y M.A.D </a:t>
                      </a:r>
                      <a:r>
                        <a:rPr lang="en-US" sz="1100" b="1" dirty="0" err="1">
                          <a:solidFill>
                            <a:srgbClr val="FDFDFD"/>
                          </a:solidFill>
                          <a:effectLst/>
                          <a:latin typeface="Calibri" panose="020F0502020204030204" pitchFamily="34" charset="0"/>
                          <a:ea typeface="Malgun Gothic" panose="020B0503020000020004" pitchFamily="34" charset="-127"/>
                          <a:cs typeface="Calibri" panose="020F0502020204030204" pitchFamily="34" charset="0"/>
                        </a:rPr>
                        <a:t>Voluntario</a:t>
                      </a:r>
                      <a:endParaRPr lang="en-US" sz="10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4813"/>
                    </a:solidFill>
                  </a:tcPr>
                </a:tc>
                <a:tc hMerge="1">
                  <a:txBody>
                    <a:bodyPr/>
                    <a:lstStyle/>
                    <a:p>
                      <a:endParaRPr lang="en-US"/>
                    </a:p>
                  </a:txBody>
                  <a:tcPr/>
                </a:tc>
                <a:extLst>
                  <a:ext uri="{0D108BD9-81ED-4DB2-BD59-A6C34878D82A}">
                    <a16:rowId xmlns:a16="http://schemas.microsoft.com/office/drawing/2014/main" val="1635982442"/>
                  </a:ext>
                </a:extLst>
              </a:tr>
              <a:tr h="153035">
                <a:tc gridSpan="2">
                  <a:txBody>
                    <a:bodyPr/>
                    <a:lstStyle/>
                    <a:p>
                      <a:pPr marL="0" marR="0" algn="l">
                        <a:spcBef>
                          <a:spcPts val="0"/>
                        </a:spcBef>
                        <a:spcAft>
                          <a:spcPts val="0"/>
                        </a:spcAft>
                        <a:tabLst>
                          <a:tab pos="6972300" algn="l"/>
                        </a:tabLst>
                      </a:pPr>
                      <a:r>
                        <a:rPr lang="en-US" sz="1000" b="1">
                          <a:solidFill>
                            <a:srgbClr val="FFFFFF"/>
                          </a:solidFill>
                          <a:effectLst/>
                          <a:latin typeface="Calibri" panose="020F0502020204030204" pitchFamily="34" charset="0"/>
                          <a:ea typeface="Malgun Gothic" panose="020B0503020000020004" pitchFamily="34" charset="-127"/>
                          <a:cs typeface="Calibri" panose="020F0502020204030204" pitchFamily="34" charset="0"/>
                        </a:rPr>
                        <a:t>Empleado</a:t>
                      </a:r>
                      <a:endParaRPr lang="en-US" sz="1000" b="1">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2532738139"/>
                  </a:ext>
                </a:extLst>
              </a:tr>
              <a:tr h="317500">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Monto del Beneficio</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Incrementos de $10,000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3565201864"/>
                  </a:ext>
                </a:extLst>
              </a:tr>
              <a:tr h="317500">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Máximo de Beneficio</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$500,000</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2483725207"/>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Emisión Garantizada</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$200,000</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2168511273"/>
                  </a:ext>
                </a:extLst>
              </a:tr>
              <a:tr h="180975">
                <a:tc gridSpan="2">
                  <a:txBody>
                    <a:bodyPr/>
                    <a:lstStyle/>
                    <a:p>
                      <a:pPr marL="0" marR="9525" algn="l">
                        <a:spcBef>
                          <a:spcPts val="0"/>
                        </a:spcBef>
                        <a:spcAft>
                          <a:spcPts val="0"/>
                        </a:spcAft>
                        <a:tabLst>
                          <a:tab pos="6972300" algn="l"/>
                        </a:tabLst>
                      </a:pPr>
                      <a:r>
                        <a:rPr lang="en-US" sz="1100" b="1">
                          <a:solidFill>
                            <a:srgbClr val="FFFFFF"/>
                          </a:solidFill>
                          <a:effectLst/>
                          <a:latin typeface="Calibri" panose="020F0502020204030204" pitchFamily="34" charset="0"/>
                          <a:ea typeface="Malgun Gothic" panose="020B0503020000020004" pitchFamily="34" charset="-127"/>
                          <a:cs typeface="Calibri" panose="020F0502020204030204" pitchFamily="34" charset="0"/>
                        </a:rPr>
                        <a:t>Cónyuge</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3855386506"/>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Monto del Beneficio</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Incrementos de $5,000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1889091122"/>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Máximo de Beneficio</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$100,000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178576181"/>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Emisión Garantizada</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$30,000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3122591545"/>
                  </a:ext>
                </a:extLst>
              </a:tr>
              <a:tr h="140970">
                <a:tc gridSpan="2">
                  <a:txBody>
                    <a:bodyPr/>
                    <a:lstStyle/>
                    <a:p>
                      <a:pPr marL="0" marR="9525" algn="l">
                        <a:spcBef>
                          <a:spcPts val="0"/>
                        </a:spcBef>
                        <a:spcAft>
                          <a:spcPts val="0"/>
                        </a:spcAft>
                        <a:tabLst>
                          <a:tab pos="6972300" algn="l"/>
                        </a:tabLst>
                      </a:pPr>
                      <a:r>
                        <a:rPr lang="en-US" sz="1100" b="1">
                          <a:solidFill>
                            <a:srgbClr val="FFFFFF"/>
                          </a:solidFill>
                          <a:effectLst/>
                          <a:latin typeface="Calibri" panose="020F0502020204030204" pitchFamily="34" charset="0"/>
                          <a:ea typeface="Malgun Gothic" panose="020B0503020000020004" pitchFamily="34" charset="-127"/>
                          <a:cs typeface="Calibri" panose="020F0502020204030204" pitchFamily="34" charset="0"/>
                        </a:rPr>
                        <a:t>Hijo(s)</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1408687559"/>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Monto del Beneficio Opción 1</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kern="12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 $100 - 14 días a 6 meses </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p>
                      <a:pPr marL="0" marR="9525" algn="ctr">
                        <a:spcBef>
                          <a:spcPts val="0"/>
                        </a:spcBef>
                        <a:spcAft>
                          <a:spcPts val="0"/>
                        </a:spcAft>
                        <a:tabLst>
                          <a:tab pos="6972300" algn="l"/>
                        </a:tabLst>
                      </a:pPr>
                      <a:r>
                        <a:rPr lang="en-US" sz="1100" kern="12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 $10,000 - de 6 meses a 26 años</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3136566490"/>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Monto del Beneficio Opción 2</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kern="12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$100 - 14 días a 6 meses </a:t>
                      </a:r>
                      <a:endParaRPr lang="en-US" sz="10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p>
                      <a:pPr marL="0" marR="9525" algn="ctr">
                        <a:spcBef>
                          <a:spcPts val="0"/>
                        </a:spcBef>
                        <a:spcAft>
                          <a:spcPts val="0"/>
                        </a:spcAft>
                        <a:tabLst>
                          <a:tab pos="6972300" algn="l"/>
                        </a:tabLst>
                      </a:pPr>
                      <a:r>
                        <a:rPr lang="en-US" sz="1100" kern="12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 $20,000 - de 6 meses a 26 </a:t>
                      </a:r>
                      <a:r>
                        <a:rPr lang="en-US" sz="1100" kern="1200" dirty="0" err="1">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años</a:t>
                      </a:r>
                      <a:endParaRPr lang="en-US" sz="10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674383906"/>
                  </a:ext>
                </a:extLst>
              </a:tr>
            </a:tbl>
          </a:graphicData>
        </a:graphic>
      </p:graphicFrame>
      <p:sp>
        <p:nvSpPr>
          <p:cNvPr id="9" name="Content Placeholder 2">
            <a:extLst>
              <a:ext uri="{FF2B5EF4-FFF2-40B4-BE49-F238E27FC236}">
                <a16:creationId xmlns:a16="http://schemas.microsoft.com/office/drawing/2014/main" id="{9A378D15-E75F-4D90-844D-160801677000}"/>
              </a:ext>
            </a:extLst>
          </p:cNvPr>
          <p:cNvSpPr>
            <a:spLocks noGrp="1"/>
          </p:cNvSpPr>
          <p:nvPr/>
        </p:nvSpPr>
        <p:spPr>
          <a:xfrm>
            <a:off x="193407" y="4800600"/>
            <a:ext cx="8763000" cy="829310"/>
          </a:xfrm>
          <a:prstGeom prst="rect">
            <a:avLst/>
          </a:prstGeom>
        </p:spPr>
        <p:txBody>
          <a:bodyPr vert="horz" lIns="91440" tIns="45720" rIns="91440" bIns="45720" rtlCol="0">
            <a:noAutofit/>
          </a:bodyPr>
          <a:lstStyle/>
          <a:p>
            <a:pPr marL="0" marR="0" indent="457200">
              <a:spcBef>
                <a:spcPts val="0"/>
              </a:spcBef>
              <a:spcAft>
                <a:spcPts val="0"/>
              </a:spcAft>
            </a:pPr>
            <a:r>
              <a:rPr lang="en-US" sz="1400" kern="1200" dirty="0">
                <a:solidFill>
                  <a:srgbClr val="000000"/>
                </a:solidFill>
                <a:effectLst/>
                <a:latin typeface="Calibri" panose="020F0502020204030204" pitchFamily="34" charset="0"/>
                <a:ea typeface="Malgun Gothic" panose="020B0503020000020004" pitchFamily="34" charset="-127"/>
              </a:rPr>
              <a:t>Se </a:t>
            </a:r>
            <a:r>
              <a:rPr lang="en-US" sz="1400" kern="1200" dirty="0" err="1">
                <a:solidFill>
                  <a:srgbClr val="000000"/>
                </a:solidFill>
                <a:effectLst/>
                <a:latin typeface="Calibri" panose="020F0502020204030204" pitchFamily="34" charset="0"/>
                <a:ea typeface="Malgun Gothic" panose="020B0503020000020004" pitchFamily="34" charset="-127"/>
              </a:rPr>
              <a:t>requiere</a:t>
            </a:r>
            <a:r>
              <a:rPr lang="en-US" sz="1400" kern="1200" dirty="0">
                <a:solidFill>
                  <a:srgbClr val="000000"/>
                </a:solidFill>
                <a:effectLst/>
                <a:latin typeface="Calibri" panose="020F0502020204030204" pitchFamily="34" charset="0"/>
                <a:ea typeface="Malgun Gothic" panose="020B0503020000020004" pitchFamily="34" charset="-127"/>
              </a:rPr>
              <a:t> </a:t>
            </a:r>
            <a:r>
              <a:rPr lang="en-US" sz="1400" kern="1200" dirty="0" err="1">
                <a:solidFill>
                  <a:srgbClr val="000000"/>
                </a:solidFill>
                <a:effectLst/>
                <a:latin typeface="Calibri" panose="020F0502020204030204" pitchFamily="34" charset="0"/>
                <a:ea typeface="Malgun Gothic" panose="020B0503020000020004" pitchFamily="34" charset="-127"/>
              </a:rPr>
              <a:t>el</a:t>
            </a:r>
            <a:r>
              <a:rPr lang="en-US" sz="1400" kern="1200" dirty="0">
                <a:solidFill>
                  <a:srgbClr val="000000"/>
                </a:solidFill>
                <a:effectLst/>
                <a:latin typeface="Calibri" panose="020F0502020204030204" pitchFamily="34" charset="0"/>
                <a:ea typeface="Malgun Gothic" panose="020B0503020000020004" pitchFamily="34" charset="-127"/>
              </a:rPr>
              <a:t> </a:t>
            </a:r>
            <a:r>
              <a:rPr lang="en-US" sz="1400" kern="1200" dirty="0" err="1">
                <a:solidFill>
                  <a:srgbClr val="000000"/>
                </a:solidFill>
                <a:effectLst/>
                <a:latin typeface="Calibri" panose="020F0502020204030204" pitchFamily="34" charset="0"/>
                <a:ea typeface="Malgun Gothic" panose="020B0503020000020004" pitchFamily="34" charset="-127"/>
              </a:rPr>
              <a:t>formulario</a:t>
            </a:r>
            <a:r>
              <a:rPr lang="en-US" sz="1400" kern="1200" dirty="0">
                <a:solidFill>
                  <a:srgbClr val="000000"/>
                </a:solidFill>
                <a:effectLst/>
                <a:latin typeface="Calibri" panose="020F0502020204030204" pitchFamily="34" charset="0"/>
                <a:ea typeface="Malgun Gothic" panose="020B0503020000020004" pitchFamily="34" charset="-127"/>
              </a:rPr>
              <a:t> de EOI (</a:t>
            </a:r>
            <a:r>
              <a:rPr lang="en-US" sz="1400" kern="1200" dirty="0" err="1">
                <a:solidFill>
                  <a:srgbClr val="000000"/>
                </a:solidFill>
                <a:effectLst/>
                <a:latin typeface="Calibri" panose="020F0502020204030204" pitchFamily="34" charset="0"/>
                <a:ea typeface="Malgun Gothic" panose="020B0503020000020004" pitchFamily="34" charset="-127"/>
              </a:rPr>
              <a:t>Evidencia</a:t>
            </a:r>
            <a:r>
              <a:rPr lang="en-US" sz="1400" kern="1200" dirty="0">
                <a:solidFill>
                  <a:srgbClr val="000000"/>
                </a:solidFill>
                <a:effectLst/>
                <a:latin typeface="Calibri" panose="020F0502020204030204" pitchFamily="34" charset="0"/>
                <a:ea typeface="Malgun Gothic" panose="020B0503020000020004" pitchFamily="34" charset="-127"/>
              </a:rPr>
              <a:t> de </a:t>
            </a:r>
            <a:r>
              <a:rPr lang="en-US" sz="1400" kern="1200" dirty="0" err="1">
                <a:solidFill>
                  <a:srgbClr val="000000"/>
                </a:solidFill>
                <a:effectLst/>
                <a:latin typeface="Calibri" panose="020F0502020204030204" pitchFamily="34" charset="0"/>
                <a:ea typeface="Malgun Gothic" panose="020B0503020000020004" pitchFamily="34" charset="-127"/>
              </a:rPr>
              <a:t>Asegurabilidad</a:t>
            </a:r>
            <a:r>
              <a:rPr lang="en-US" sz="1400" kern="1200" dirty="0">
                <a:solidFill>
                  <a:srgbClr val="000000"/>
                </a:solidFill>
                <a:effectLst/>
                <a:latin typeface="Calibri" panose="020F0502020204030204" pitchFamily="34" charset="0"/>
                <a:ea typeface="Malgun Gothic" panose="020B0503020000020004" pitchFamily="34" charset="-127"/>
              </a:rPr>
              <a:t>) </a:t>
            </a:r>
            <a:r>
              <a:rPr lang="en-US" sz="1400" kern="1200" dirty="0" err="1">
                <a:solidFill>
                  <a:srgbClr val="000000"/>
                </a:solidFill>
                <a:effectLst/>
                <a:latin typeface="Calibri" panose="020F0502020204030204" pitchFamily="34" charset="0"/>
                <a:ea typeface="Malgun Gothic" panose="020B0503020000020004" pitchFamily="34" charset="-127"/>
              </a:rPr>
              <a:t>si</a:t>
            </a:r>
            <a:r>
              <a:rPr lang="en-US" sz="1400" kern="1200" dirty="0">
                <a:solidFill>
                  <a:srgbClr val="000000"/>
                </a:solidFill>
                <a:effectLst/>
                <a:latin typeface="Calibri" panose="020F0502020204030204" pitchFamily="34" charset="0"/>
                <a:ea typeface="Malgun Gothic" panose="020B0503020000020004" pitchFamily="34" charset="-127"/>
              </a:rPr>
              <a:t>:</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Usted</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y/o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su</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cónyuge</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están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solicitando</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una</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cantidad</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mayor que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el</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máximo</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de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Emisión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Garantizada</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la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inscripción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inicial</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Usted</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y/o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su</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cónyuge</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están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aumentando</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el</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nivel</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actual de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cobertura</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más</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de 2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incrementos</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Usted</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y/o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su</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cónyuge</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rechazaron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previamente</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la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cobertura</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y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están</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eligiendo</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cobertura</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este</a:t>
            </a:r>
            <a:r>
              <a:rPr lang="en-US" sz="14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en-US" sz="1400" kern="1200" dirty="0" err="1">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año</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384057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Seguro de </a:t>
            </a:r>
            <a:r>
              <a:rPr lang="en-US" sz="3600" dirty="0" err="1"/>
              <a:t>Incapacidad</a:t>
            </a:r>
            <a:endParaRPr lang="en-US" sz="3600" dirty="0"/>
          </a:p>
        </p:txBody>
      </p:sp>
      <p:sp>
        <p:nvSpPr>
          <p:cNvPr id="26" name="Content Placeholder 25">
            <a:extLst>
              <a:ext uri="{FF2B5EF4-FFF2-40B4-BE49-F238E27FC236}">
                <a16:creationId xmlns:a16="http://schemas.microsoft.com/office/drawing/2014/main" id="{2FD43197-6CE8-437F-8617-C14EB588EF3C}"/>
              </a:ext>
            </a:extLst>
          </p:cNvPr>
          <p:cNvSpPr>
            <a:spLocks noGrp="1"/>
          </p:cNvSpPr>
          <p:nvPr>
            <p:ph idx="1"/>
          </p:nvPr>
        </p:nvSpPr>
        <p:spPr/>
        <p:txBody>
          <a:bodyPr>
            <a:normAutofit/>
          </a:bodyPr>
          <a:lstStyle/>
          <a:p>
            <a:pPr marL="0" indent="0">
              <a:buNone/>
            </a:pPr>
            <a:r>
              <a:rPr lang="es-ES" sz="1800" dirty="0">
                <a:solidFill>
                  <a:srgbClr val="3F4443"/>
                </a:solidFill>
              </a:rPr>
              <a:t>El seguro de incapacidad protege su salario si no puede trabajar debido a una discapacidad calificada (accidente o enfermedad)</a:t>
            </a:r>
          </a:p>
          <a:p>
            <a:pPr marL="0" indent="0">
              <a:buNone/>
            </a:pPr>
            <a:endParaRPr lang="en-US" sz="1800" dirty="0">
              <a:solidFill>
                <a:srgbClr val="3F4443"/>
              </a:solidFill>
            </a:endParaRPr>
          </a:p>
          <a:p>
            <a:r>
              <a:rPr lang="es-ES" sz="1800" dirty="0">
                <a:solidFill>
                  <a:srgbClr val="3F4443"/>
                </a:solidFill>
              </a:rPr>
              <a:t>En pocas palabras, una discapacidad a corto plazo es una situación que lo deja fuera del trabajo temporalmente, como una lesión, enfermedad o procedimiento. Cuando ocurre uno de estos incidentes y no puede ganar un ingreso, puede calificar para beneficios si está inscrito en un plan de seguro de discapacidad a corto plazo.</a:t>
            </a:r>
          </a:p>
          <a:p>
            <a:endParaRPr lang="es-ES" sz="1800" dirty="0">
              <a:solidFill>
                <a:srgbClr val="3F4443"/>
              </a:solidFill>
            </a:endParaRPr>
          </a:p>
          <a:p>
            <a:r>
              <a:rPr lang="es-ES" sz="1800" dirty="0">
                <a:solidFill>
                  <a:srgbClr val="3F4443"/>
                </a:solidFill>
              </a:rPr>
              <a:t>El seguro de discapacidad a largo plazo proporciona ingresos a aquellos cuyos ingresos se ven interrumpidos por períodos prolongados de discapacidad</a:t>
            </a:r>
            <a:endParaRPr lang="en-US" sz="1800" dirty="0">
              <a:solidFill>
                <a:srgbClr val="3F4443"/>
              </a:solidFill>
            </a:endParaRPr>
          </a:p>
        </p:txBody>
      </p:sp>
      <p:pic>
        <p:nvPicPr>
          <p:cNvPr id="4" name="Picture 3">
            <a:extLst>
              <a:ext uri="{FF2B5EF4-FFF2-40B4-BE49-F238E27FC236}">
                <a16:creationId xmlns:a16="http://schemas.microsoft.com/office/drawing/2014/main" id="{457C00D2-1A26-086C-7D62-D66BEB7C7829}"/>
              </a:ext>
            </a:extLst>
          </p:cNvPr>
          <p:cNvPicPr>
            <a:picLocks noChangeAspect="1"/>
          </p:cNvPicPr>
          <p:nvPr/>
        </p:nvPicPr>
        <p:blipFill>
          <a:blip r:embed="rId3"/>
          <a:stretch>
            <a:fillRect/>
          </a:stretch>
        </p:blipFill>
        <p:spPr>
          <a:xfrm>
            <a:off x="5867400" y="4790510"/>
            <a:ext cx="2696645" cy="1792852"/>
          </a:xfrm>
          <a:prstGeom prst="rect">
            <a:avLst/>
          </a:prstGeom>
        </p:spPr>
      </p:pic>
    </p:spTree>
    <p:extLst>
      <p:ext uri="{BB962C8B-B14F-4D97-AF65-F5344CB8AC3E}">
        <p14:creationId xmlns:p14="http://schemas.microsoft.com/office/powerpoint/2010/main" val="379622304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9032B-4565-D44C-E9EC-911235BB4A4B}"/>
              </a:ext>
            </a:extLst>
          </p:cNvPr>
          <p:cNvSpPr>
            <a:spLocks noGrp="1"/>
          </p:cNvSpPr>
          <p:nvPr>
            <p:ph type="title"/>
          </p:nvPr>
        </p:nvSpPr>
        <p:spPr>
          <a:xfrm>
            <a:off x="2358615" y="493151"/>
            <a:ext cx="3813585" cy="868362"/>
          </a:xfrm>
        </p:spPr>
        <p:txBody>
          <a:bodyPr>
            <a:normAutofit fontScale="90000"/>
          </a:bodyPr>
          <a:lstStyle/>
          <a:p>
            <a:r>
              <a:rPr lang="es-ES" dirty="0">
                <a:solidFill>
                  <a:srgbClr val="FF4713"/>
                </a:solidFill>
              </a:rPr>
              <a:t>Núcleo de Incapacidad a Corto Plazo</a:t>
            </a:r>
            <a:endParaRPr lang="en-US" dirty="0">
              <a:solidFill>
                <a:srgbClr val="FF4713"/>
              </a:solidFill>
            </a:endParaRPr>
          </a:p>
        </p:txBody>
      </p:sp>
      <p:pic>
        <p:nvPicPr>
          <p:cNvPr id="10" name="Picture 9">
            <a:extLst>
              <a:ext uri="{FF2B5EF4-FFF2-40B4-BE49-F238E27FC236}">
                <a16:creationId xmlns:a16="http://schemas.microsoft.com/office/drawing/2014/main" id="{69896EF1-E84C-3C28-3BDA-C7EE7EBA79B5}"/>
              </a:ext>
            </a:extLst>
          </p:cNvPr>
          <p:cNvPicPr>
            <a:picLocks noChangeAspect="1"/>
          </p:cNvPicPr>
          <p:nvPr/>
        </p:nvPicPr>
        <p:blipFill>
          <a:blip r:embed="rId3"/>
          <a:stretch>
            <a:fillRect/>
          </a:stretch>
        </p:blipFill>
        <p:spPr>
          <a:xfrm>
            <a:off x="6390951" y="568388"/>
            <a:ext cx="2107019" cy="680730"/>
          </a:xfrm>
          <a:prstGeom prst="rect">
            <a:avLst/>
          </a:prstGeom>
        </p:spPr>
      </p:pic>
      <p:sp>
        <p:nvSpPr>
          <p:cNvPr id="2" name="Content Placeholder 3">
            <a:extLst>
              <a:ext uri="{FF2B5EF4-FFF2-40B4-BE49-F238E27FC236}">
                <a16:creationId xmlns:a16="http://schemas.microsoft.com/office/drawing/2014/main" id="{6A5BBE83-D09D-69E7-2FE4-AF97E6FE47CB}"/>
              </a:ext>
            </a:extLst>
          </p:cNvPr>
          <p:cNvSpPr txBox="1"/>
          <p:nvPr/>
        </p:nvSpPr>
        <p:spPr>
          <a:xfrm>
            <a:off x="672181" y="1713271"/>
            <a:ext cx="7891273" cy="45493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S" sz="1800" dirty="0"/>
              <a:t>A continuación, se destacan los detalles de nuestro plan de discapacidad a corto plazo pagado por el empleador</a:t>
            </a:r>
          </a:p>
          <a:p>
            <a:pPr marL="0" indent="0">
              <a:buFont typeface="Arial" panose="020B0604020202020204" pitchFamily="34" charset="0"/>
              <a:buNone/>
            </a:pPr>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marL="0" indent="0">
              <a:buFont typeface="Arial" panose="020B0604020202020204" pitchFamily="34" charset="0"/>
              <a:buNone/>
            </a:pPr>
            <a:r>
              <a:rPr lang="es-ES" sz="1800" dirty="0">
                <a:solidFill>
                  <a:srgbClr val="FF4713"/>
                </a:solidFill>
              </a:rPr>
              <a:t>Este plan está cubierto al 100% por </a:t>
            </a:r>
            <a:r>
              <a:rPr lang="es-ES" sz="1800" dirty="0" err="1">
                <a:solidFill>
                  <a:srgbClr val="FF4713"/>
                </a:solidFill>
              </a:rPr>
              <a:t>Vinylmax</a:t>
            </a:r>
            <a:r>
              <a:rPr lang="es-ES" sz="1800" dirty="0">
                <a:solidFill>
                  <a:srgbClr val="FF4713"/>
                </a:solidFill>
              </a:rPr>
              <a:t> para empleados elegibles a tiempo completo. Si desea comprar cobertura adicional de discapacidad a corto plazo, hay una opción de compra en la siguiente diapositiva.</a:t>
            </a:r>
            <a:endParaRPr lang="en-US" sz="1800" dirty="0">
              <a:solidFill>
                <a:srgbClr val="FF4713"/>
              </a:solidFill>
            </a:endParaRPr>
          </a:p>
        </p:txBody>
      </p:sp>
      <p:graphicFrame>
        <p:nvGraphicFramePr>
          <p:cNvPr id="3" name="STD_Table">
            <a:extLst>
              <a:ext uri="{FF2B5EF4-FFF2-40B4-BE49-F238E27FC236}">
                <a16:creationId xmlns:a16="http://schemas.microsoft.com/office/drawing/2014/main" id="{3315295E-F5C5-5443-9FE8-3078DAFC7B8B}"/>
              </a:ext>
            </a:extLst>
          </p:cNvPr>
          <p:cNvGraphicFramePr>
            <a:graphicFrameLocks noGrp="1"/>
          </p:cNvGraphicFramePr>
          <p:nvPr>
            <p:extLst>
              <p:ext uri="{D42A27DB-BD31-4B8C-83A1-F6EECF244321}">
                <p14:modId xmlns:p14="http://schemas.microsoft.com/office/powerpoint/2010/main" val="2501870332"/>
              </p:ext>
            </p:extLst>
          </p:nvPr>
        </p:nvGraphicFramePr>
        <p:xfrm>
          <a:off x="807819" y="2322871"/>
          <a:ext cx="7891272" cy="2919571"/>
        </p:xfrm>
        <a:graphic>
          <a:graphicData uri="http://schemas.openxmlformats.org/drawingml/2006/table">
            <a:tbl>
              <a:tblPr firstRow="1" bandRow="1">
                <a:tableStyleId>{7E9639D4-E3E2-4D34-9284-5A2195B3D0D7}</a:tableStyleId>
              </a:tblPr>
              <a:tblGrid>
                <a:gridCol w="3945636">
                  <a:extLst>
                    <a:ext uri="{9D8B030D-6E8A-4147-A177-3AD203B41FA5}">
                      <a16:colId xmlns:a16="http://schemas.microsoft.com/office/drawing/2014/main" val="20000"/>
                    </a:ext>
                  </a:extLst>
                </a:gridCol>
                <a:gridCol w="3945636">
                  <a:extLst>
                    <a:ext uri="{9D8B030D-6E8A-4147-A177-3AD203B41FA5}">
                      <a16:colId xmlns:a16="http://schemas.microsoft.com/office/drawing/2014/main" val="20001"/>
                    </a:ext>
                  </a:extLst>
                </a:gridCol>
              </a:tblGrid>
              <a:tr h="414115">
                <a:tc>
                  <a:txBody>
                    <a:bodyPr/>
                    <a:lstStyle/>
                    <a:p>
                      <a:endParaRPr lang="en-US" sz="1100" dirty="0">
                        <a:solidFill>
                          <a:schemeClr val="bg1"/>
                        </a:solidFill>
                      </a:endParaRPr>
                    </a:p>
                  </a:txBody>
                  <a:tcPr>
                    <a:solidFill>
                      <a:srgbClr val="FF4713"/>
                    </a:solidFill>
                  </a:tcPr>
                </a:tc>
                <a:tc>
                  <a:txBody>
                    <a:bodyPr/>
                    <a:lstStyle/>
                    <a:p>
                      <a:pPr algn="ctr"/>
                      <a:r>
                        <a:rPr lang="es-ES" sz="1400" dirty="0">
                          <a:solidFill>
                            <a:schemeClr val="bg1"/>
                          </a:solidFill>
                        </a:rPr>
                        <a:t>Núcleo de Incapacidad a Corto Plazo</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266170">
                <a:tc>
                  <a:txBody>
                    <a:bodyPr/>
                    <a:lstStyle/>
                    <a:p>
                      <a:r>
                        <a:rPr lang="en-US" sz="1600" dirty="0" err="1">
                          <a:solidFill>
                            <a:srgbClr val="3F4443"/>
                          </a:solidFill>
                        </a:rPr>
                        <a:t>Período</a:t>
                      </a:r>
                      <a:r>
                        <a:rPr lang="en-US" sz="1600" dirty="0">
                          <a:solidFill>
                            <a:srgbClr val="3F4443"/>
                          </a:solidFill>
                        </a:rPr>
                        <a:t> de </a:t>
                      </a:r>
                      <a:r>
                        <a:rPr lang="en-US" sz="1600" dirty="0" err="1">
                          <a:solidFill>
                            <a:srgbClr val="3F4443"/>
                          </a:solidFill>
                        </a:rPr>
                        <a:t>Eliminación</a:t>
                      </a:r>
                      <a:r>
                        <a:rPr lang="en-US" sz="1600" dirty="0">
                          <a:solidFill>
                            <a:srgbClr val="3F4443"/>
                          </a:solidFill>
                        </a:rPr>
                        <a:t> </a:t>
                      </a:r>
                      <a:r>
                        <a:rPr lang="en-US" sz="1600" dirty="0" err="1">
                          <a:solidFill>
                            <a:srgbClr val="3F4443"/>
                          </a:solidFill>
                        </a:rPr>
                        <a:t>por</a:t>
                      </a:r>
                      <a:r>
                        <a:rPr lang="en-US" sz="1600" dirty="0">
                          <a:solidFill>
                            <a:srgbClr val="3F4443"/>
                          </a:solidFill>
                        </a:rPr>
                        <a:t> </a:t>
                      </a:r>
                    </a:p>
                  </a:txBody>
                  <a:tcPr anchor="ctr"/>
                </a:tc>
                <a:tc>
                  <a:txBody>
                    <a:bodyPr/>
                    <a:lstStyle/>
                    <a:p>
                      <a:endParaRPr lang="en-US" sz="1200" dirty="0">
                        <a:solidFill>
                          <a:srgbClr val="3F4443"/>
                        </a:solidFill>
                      </a:endParaRPr>
                    </a:p>
                  </a:txBody>
                  <a:tcPr anchor="ctr"/>
                </a:tc>
                <a:extLst>
                  <a:ext uri="{0D108BD9-81ED-4DB2-BD59-A6C34878D82A}">
                    <a16:rowId xmlns:a16="http://schemas.microsoft.com/office/drawing/2014/main" val="10001"/>
                  </a:ext>
                </a:extLst>
              </a:tr>
              <a:tr h="274320">
                <a:tc>
                  <a:txBody>
                    <a:bodyPr/>
                    <a:lstStyle/>
                    <a:p>
                      <a:pPr marL="285750" indent="-285750">
                        <a:buFont typeface="Arial" panose="020B0604020202020204" pitchFamily="34" charset="0"/>
                        <a:buChar char="•"/>
                      </a:pPr>
                      <a:r>
                        <a:rPr lang="en-US" sz="1600" dirty="0" err="1">
                          <a:solidFill>
                            <a:srgbClr val="3F4443"/>
                          </a:solidFill>
                        </a:rPr>
                        <a:t>Accidente</a:t>
                      </a:r>
                      <a:endParaRPr lang="en-US" sz="1600" dirty="0">
                        <a:solidFill>
                          <a:srgbClr val="3F4443"/>
                        </a:solidFill>
                      </a:endParaRPr>
                    </a:p>
                  </a:txBody>
                  <a:tcPr anchor="ctr"/>
                </a:tc>
                <a:tc>
                  <a:txBody>
                    <a:bodyPr/>
                    <a:lstStyle/>
                    <a:p>
                      <a:pPr algn="ctr"/>
                      <a:r>
                        <a:rPr lang="en-US" sz="1600" kern="1200" dirty="0">
                          <a:solidFill>
                            <a:schemeClr val="tx1"/>
                          </a:solidFill>
                          <a:latin typeface="Arial" panose="020B0604020202020204" pitchFamily="34" charset="0"/>
                          <a:ea typeface="+mn-ea"/>
                          <a:cs typeface="Arial" panose="020B0604020202020204" pitchFamily="34" charset="0"/>
                        </a:rPr>
                        <a:t>7 días</a:t>
                      </a:r>
                      <a:endParaRPr sz="16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2"/>
                  </a:ext>
                </a:extLst>
              </a:tr>
              <a:tr h="274320">
                <a:tc>
                  <a:txBody>
                    <a:bodyPr/>
                    <a:lstStyle/>
                    <a:p>
                      <a:pPr marL="285750" indent="-285750">
                        <a:buFont typeface="Arial" panose="020B0604020202020204" pitchFamily="34" charset="0"/>
                        <a:buChar char="•"/>
                      </a:pPr>
                      <a:r>
                        <a:rPr lang="en-US" sz="1600" dirty="0" err="1">
                          <a:solidFill>
                            <a:srgbClr val="3F4443"/>
                          </a:solidFill>
                        </a:rPr>
                        <a:t>Enfermedad</a:t>
                      </a:r>
                      <a:endParaRPr lang="en-US" sz="1600" dirty="0">
                        <a:solidFill>
                          <a:srgbClr val="3F4443"/>
                        </a:solidFill>
                      </a:endParaRPr>
                    </a:p>
                  </a:txBody>
                  <a:tcPr anchor="ctr"/>
                </a:tc>
                <a:tc>
                  <a:txBody>
                    <a:bodyPr/>
                    <a:lstStyle/>
                    <a:p>
                      <a:pPr algn="ctr"/>
                      <a:r>
                        <a:rPr lang="en-US" sz="1600" kern="1200" dirty="0">
                          <a:solidFill>
                            <a:schemeClr val="tx1"/>
                          </a:solidFill>
                          <a:latin typeface="Arial" panose="020B0604020202020204" pitchFamily="34" charset="0"/>
                          <a:ea typeface="+mn-ea"/>
                          <a:cs typeface="Arial" panose="020B0604020202020204" pitchFamily="34" charset="0"/>
                        </a:rPr>
                        <a:t>7 días</a:t>
                      </a:r>
                      <a:endParaRPr sz="16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3"/>
                  </a:ext>
                </a:extLst>
              </a:tr>
              <a:tr h="374904">
                <a:tc>
                  <a:txBody>
                    <a:bodyPr/>
                    <a:lstStyle/>
                    <a:p>
                      <a:pPr marL="0" marR="0" algn="l">
                        <a:spcBef>
                          <a:spcPts val="0"/>
                        </a:spcBef>
                        <a:spcAft>
                          <a:spcPts val="0"/>
                        </a:spcAft>
                      </a:pPr>
                      <a:r>
                        <a:rPr lang="en-US" sz="1600" kern="1200" dirty="0" err="1">
                          <a:solidFill>
                            <a:schemeClr val="tx1"/>
                          </a:solidFill>
                          <a:latin typeface="Arial" panose="020B0604020202020204" pitchFamily="34" charset="0"/>
                          <a:ea typeface="+mn-ea"/>
                          <a:cs typeface="Arial" panose="020B0604020202020204" pitchFamily="34" charset="0"/>
                        </a:rPr>
                        <a:t>Porcentaje</a:t>
                      </a:r>
                      <a:r>
                        <a:rPr lang="en-US" sz="1600" kern="1200" dirty="0">
                          <a:solidFill>
                            <a:schemeClr val="tx1"/>
                          </a:solidFill>
                          <a:latin typeface="Arial" panose="020B0604020202020204" pitchFamily="34" charset="0"/>
                          <a:ea typeface="+mn-ea"/>
                          <a:cs typeface="Arial" panose="020B0604020202020204" pitchFamily="34" charset="0"/>
                        </a:rPr>
                        <a:t> de </a:t>
                      </a:r>
                      <a:r>
                        <a:rPr lang="en-US" sz="1600" kern="1200" dirty="0" err="1">
                          <a:solidFill>
                            <a:schemeClr val="tx1"/>
                          </a:solidFill>
                          <a:latin typeface="Arial" panose="020B0604020202020204" pitchFamily="34" charset="0"/>
                          <a:ea typeface="+mn-ea"/>
                          <a:cs typeface="Arial" panose="020B0604020202020204" pitchFamily="34" charset="0"/>
                        </a:rPr>
                        <a:t>Beneficio</a:t>
                      </a:r>
                      <a:endParaRPr lang="en-US" sz="16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a:t>
                      </a:r>
                    </a:p>
                  </a:txBody>
                  <a:tcPr anchor="ctr"/>
                </a:tc>
                <a:extLst>
                  <a:ext uri="{0D108BD9-81ED-4DB2-BD59-A6C34878D82A}">
                    <a16:rowId xmlns:a16="http://schemas.microsoft.com/office/drawing/2014/main" val="10004"/>
                  </a:ext>
                </a:extLst>
              </a:tr>
              <a:tr h="374904">
                <a:tc>
                  <a:txBody>
                    <a:bodyPr/>
                    <a:lstStyle/>
                    <a:p>
                      <a:pPr marL="0" marR="0" algn="l">
                        <a:spcBef>
                          <a:spcPts val="0"/>
                        </a:spcBef>
                        <a:spcAft>
                          <a:spcPts val="0"/>
                        </a:spcAft>
                      </a:pPr>
                      <a:r>
                        <a:rPr lang="en-US" sz="1600" kern="1200" dirty="0">
                          <a:solidFill>
                            <a:schemeClr val="tx1"/>
                          </a:solidFill>
                          <a:latin typeface="Arial" panose="020B0604020202020204" pitchFamily="34" charset="0"/>
                          <a:ea typeface="+mn-ea"/>
                          <a:cs typeface="Arial" panose="020B0604020202020204" pitchFamily="34" charset="0"/>
                        </a:rPr>
                        <a:t>Máximo de </a:t>
                      </a:r>
                      <a:r>
                        <a:rPr lang="en-US" sz="1600" kern="1200" dirty="0" err="1">
                          <a:solidFill>
                            <a:schemeClr val="tx1"/>
                          </a:solidFill>
                          <a:latin typeface="Arial" panose="020B0604020202020204" pitchFamily="34" charset="0"/>
                          <a:ea typeface="+mn-ea"/>
                          <a:cs typeface="Arial" panose="020B0604020202020204" pitchFamily="34" charset="0"/>
                        </a:rPr>
                        <a:t>Beneficio</a:t>
                      </a:r>
                      <a:r>
                        <a:rPr lang="en-US" sz="1600" kern="1200" dirty="0">
                          <a:solidFill>
                            <a:schemeClr val="tx1"/>
                          </a:solidFill>
                          <a:latin typeface="Arial" panose="020B0604020202020204" pitchFamily="34" charset="0"/>
                          <a:ea typeface="+mn-ea"/>
                          <a:cs typeface="Arial" panose="020B0604020202020204" pitchFamily="34" charset="0"/>
                        </a:rPr>
                        <a:t> </a:t>
                      </a:r>
                      <a:r>
                        <a:rPr lang="en-US" sz="1600" kern="1200" dirty="0" err="1">
                          <a:solidFill>
                            <a:schemeClr val="tx1"/>
                          </a:solidFill>
                          <a:latin typeface="Arial" panose="020B0604020202020204" pitchFamily="34" charset="0"/>
                          <a:ea typeface="+mn-ea"/>
                          <a:cs typeface="Arial" panose="020B0604020202020204" pitchFamily="34" charset="0"/>
                        </a:rPr>
                        <a:t>Semanal</a:t>
                      </a:r>
                      <a:endParaRPr lang="en-US" sz="16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$170</a:t>
                      </a:r>
                    </a:p>
                  </a:txBody>
                  <a:tcPr anchor="ctr"/>
                </a:tc>
                <a:extLst>
                  <a:ext uri="{0D108BD9-81ED-4DB2-BD59-A6C34878D82A}">
                    <a16:rowId xmlns:a16="http://schemas.microsoft.com/office/drawing/2014/main" val="10005"/>
                  </a:ext>
                </a:extLst>
              </a:tr>
              <a:tr h="374904">
                <a:tc>
                  <a:txBody>
                    <a:bodyPr/>
                    <a:lstStyle/>
                    <a:p>
                      <a:pPr marL="0" marR="0" algn="l">
                        <a:spcBef>
                          <a:spcPts val="0"/>
                        </a:spcBef>
                        <a:spcAft>
                          <a:spcPts val="0"/>
                        </a:spcAft>
                      </a:pPr>
                      <a:r>
                        <a:rPr lang="en-US" sz="1600" kern="1200" dirty="0" err="1">
                          <a:solidFill>
                            <a:schemeClr val="tx1"/>
                          </a:solidFill>
                          <a:latin typeface="Arial" panose="020B0604020202020204" pitchFamily="34" charset="0"/>
                          <a:ea typeface="+mn-ea"/>
                          <a:cs typeface="Arial" panose="020B0604020202020204" pitchFamily="34" charset="0"/>
                        </a:rPr>
                        <a:t>Período</a:t>
                      </a:r>
                      <a:r>
                        <a:rPr lang="en-US" sz="1600" kern="1200" dirty="0">
                          <a:solidFill>
                            <a:schemeClr val="tx1"/>
                          </a:solidFill>
                          <a:latin typeface="Arial" panose="020B0604020202020204" pitchFamily="34" charset="0"/>
                          <a:ea typeface="+mn-ea"/>
                          <a:cs typeface="Arial" panose="020B0604020202020204" pitchFamily="34" charset="0"/>
                        </a:rPr>
                        <a:t> Máximo de </a:t>
                      </a:r>
                      <a:r>
                        <a:rPr lang="en-US" sz="1600" kern="1200" dirty="0" err="1">
                          <a:solidFill>
                            <a:schemeClr val="tx1"/>
                          </a:solidFill>
                          <a:latin typeface="Arial" panose="020B0604020202020204" pitchFamily="34" charset="0"/>
                          <a:ea typeface="+mn-ea"/>
                          <a:cs typeface="Arial" panose="020B0604020202020204" pitchFamily="34" charset="0"/>
                        </a:rPr>
                        <a:t>Beneficio</a:t>
                      </a:r>
                      <a:endParaRPr lang="en-US" sz="16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13 </a:t>
                      </a:r>
                      <a:r>
                        <a:rPr lang="en-US" sz="1600" dirty="0" err="1">
                          <a:solidFill>
                            <a:srgbClr val="3F4443"/>
                          </a:solidFill>
                        </a:rPr>
                        <a:t>semanas</a:t>
                      </a:r>
                      <a:endParaRPr lang="en-US" sz="1600" dirty="0">
                        <a:solidFill>
                          <a:srgbClr val="3F4443"/>
                        </a:solidFill>
                      </a:endParaRPr>
                    </a:p>
                  </a:txBody>
                  <a:tcPr anchor="ctr"/>
                </a:tc>
                <a:extLst>
                  <a:ext uri="{0D108BD9-81ED-4DB2-BD59-A6C34878D82A}">
                    <a16:rowId xmlns:a16="http://schemas.microsoft.com/office/drawing/2014/main" val="10006"/>
                  </a:ext>
                </a:extLst>
              </a:tr>
              <a:tr h="374904">
                <a:tc>
                  <a:txBody>
                    <a:bodyPr/>
                    <a:lstStyle/>
                    <a:p>
                      <a:pPr marL="0" marR="0" algn="l">
                        <a:spcBef>
                          <a:spcPts val="0"/>
                        </a:spcBef>
                        <a:spcAft>
                          <a:spcPts val="0"/>
                        </a:spcAft>
                      </a:pPr>
                      <a:r>
                        <a:rPr lang="en-US" sz="1600" kern="1200" dirty="0" err="1">
                          <a:solidFill>
                            <a:schemeClr val="tx1"/>
                          </a:solidFill>
                          <a:latin typeface="Arial" panose="020B0604020202020204" pitchFamily="34" charset="0"/>
                          <a:ea typeface="+mn-ea"/>
                          <a:cs typeface="Arial" panose="020B0604020202020204" pitchFamily="34" charset="0"/>
                        </a:rPr>
                        <a:t>Condiciones</a:t>
                      </a:r>
                      <a:r>
                        <a:rPr lang="en-US" sz="1600" kern="1200" dirty="0">
                          <a:solidFill>
                            <a:schemeClr val="tx1"/>
                          </a:solidFill>
                          <a:latin typeface="Arial" panose="020B0604020202020204" pitchFamily="34" charset="0"/>
                          <a:ea typeface="+mn-ea"/>
                          <a:cs typeface="Arial" panose="020B0604020202020204" pitchFamily="34" charset="0"/>
                        </a:rPr>
                        <a:t> </a:t>
                      </a:r>
                      <a:r>
                        <a:rPr lang="en-US" sz="1600" kern="1200" dirty="0" err="1">
                          <a:solidFill>
                            <a:schemeClr val="tx1"/>
                          </a:solidFill>
                          <a:latin typeface="Arial" panose="020B0604020202020204" pitchFamily="34" charset="0"/>
                          <a:ea typeface="+mn-ea"/>
                          <a:cs typeface="Arial" panose="020B0604020202020204" pitchFamily="34" charset="0"/>
                        </a:rPr>
                        <a:t>preexistentes</a:t>
                      </a:r>
                      <a:endParaRPr lang="en-US" sz="160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algn="ctr"/>
                      <a:r>
                        <a:rPr lang="en-US" sz="1600" dirty="0" err="1">
                          <a:solidFill>
                            <a:srgbClr val="3F4443"/>
                          </a:solidFill>
                        </a:rPr>
                        <a:t>Ninguna</a:t>
                      </a:r>
                      <a:endParaRPr lang="en-US" sz="1600" dirty="0">
                        <a:solidFill>
                          <a:srgbClr val="3F4443"/>
                        </a:solidFill>
                      </a:endParaRPr>
                    </a:p>
                  </a:txBody>
                  <a:tcPr anchor="ctr"/>
                </a:tc>
                <a:extLst>
                  <a:ext uri="{0D108BD9-81ED-4DB2-BD59-A6C34878D82A}">
                    <a16:rowId xmlns:a16="http://schemas.microsoft.com/office/drawing/2014/main" val="10007"/>
                  </a:ext>
                </a:extLst>
              </a:tr>
            </a:tbl>
          </a:graphicData>
        </a:graphic>
      </p:graphicFrame>
      <p:pic>
        <p:nvPicPr>
          <p:cNvPr id="5" name="Picture 4">
            <a:extLst>
              <a:ext uri="{FF2B5EF4-FFF2-40B4-BE49-F238E27FC236}">
                <a16:creationId xmlns:a16="http://schemas.microsoft.com/office/drawing/2014/main" id="{3925AA03-6974-7FFC-ADE5-C1A871EB18A7}"/>
              </a:ext>
            </a:extLst>
          </p:cNvPr>
          <p:cNvPicPr>
            <a:picLocks noChangeAspect="1"/>
          </p:cNvPicPr>
          <p:nvPr/>
        </p:nvPicPr>
        <p:blipFill>
          <a:blip r:embed="rId4"/>
          <a:stretch>
            <a:fillRect/>
          </a:stretch>
        </p:blipFill>
        <p:spPr>
          <a:xfrm>
            <a:off x="489156" y="122557"/>
            <a:ext cx="1889124" cy="1572392"/>
          </a:xfrm>
          <a:prstGeom prst="rect">
            <a:avLst/>
          </a:prstGeom>
        </p:spPr>
      </p:pic>
    </p:spTree>
    <p:extLst>
      <p:ext uri="{BB962C8B-B14F-4D97-AF65-F5344CB8AC3E}">
        <p14:creationId xmlns:p14="http://schemas.microsoft.com/office/powerpoint/2010/main" val="12765208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9032B-4565-D44C-E9EC-911235BB4A4B}"/>
              </a:ext>
            </a:extLst>
          </p:cNvPr>
          <p:cNvSpPr>
            <a:spLocks noGrp="1"/>
          </p:cNvSpPr>
          <p:nvPr>
            <p:ph type="title"/>
          </p:nvPr>
        </p:nvSpPr>
        <p:spPr>
          <a:xfrm>
            <a:off x="2450815" y="255643"/>
            <a:ext cx="4270785" cy="868362"/>
          </a:xfrm>
        </p:spPr>
        <p:txBody>
          <a:bodyPr>
            <a:normAutofit fontScale="90000"/>
          </a:bodyPr>
          <a:lstStyle/>
          <a:p>
            <a:r>
              <a:rPr lang="en-US" dirty="0" err="1"/>
              <a:t>Compra</a:t>
            </a:r>
            <a:r>
              <a:rPr lang="en-US" dirty="0"/>
              <a:t> </a:t>
            </a:r>
            <a:r>
              <a:rPr lang="en-US" dirty="0" err="1"/>
              <a:t>Adicional</a:t>
            </a:r>
            <a:r>
              <a:rPr lang="en-US" dirty="0"/>
              <a:t> de </a:t>
            </a:r>
            <a:r>
              <a:rPr lang="en-US" dirty="0" err="1"/>
              <a:t>Incapacidad</a:t>
            </a:r>
            <a:r>
              <a:rPr lang="en-US" dirty="0"/>
              <a:t> a </a:t>
            </a:r>
            <a:r>
              <a:rPr lang="en-US" dirty="0" err="1"/>
              <a:t>Corto</a:t>
            </a:r>
            <a:r>
              <a:rPr lang="en-US" dirty="0"/>
              <a:t> </a:t>
            </a:r>
            <a:r>
              <a:rPr lang="en-US" dirty="0" err="1"/>
              <a:t>Plazo</a:t>
            </a:r>
            <a:endParaRPr lang="en-US" dirty="0"/>
          </a:p>
        </p:txBody>
      </p:sp>
      <p:pic>
        <p:nvPicPr>
          <p:cNvPr id="10" name="Picture 9">
            <a:extLst>
              <a:ext uri="{FF2B5EF4-FFF2-40B4-BE49-F238E27FC236}">
                <a16:creationId xmlns:a16="http://schemas.microsoft.com/office/drawing/2014/main" id="{69896EF1-E84C-3C28-3BDA-C7EE7EBA79B5}"/>
              </a:ext>
            </a:extLst>
          </p:cNvPr>
          <p:cNvPicPr>
            <a:picLocks noChangeAspect="1"/>
          </p:cNvPicPr>
          <p:nvPr/>
        </p:nvPicPr>
        <p:blipFill>
          <a:blip r:embed="rId3"/>
          <a:stretch>
            <a:fillRect/>
          </a:stretch>
        </p:blipFill>
        <p:spPr>
          <a:xfrm>
            <a:off x="6787845" y="255643"/>
            <a:ext cx="2107019" cy="680730"/>
          </a:xfrm>
          <a:prstGeom prst="rect">
            <a:avLst/>
          </a:prstGeom>
        </p:spPr>
      </p:pic>
      <p:pic>
        <p:nvPicPr>
          <p:cNvPr id="13" name="Picture 12">
            <a:extLst>
              <a:ext uri="{FF2B5EF4-FFF2-40B4-BE49-F238E27FC236}">
                <a16:creationId xmlns:a16="http://schemas.microsoft.com/office/drawing/2014/main" id="{B6C6A616-0A62-A96B-A598-1318A1299060}"/>
              </a:ext>
            </a:extLst>
          </p:cNvPr>
          <p:cNvPicPr>
            <a:picLocks noChangeAspect="1"/>
          </p:cNvPicPr>
          <p:nvPr/>
        </p:nvPicPr>
        <p:blipFill rotWithShape="1">
          <a:blip r:embed="rId4"/>
          <a:srcRect t="3390" b="14088"/>
          <a:stretch/>
        </p:blipFill>
        <p:spPr>
          <a:xfrm>
            <a:off x="467032" y="76199"/>
            <a:ext cx="1889125" cy="1524001"/>
          </a:xfrm>
          <a:prstGeom prst="rect">
            <a:avLst/>
          </a:prstGeom>
        </p:spPr>
      </p:pic>
      <p:sp>
        <p:nvSpPr>
          <p:cNvPr id="14" name="Content Placeholder 3">
            <a:extLst>
              <a:ext uri="{FF2B5EF4-FFF2-40B4-BE49-F238E27FC236}">
                <a16:creationId xmlns:a16="http://schemas.microsoft.com/office/drawing/2014/main" id="{156A1637-9659-1210-EE86-5A4F442632C9}"/>
              </a:ext>
            </a:extLst>
          </p:cNvPr>
          <p:cNvSpPr txBox="1"/>
          <p:nvPr/>
        </p:nvSpPr>
        <p:spPr>
          <a:xfrm>
            <a:off x="447368" y="1778465"/>
            <a:ext cx="8229600" cy="45493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S" sz="1600" dirty="0"/>
              <a:t>A continuación, se destacan los detalles de nuestro plan de discapacidad a corto plazo pagado por el empleado</a:t>
            </a: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s-ES" sz="1600" dirty="0">
                <a:solidFill>
                  <a:srgbClr val="FF4713"/>
                </a:solidFill>
              </a:rPr>
              <a:t>Este plan es pagado al 100% por el empleado, si desea comprar cobertura adicional de discapacidad a corto plazo</a:t>
            </a:r>
            <a:endParaRPr lang="en-US" sz="1600" dirty="0">
              <a:solidFill>
                <a:srgbClr val="FF4713"/>
              </a:solidFill>
            </a:endParaRPr>
          </a:p>
        </p:txBody>
      </p:sp>
      <p:graphicFrame>
        <p:nvGraphicFramePr>
          <p:cNvPr id="15" name="STD_Table">
            <a:extLst>
              <a:ext uri="{FF2B5EF4-FFF2-40B4-BE49-F238E27FC236}">
                <a16:creationId xmlns:a16="http://schemas.microsoft.com/office/drawing/2014/main" id="{EEE4BF77-649B-4B99-3059-6AFB4AE5195A}"/>
              </a:ext>
            </a:extLst>
          </p:cNvPr>
          <p:cNvGraphicFramePr>
            <a:graphicFrameLocks noGrp="1"/>
          </p:cNvGraphicFramePr>
          <p:nvPr>
            <p:extLst>
              <p:ext uri="{D42A27DB-BD31-4B8C-83A1-F6EECF244321}">
                <p14:modId xmlns:p14="http://schemas.microsoft.com/office/powerpoint/2010/main" val="3288826450"/>
              </p:ext>
            </p:extLst>
          </p:nvPr>
        </p:nvGraphicFramePr>
        <p:xfrm>
          <a:off x="921332" y="2388065"/>
          <a:ext cx="7891272" cy="3023616"/>
        </p:xfrm>
        <a:graphic>
          <a:graphicData uri="http://schemas.openxmlformats.org/drawingml/2006/table">
            <a:tbl>
              <a:tblPr firstRow="1" bandRow="1">
                <a:tableStyleId>{7E9639D4-E3E2-4D34-9284-5A2195B3D0D7}</a:tableStyleId>
              </a:tblPr>
              <a:tblGrid>
                <a:gridCol w="3945636">
                  <a:extLst>
                    <a:ext uri="{9D8B030D-6E8A-4147-A177-3AD203B41FA5}">
                      <a16:colId xmlns:a16="http://schemas.microsoft.com/office/drawing/2014/main" val="20000"/>
                    </a:ext>
                  </a:extLst>
                </a:gridCol>
                <a:gridCol w="3945636">
                  <a:extLst>
                    <a:ext uri="{9D8B030D-6E8A-4147-A177-3AD203B41FA5}">
                      <a16:colId xmlns:a16="http://schemas.microsoft.com/office/drawing/2014/main" val="20001"/>
                    </a:ext>
                  </a:extLst>
                </a:gridCol>
              </a:tblGrid>
              <a:tr h="414115">
                <a:tc>
                  <a:txBody>
                    <a:bodyPr/>
                    <a:lstStyle/>
                    <a:p>
                      <a:endParaRPr lang="en-US" sz="1100" dirty="0">
                        <a:solidFill>
                          <a:schemeClr val="bg1"/>
                        </a:solidFill>
                      </a:endParaRPr>
                    </a:p>
                  </a:txBody>
                  <a:tcPr>
                    <a:solidFill>
                      <a:srgbClr val="FF4713"/>
                    </a:solidFill>
                  </a:tcPr>
                </a:tc>
                <a:tc>
                  <a:txBody>
                    <a:bodyPr/>
                    <a:lstStyle/>
                    <a:p>
                      <a:pPr algn="ctr"/>
                      <a:r>
                        <a:rPr lang="en-US" sz="1400" dirty="0" err="1">
                          <a:solidFill>
                            <a:schemeClr val="bg1"/>
                          </a:solidFill>
                        </a:rPr>
                        <a:t>Compra</a:t>
                      </a:r>
                      <a:r>
                        <a:rPr lang="en-US" sz="1400" dirty="0">
                          <a:solidFill>
                            <a:schemeClr val="bg1"/>
                          </a:solidFill>
                        </a:rPr>
                        <a:t> </a:t>
                      </a:r>
                      <a:r>
                        <a:rPr lang="en-US" sz="1400" dirty="0" err="1">
                          <a:solidFill>
                            <a:schemeClr val="bg1"/>
                          </a:solidFill>
                        </a:rPr>
                        <a:t>Adicional</a:t>
                      </a:r>
                      <a:r>
                        <a:rPr lang="en-US" sz="1400" dirty="0">
                          <a:solidFill>
                            <a:schemeClr val="bg1"/>
                          </a:solidFill>
                        </a:rPr>
                        <a:t> de </a:t>
                      </a:r>
                      <a:r>
                        <a:rPr lang="en-US" sz="1400" dirty="0" err="1">
                          <a:solidFill>
                            <a:schemeClr val="bg1"/>
                          </a:solidFill>
                        </a:rPr>
                        <a:t>Incapacidad</a:t>
                      </a:r>
                      <a:r>
                        <a:rPr lang="en-US" sz="1400" dirty="0">
                          <a:solidFill>
                            <a:schemeClr val="bg1"/>
                          </a:solidFill>
                        </a:rPr>
                        <a:t> a </a:t>
                      </a:r>
                      <a:r>
                        <a:rPr lang="en-US" sz="1400" dirty="0" err="1">
                          <a:solidFill>
                            <a:schemeClr val="bg1"/>
                          </a:solidFill>
                        </a:rPr>
                        <a:t>Corto</a:t>
                      </a:r>
                      <a:r>
                        <a:rPr lang="en-US" sz="1400" dirty="0">
                          <a:solidFill>
                            <a:schemeClr val="bg1"/>
                          </a:solidFill>
                        </a:rPr>
                        <a:t> </a:t>
                      </a:r>
                      <a:r>
                        <a:rPr lang="en-US" sz="1400" dirty="0" err="1">
                          <a:solidFill>
                            <a:schemeClr val="bg1"/>
                          </a:solidFill>
                        </a:rPr>
                        <a:t>Plazo</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266170">
                <a:tc>
                  <a:txBody>
                    <a:bodyPr/>
                    <a:lstStyle/>
                    <a:p>
                      <a:r>
                        <a:rPr lang="en-US" sz="1600" dirty="0" err="1">
                          <a:solidFill>
                            <a:schemeClr val="tx1">
                              <a:lumMod val="65000"/>
                              <a:lumOff val="35000"/>
                            </a:schemeClr>
                          </a:solidFill>
                        </a:rPr>
                        <a:t>Período</a:t>
                      </a:r>
                      <a:r>
                        <a:rPr lang="en-US" sz="1600" dirty="0">
                          <a:solidFill>
                            <a:schemeClr val="tx1">
                              <a:lumMod val="65000"/>
                              <a:lumOff val="35000"/>
                            </a:schemeClr>
                          </a:solidFill>
                        </a:rPr>
                        <a:t> de </a:t>
                      </a:r>
                      <a:r>
                        <a:rPr lang="en-US" sz="1600" dirty="0" err="1">
                          <a:solidFill>
                            <a:schemeClr val="tx1">
                              <a:lumMod val="65000"/>
                              <a:lumOff val="35000"/>
                            </a:schemeClr>
                          </a:solidFill>
                        </a:rPr>
                        <a:t>Eliminación</a:t>
                      </a:r>
                      <a:r>
                        <a:rPr lang="en-US" sz="1600" dirty="0">
                          <a:solidFill>
                            <a:schemeClr val="tx1">
                              <a:lumMod val="65000"/>
                              <a:lumOff val="35000"/>
                            </a:schemeClr>
                          </a:solidFill>
                        </a:rPr>
                        <a:t> </a:t>
                      </a:r>
                      <a:r>
                        <a:rPr lang="en-US" sz="1600" dirty="0" err="1">
                          <a:solidFill>
                            <a:schemeClr val="tx1">
                              <a:lumMod val="65000"/>
                              <a:lumOff val="35000"/>
                            </a:schemeClr>
                          </a:solidFill>
                        </a:rPr>
                        <a:t>por</a:t>
                      </a:r>
                      <a:r>
                        <a:rPr lang="en-US" sz="1600" dirty="0">
                          <a:solidFill>
                            <a:schemeClr val="tx1">
                              <a:lumMod val="65000"/>
                              <a:lumOff val="35000"/>
                            </a:schemeClr>
                          </a:solidFill>
                        </a:rPr>
                        <a:t> </a:t>
                      </a:r>
                    </a:p>
                  </a:txBody>
                  <a:tcPr anchor="ctr"/>
                </a:tc>
                <a:tc>
                  <a:txBody>
                    <a:bodyPr/>
                    <a:lstStyle/>
                    <a:p>
                      <a:endParaRPr lang="en-US" sz="1200" dirty="0">
                        <a:solidFill>
                          <a:schemeClr val="tx1">
                            <a:lumMod val="65000"/>
                            <a:lumOff val="35000"/>
                          </a:schemeClr>
                        </a:solidFill>
                      </a:endParaRPr>
                    </a:p>
                  </a:txBody>
                  <a:tcPr anchor="ctr"/>
                </a:tc>
                <a:extLst>
                  <a:ext uri="{0D108BD9-81ED-4DB2-BD59-A6C34878D82A}">
                    <a16:rowId xmlns:a16="http://schemas.microsoft.com/office/drawing/2014/main" val="10001"/>
                  </a:ext>
                </a:extLst>
              </a:tr>
              <a:tr h="274320">
                <a:tc>
                  <a:txBody>
                    <a:bodyPr/>
                    <a:lstStyle/>
                    <a:p>
                      <a:pPr marL="285750" indent="-285750">
                        <a:buFont typeface="Arial" panose="020B0604020202020204" pitchFamily="34" charset="0"/>
                        <a:buChar char="•"/>
                      </a:pPr>
                      <a:r>
                        <a:rPr lang="en-US" sz="1600" dirty="0" err="1">
                          <a:solidFill>
                            <a:schemeClr val="tx1">
                              <a:lumMod val="65000"/>
                              <a:lumOff val="35000"/>
                            </a:schemeClr>
                          </a:solidFill>
                        </a:rPr>
                        <a:t>Accidente</a:t>
                      </a:r>
                      <a:endParaRPr lang="en-US" sz="1600" dirty="0">
                        <a:solidFill>
                          <a:schemeClr val="tx1">
                            <a:lumMod val="65000"/>
                            <a:lumOff val="35000"/>
                          </a:schemeClr>
                        </a:solidFill>
                      </a:endParaRPr>
                    </a:p>
                  </a:txBody>
                  <a:tcPr anchor="ctr"/>
                </a:tc>
                <a:tc>
                  <a:txBody>
                    <a:bodyPr/>
                    <a:lstStyle/>
                    <a:p>
                      <a:pPr algn="ct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7 días</a:t>
                      </a:r>
                      <a:endParaRPr sz="1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2"/>
                  </a:ext>
                </a:extLst>
              </a:tr>
              <a:tr h="274320">
                <a:tc>
                  <a:txBody>
                    <a:bodyPr/>
                    <a:lstStyle/>
                    <a:p>
                      <a:pPr marL="285750" indent="-285750">
                        <a:buFont typeface="Arial" panose="020B0604020202020204" pitchFamily="34" charset="0"/>
                        <a:buChar char="•"/>
                      </a:pPr>
                      <a:r>
                        <a:rPr lang="en-US" sz="1600" dirty="0" err="1">
                          <a:solidFill>
                            <a:schemeClr val="tx1">
                              <a:lumMod val="65000"/>
                              <a:lumOff val="35000"/>
                            </a:schemeClr>
                          </a:solidFill>
                        </a:rPr>
                        <a:t>Enfermedad</a:t>
                      </a:r>
                      <a:endParaRPr lang="en-US" sz="1600" dirty="0">
                        <a:solidFill>
                          <a:schemeClr val="tx1">
                            <a:lumMod val="65000"/>
                            <a:lumOff val="35000"/>
                          </a:schemeClr>
                        </a:solidFill>
                      </a:endParaRPr>
                    </a:p>
                  </a:txBody>
                  <a:tcPr anchor="ctr"/>
                </a:tc>
                <a:tc>
                  <a:txBody>
                    <a:bodyPr/>
                    <a:lstStyle/>
                    <a:p>
                      <a:pPr algn="ct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7 días</a:t>
                      </a:r>
                      <a:endParaRPr sz="1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3"/>
                  </a:ext>
                </a:extLst>
              </a:tr>
              <a:tr h="374904">
                <a:tc>
                  <a:txBody>
                    <a:bodyPr/>
                    <a:lstStyle/>
                    <a:p>
                      <a:pPr marL="0" marR="0" algn="l">
                        <a:spcBef>
                          <a:spcPts val="0"/>
                        </a:spcBef>
                        <a:spcAft>
                          <a:spcPts val="0"/>
                        </a:spcAft>
                      </a:pPr>
                      <a:r>
                        <a:rPr lang="en-US" sz="1600" kern="1200" dirty="0" err="1">
                          <a:solidFill>
                            <a:schemeClr val="tx1">
                              <a:lumMod val="65000"/>
                              <a:lumOff val="35000"/>
                            </a:schemeClr>
                          </a:solidFill>
                          <a:latin typeface="Arial" panose="020B0604020202020204" pitchFamily="34" charset="0"/>
                          <a:ea typeface="+mn-ea"/>
                          <a:cs typeface="Arial" panose="020B0604020202020204" pitchFamily="34" charset="0"/>
                        </a:rPr>
                        <a:t>Porcentaje</a:t>
                      </a: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 de </a:t>
                      </a:r>
                      <a:r>
                        <a:rPr lang="en-US" sz="1600" kern="1200" dirty="0" err="1">
                          <a:solidFill>
                            <a:schemeClr val="tx1">
                              <a:lumMod val="65000"/>
                              <a:lumOff val="35000"/>
                            </a:schemeClr>
                          </a:solidFill>
                          <a:latin typeface="Arial" panose="020B0604020202020204" pitchFamily="34" charset="0"/>
                          <a:ea typeface="+mn-ea"/>
                          <a:cs typeface="Arial" panose="020B0604020202020204" pitchFamily="34" charset="0"/>
                        </a:rPr>
                        <a:t>Beneficio</a:t>
                      </a:r>
                      <a:endParaRPr lang="en-US" sz="1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chemeClr val="tx1">
                              <a:lumMod val="65000"/>
                              <a:lumOff val="35000"/>
                            </a:schemeClr>
                          </a:solidFill>
                        </a:rPr>
                        <a:t>60%</a:t>
                      </a:r>
                    </a:p>
                  </a:txBody>
                  <a:tcPr anchor="ctr"/>
                </a:tc>
                <a:extLst>
                  <a:ext uri="{0D108BD9-81ED-4DB2-BD59-A6C34878D82A}">
                    <a16:rowId xmlns:a16="http://schemas.microsoft.com/office/drawing/2014/main" val="10004"/>
                  </a:ext>
                </a:extLst>
              </a:tr>
              <a:tr h="374904">
                <a:tc>
                  <a:txBody>
                    <a:bodyPr/>
                    <a:lstStyle/>
                    <a:p>
                      <a:pPr marL="0" marR="0" algn="l">
                        <a:spcBef>
                          <a:spcPts val="0"/>
                        </a:spcBef>
                        <a:spcAft>
                          <a:spcPts val="0"/>
                        </a:spcAft>
                      </a:pP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Máximo de </a:t>
                      </a:r>
                      <a:r>
                        <a:rPr lang="en-US" sz="1600" kern="1200" dirty="0" err="1">
                          <a:solidFill>
                            <a:schemeClr val="tx1">
                              <a:lumMod val="65000"/>
                              <a:lumOff val="35000"/>
                            </a:schemeClr>
                          </a:solidFill>
                          <a:latin typeface="Arial" panose="020B0604020202020204" pitchFamily="34" charset="0"/>
                          <a:ea typeface="+mn-ea"/>
                          <a:cs typeface="Arial" panose="020B0604020202020204" pitchFamily="34" charset="0"/>
                        </a:rPr>
                        <a:t>Beneficio</a:t>
                      </a: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 </a:t>
                      </a:r>
                      <a:r>
                        <a:rPr lang="en-US" sz="1600" kern="1200" dirty="0" err="1">
                          <a:solidFill>
                            <a:schemeClr val="tx1">
                              <a:lumMod val="65000"/>
                              <a:lumOff val="35000"/>
                            </a:schemeClr>
                          </a:solidFill>
                          <a:latin typeface="Arial" panose="020B0604020202020204" pitchFamily="34" charset="0"/>
                          <a:ea typeface="+mn-ea"/>
                          <a:cs typeface="Arial" panose="020B0604020202020204" pitchFamily="34" charset="0"/>
                        </a:rPr>
                        <a:t>Semanal</a:t>
                      </a:r>
                      <a:endParaRPr lang="en-US" sz="1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chemeClr val="tx1">
                              <a:lumMod val="65000"/>
                              <a:lumOff val="35000"/>
                            </a:schemeClr>
                          </a:solidFill>
                        </a:rPr>
                        <a:t>$500</a:t>
                      </a:r>
                    </a:p>
                  </a:txBody>
                  <a:tcPr anchor="ctr"/>
                </a:tc>
                <a:extLst>
                  <a:ext uri="{0D108BD9-81ED-4DB2-BD59-A6C34878D82A}">
                    <a16:rowId xmlns:a16="http://schemas.microsoft.com/office/drawing/2014/main" val="10005"/>
                  </a:ext>
                </a:extLst>
              </a:tr>
              <a:tr h="374904">
                <a:tc>
                  <a:txBody>
                    <a:bodyPr/>
                    <a:lstStyle/>
                    <a:p>
                      <a:pPr marL="0" marR="0" algn="l">
                        <a:spcBef>
                          <a:spcPts val="0"/>
                        </a:spcBef>
                        <a:spcAft>
                          <a:spcPts val="0"/>
                        </a:spcAft>
                      </a:pPr>
                      <a:r>
                        <a:rPr lang="en-US" sz="1600" kern="1200" dirty="0" err="1">
                          <a:solidFill>
                            <a:schemeClr val="tx1">
                              <a:lumMod val="65000"/>
                              <a:lumOff val="35000"/>
                            </a:schemeClr>
                          </a:solidFill>
                          <a:latin typeface="Arial" panose="020B0604020202020204" pitchFamily="34" charset="0"/>
                          <a:ea typeface="+mn-ea"/>
                          <a:cs typeface="Arial" panose="020B0604020202020204" pitchFamily="34" charset="0"/>
                        </a:rPr>
                        <a:t>Período</a:t>
                      </a: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 Máximo de </a:t>
                      </a:r>
                      <a:r>
                        <a:rPr lang="en-US" sz="1600" kern="1200" dirty="0" err="1">
                          <a:solidFill>
                            <a:schemeClr val="tx1">
                              <a:lumMod val="65000"/>
                              <a:lumOff val="35000"/>
                            </a:schemeClr>
                          </a:solidFill>
                          <a:latin typeface="Arial" panose="020B0604020202020204" pitchFamily="34" charset="0"/>
                          <a:ea typeface="+mn-ea"/>
                          <a:cs typeface="Arial" panose="020B0604020202020204" pitchFamily="34" charset="0"/>
                        </a:rPr>
                        <a:t>Beneficio</a:t>
                      </a:r>
                      <a:endParaRPr lang="en-US" sz="1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chemeClr val="tx1">
                              <a:lumMod val="65000"/>
                              <a:lumOff val="35000"/>
                            </a:schemeClr>
                          </a:solidFill>
                        </a:rPr>
                        <a:t>13 </a:t>
                      </a:r>
                      <a:r>
                        <a:rPr lang="en-US" sz="1600" dirty="0" err="1">
                          <a:solidFill>
                            <a:schemeClr val="tx1">
                              <a:lumMod val="65000"/>
                              <a:lumOff val="35000"/>
                            </a:schemeClr>
                          </a:solidFill>
                        </a:rPr>
                        <a:t>semanas</a:t>
                      </a:r>
                      <a:endParaRPr lang="en-US" sz="1600" dirty="0">
                        <a:solidFill>
                          <a:schemeClr val="tx1">
                            <a:lumMod val="65000"/>
                            <a:lumOff val="35000"/>
                          </a:schemeClr>
                        </a:solidFill>
                      </a:endParaRPr>
                    </a:p>
                  </a:txBody>
                  <a:tcPr anchor="ctr"/>
                </a:tc>
                <a:extLst>
                  <a:ext uri="{0D108BD9-81ED-4DB2-BD59-A6C34878D82A}">
                    <a16:rowId xmlns:a16="http://schemas.microsoft.com/office/drawing/2014/main" val="10006"/>
                  </a:ext>
                </a:extLst>
              </a:tr>
              <a:tr h="374904">
                <a:tc>
                  <a:txBody>
                    <a:bodyPr/>
                    <a:lstStyle/>
                    <a:p>
                      <a:pPr marL="0" marR="0" algn="l">
                        <a:spcBef>
                          <a:spcPts val="0"/>
                        </a:spcBef>
                        <a:spcAft>
                          <a:spcPts val="0"/>
                        </a:spcAft>
                      </a:pPr>
                      <a:r>
                        <a:rPr lang="en-US" sz="1600" kern="1200" dirty="0" err="1">
                          <a:solidFill>
                            <a:schemeClr val="tx1">
                              <a:lumMod val="65000"/>
                              <a:lumOff val="35000"/>
                            </a:schemeClr>
                          </a:solidFill>
                          <a:latin typeface="Arial" panose="020B0604020202020204" pitchFamily="34" charset="0"/>
                          <a:ea typeface="+mn-ea"/>
                          <a:cs typeface="Arial" panose="020B0604020202020204" pitchFamily="34" charset="0"/>
                        </a:rPr>
                        <a:t>Condiciones</a:t>
                      </a: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 </a:t>
                      </a:r>
                      <a:r>
                        <a:rPr lang="en-US" sz="1600" kern="1200" dirty="0" err="1">
                          <a:solidFill>
                            <a:schemeClr val="tx1">
                              <a:lumMod val="65000"/>
                              <a:lumOff val="35000"/>
                            </a:schemeClr>
                          </a:solidFill>
                          <a:latin typeface="Arial" panose="020B0604020202020204" pitchFamily="34" charset="0"/>
                          <a:ea typeface="+mn-ea"/>
                          <a:cs typeface="Arial" panose="020B0604020202020204" pitchFamily="34" charset="0"/>
                        </a:rPr>
                        <a:t>preexistentes</a:t>
                      </a:r>
                      <a:endParaRPr lang="en-US" sz="1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68580" marR="68580" marT="0" marB="0" anchor="ctr"/>
                </a:tc>
                <a:tc>
                  <a:txBody>
                    <a:bodyPr/>
                    <a:lstStyle/>
                    <a:p>
                      <a:pPr algn="ctr"/>
                      <a:r>
                        <a:rPr lang="en-US" sz="1600" dirty="0" err="1">
                          <a:solidFill>
                            <a:schemeClr val="tx1">
                              <a:lumMod val="65000"/>
                              <a:lumOff val="35000"/>
                            </a:schemeClr>
                          </a:solidFill>
                        </a:rPr>
                        <a:t>Ninguna</a:t>
                      </a:r>
                      <a:endParaRPr lang="en-US" sz="1600" dirty="0">
                        <a:solidFill>
                          <a:schemeClr val="tx1">
                            <a:lumMod val="65000"/>
                            <a:lumOff val="35000"/>
                          </a:schemeClr>
                        </a:solidFill>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7539947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C9C365-9E32-4226-CAD0-93F96E674AF3}"/>
              </a:ext>
            </a:extLst>
          </p:cNvPr>
          <p:cNvSpPr>
            <a:spLocks noGrp="1"/>
          </p:cNvSpPr>
          <p:nvPr>
            <p:ph type="title"/>
          </p:nvPr>
        </p:nvSpPr>
        <p:spPr>
          <a:xfrm>
            <a:off x="2450880" y="320937"/>
            <a:ext cx="4242239" cy="868362"/>
          </a:xfrm>
        </p:spPr>
        <p:txBody>
          <a:bodyPr>
            <a:normAutofit fontScale="90000"/>
          </a:bodyPr>
          <a:lstStyle/>
          <a:p>
            <a:r>
              <a:rPr lang="es-ES" dirty="0">
                <a:solidFill>
                  <a:srgbClr val="FF4713"/>
                </a:solidFill>
              </a:rPr>
              <a:t>Seguro de Incapacidad a Largo Plazo</a:t>
            </a:r>
            <a:endParaRPr lang="en-US" dirty="0">
              <a:solidFill>
                <a:srgbClr val="FF4713"/>
              </a:solidFill>
            </a:endParaRPr>
          </a:p>
        </p:txBody>
      </p:sp>
      <p:sp>
        <p:nvSpPr>
          <p:cNvPr id="8" name="Content Placeholder 2">
            <a:extLst>
              <a:ext uri="{FF2B5EF4-FFF2-40B4-BE49-F238E27FC236}">
                <a16:creationId xmlns:a16="http://schemas.microsoft.com/office/drawing/2014/main" id="{27FA4DF3-FA28-9807-D7C3-901DB8F6EA17}"/>
              </a:ext>
            </a:extLst>
          </p:cNvPr>
          <p:cNvSpPr txBox="1"/>
          <p:nvPr/>
        </p:nvSpPr>
        <p:spPr>
          <a:xfrm>
            <a:off x="379476" y="2026285"/>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S" sz="1600" dirty="0"/>
              <a:t>A continuación, se destacan los detalles de nuestro plan de discapacidad a largo plazo</a:t>
            </a:r>
          </a:p>
          <a:p>
            <a:pPr marL="0" indent="0">
              <a:buFont typeface="Arial" panose="020B0604020202020204" pitchFamily="34" charset="0"/>
              <a:buNone/>
            </a:pP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s-ES" sz="1400" dirty="0">
                <a:solidFill>
                  <a:srgbClr val="FF4713"/>
                </a:solidFill>
              </a:rPr>
              <a:t>Pagado al 100% por los empleados si desean comprar cobertura de discapacidad a largo plazo. Ofrecido a empleados asalariados sin costo.</a:t>
            </a:r>
            <a:r>
              <a:rPr lang="en-US" sz="1400" dirty="0">
                <a:solidFill>
                  <a:srgbClr val="FF4713"/>
                </a:solidFill>
              </a:rPr>
              <a:t> </a:t>
            </a:r>
          </a:p>
          <a:p>
            <a:endParaRPr lang="en-US" sz="1600" dirty="0"/>
          </a:p>
        </p:txBody>
      </p:sp>
      <p:graphicFrame>
        <p:nvGraphicFramePr>
          <p:cNvPr id="9" name="LTD_Table">
            <a:extLst>
              <a:ext uri="{FF2B5EF4-FFF2-40B4-BE49-F238E27FC236}">
                <a16:creationId xmlns:a16="http://schemas.microsoft.com/office/drawing/2014/main" id="{5827A080-0701-0F93-DC30-34F40BA06902}"/>
              </a:ext>
            </a:extLst>
          </p:cNvPr>
          <p:cNvGraphicFramePr>
            <a:graphicFrameLocks noGrp="1"/>
          </p:cNvGraphicFramePr>
          <p:nvPr>
            <p:extLst>
              <p:ext uri="{D42A27DB-BD31-4B8C-83A1-F6EECF244321}">
                <p14:modId xmlns:p14="http://schemas.microsoft.com/office/powerpoint/2010/main" val="1604259567"/>
              </p:ext>
            </p:extLst>
          </p:nvPr>
        </p:nvGraphicFramePr>
        <p:xfrm>
          <a:off x="534924" y="2423101"/>
          <a:ext cx="8074152" cy="2742999"/>
        </p:xfrm>
        <a:graphic>
          <a:graphicData uri="http://schemas.openxmlformats.org/drawingml/2006/table">
            <a:tbl>
              <a:tblPr firstRow="1" bandRow="1">
                <a:tableStyleId>{7E9639D4-E3E2-4D34-9284-5A2195B3D0D7}</a:tableStyleId>
              </a:tblPr>
              <a:tblGrid>
                <a:gridCol w="4037076">
                  <a:extLst>
                    <a:ext uri="{9D8B030D-6E8A-4147-A177-3AD203B41FA5}">
                      <a16:colId xmlns:a16="http://schemas.microsoft.com/office/drawing/2014/main" val="20000"/>
                    </a:ext>
                  </a:extLst>
                </a:gridCol>
                <a:gridCol w="4037076">
                  <a:extLst>
                    <a:ext uri="{9D8B030D-6E8A-4147-A177-3AD203B41FA5}">
                      <a16:colId xmlns:a16="http://schemas.microsoft.com/office/drawing/2014/main" val="20002"/>
                    </a:ext>
                  </a:extLst>
                </a:gridCol>
              </a:tblGrid>
              <a:tr h="399087">
                <a:tc>
                  <a:txBody>
                    <a:bodyPr/>
                    <a:lstStyle/>
                    <a:p>
                      <a:endParaRPr lang="en-US" sz="1100" dirty="0">
                        <a:solidFill>
                          <a:schemeClr val="bg1"/>
                        </a:solidFill>
                      </a:endParaRPr>
                    </a:p>
                  </a:txBody>
                  <a:tcPr anchor="ctr">
                    <a:solidFill>
                      <a:srgbClr val="FF4713"/>
                    </a:solidFill>
                  </a:tcPr>
                </a:tc>
                <a:tc>
                  <a:txBody>
                    <a:bodyPr/>
                    <a:lstStyle/>
                    <a:p>
                      <a:pPr algn="ctr"/>
                      <a:r>
                        <a:rPr lang="en-US" sz="1400" dirty="0">
                          <a:solidFill>
                            <a:schemeClr val="bg1"/>
                          </a:solidFill>
                        </a:rPr>
                        <a:t>Discapacidad a Largo </a:t>
                      </a:r>
                      <a:r>
                        <a:rPr lang="en-US" sz="1400" dirty="0" err="1">
                          <a:solidFill>
                            <a:schemeClr val="bg1"/>
                          </a:solidFill>
                        </a:rPr>
                        <a:t>Plazo</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374904">
                <a:tc>
                  <a:txBody>
                    <a:bodyPr/>
                    <a:lstStyle/>
                    <a:p>
                      <a:pPr marL="0" marR="0" algn="ctr">
                        <a:spcBef>
                          <a:spcPts val="0"/>
                        </a:spcBef>
                        <a:spcAft>
                          <a:spcPts val="0"/>
                        </a:spcAft>
                      </a:pPr>
                      <a:r>
                        <a:rPr lang="en-US" sz="1600" kern="1200">
                          <a:solidFill>
                            <a:srgbClr val="3F4443"/>
                          </a:solidFill>
                          <a:latin typeface="+mn-lt"/>
                          <a:ea typeface="+mn-ea"/>
                          <a:cs typeface="+mn-cs"/>
                        </a:rPr>
                        <a:t>Período de Eliminación por Accidente</a:t>
                      </a:r>
                    </a:p>
                  </a:txBody>
                  <a:tcPr marL="68580" marR="68580" marT="0" marB="0" anchor="ctr"/>
                </a:tc>
                <a:tc>
                  <a:txBody>
                    <a:bodyPr/>
                    <a:lstStyle/>
                    <a:p>
                      <a:pPr marL="0" marR="0" algn="ctr">
                        <a:spcBef>
                          <a:spcPts val="0"/>
                        </a:spcBef>
                        <a:spcAft>
                          <a:spcPts val="0"/>
                        </a:spcAft>
                      </a:pPr>
                      <a:r>
                        <a:rPr lang="en-US" sz="1600" kern="1200">
                          <a:solidFill>
                            <a:srgbClr val="3F4443"/>
                          </a:solidFill>
                          <a:latin typeface="+mn-lt"/>
                          <a:ea typeface="+mn-ea"/>
                          <a:cs typeface="+mn-cs"/>
                        </a:rPr>
                        <a:t>90 días</a:t>
                      </a:r>
                    </a:p>
                  </a:txBody>
                  <a:tcPr marL="68580" marR="68580" marT="0" marB="0" anchor="ctr"/>
                </a:tc>
                <a:extLst>
                  <a:ext uri="{0D108BD9-81ED-4DB2-BD59-A6C34878D82A}">
                    <a16:rowId xmlns:a16="http://schemas.microsoft.com/office/drawing/2014/main" val="10001"/>
                  </a:ext>
                </a:extLst>
              </a:tr>
              <a:tr h="374904">
                <a:tc>
                  <a:txBody>
                    <a:bodyPr/>
                    <a:lstStyle/>
                    <a:p>
                      <a:pPr marL="0" marR="0" algn="ctr">
                        <a:spcBef>
                          <a:spcPts val="0"/>
                        </a:spcBef>
                        <a:spcAft>
                          <a:spcPts val="0"/>
                        </a:spcAft>
                      </a:pPr>
                      <a:r>
                        <a:rPr lang="en-US" sz="1600" kern="1200">
                          <a:solidFill>
                            <a:srgbClr val="3F4443"/>
                          </a:solidFill>
                          <a:latin typeface="+mn-lt"/>
                          <a:ea typeface="+mn-ea"/>
                          <a:cs typeface="+mn-cs"/>
                        </a:rPr>
                        <a:t>Beneficio de Incapacidad a Largo Plazo</a:t>
                      </a:r>
                    </a:p>
                  </a:txBody>
                  <a:tcPr marL="68580" marR="68580" marT="0" marB="0" anchor="ctr"/>
                </a:tc>
                <a:tc>
                  <a:txBody>
                    <a:bodyPr/>
                    <a:lstStyle/>
                    <a:p>
                      <a:pPr marL="0" marR="0" algn="ctr">
                        <a:spcBef>
                          <a:spcPts val="0"/>
                        </a:spcBef>
                        <a:spcAft>
                          <a:spcPts val="0"/>
                        </a:spcAft>
                      </a:pPr>
                      <a:r>
                        <a:rPr lang="en-US" sz="1600" kern="1200">
                          <a:solidFill>
                            <a:srgbClr val="3F4443"/>
                          </a:solidFill>
                          <a:latin typeface="+mn-lt"/>
                          <a:ea typeface="+mn-ea"/>
                          <a:cs typeface="+mn-cs"/>
                        </a:rPr>
                        <a:t> 60% hasta un máximo mensual de $5,000</a:t>
                      </a:r>
                    </a:p>
                  </a:txBody>
                  <a:tcPr marL="68580" marR="68580" marT="0" marB="0" anchor="ctr"/>
                </a:tc>
                <a:extLst>
                  <a:ext uri="{0D108BD9-81ED-4DB2-BD59-A6C34878D82A}">
                    <a16:rowId xmlns:a16="http://schemas.microsoft.com/office/drawing/2014/main" val="10002"/>
                  </a:ext>
                </a:extLst>
              </a:tr>
              <a:tr h="374904">
                <a:tc>
                  <a:txBody>
                    <a:bodyPr/>
                    <a:lstStyle/>
                    <a:p>
                      <a:pPr marL="0" marR="0" algn="ctr">
                        <a:spcBef>
                          <a:spcPts val="0"/>
                        </a:spcBef>
                        <a:spcAft>
                          <a:spcPts val="0"/>
                        </a:spcAft>
                      </a:pPr>
                      <a:r>
                        <a:rPr lang="en-US" sz="1600" kern="1200">
                          <a:solidFill>
                            <a:srgbClr val="3F4443"/>
                          </a:solidFill>
                          <a:latin typeface="+mn-lt"/>
                          <a:ea typeface="+mn-ea"/>
                          <a:cs typeface="+mn-cs"/>
                        </a:rPr>
                        <a:t>Definición de Incapacidad</a:t>
                      </a:r>
                    </a:p>
                  </a:txBody>
                  <a:tcPr marL="68580" marR="68580" marT="0" marB="0" anchor="ctr"/>
                </a:tc>
                <a:tc>
                  <a:txBody>
                    <a:bodyPr/>
                    <a:lstStyle/>
                    <a:p>
                      <a:pPr marL="0" marR="0" algn="ctr">
                        <a:spcBef>
                          <a:spcPts val="0"/>
                        </a:spcBef>
                        <a:spcAft>
                          <a:spcPts val="0"/>
                        </a:spcAft>
                      </a:pPr>
                      <a:r>
                        <a:rPr lang="en-US" sz="1600" kern="1200">
                          <a:solidFill>
                            <a:srgbClr val="3F4443"/>
                          </a:solidFill>
                          <a:latin typeface="+mn-lt"/>
                          <a:ea typeface="+mn-ea"/>
                          <a:cs typeface="+mn-cs"/>
                        </a:rPr>
                        <a:t>2 años en su propia ocupación</a:t>
                      </a:r>
                    </a:p>
                  </a:txBody>
                  <a:tcPr marL="68580" marR="68580" marT="0" marB="0" anchor="ctr"/>
                </a:tc>
                <a:extLst>
                  <a:ext uri="{0D108BD9-81ED-4DB2-BD59-A6C34878D82A}">
                    <a16:rowId xmlns:a16="http://schemas.microsoft.com/office/drawing/2014/main" val="10003"/>
                  </a:ext>
                </a:extLst>
              </a:tr>
              <a:tr h="374904">
                <a:tc>
                  <a:txBody>
                    <a:bodyPr/>
                    <a:lstStyle/>
                    <a:p>
                      <a:pPr marL="0" marR="0" algn="ctr">
                        <a:spcBef>
                          <a:spcPts val="0"/>
                        </a:spcBef>
                        <a:spcAft>
                          <a:spcPts val="0"/>
                        </a:spcAft>
                      </a:pPr>
                      <a:r>
                        <a:rPr lang="en-US" sz="1600" kern="1200" dirty="0" err="1">
                          <a:solidFill>
                            <a:srgbClr val="3F4443"/>
                          </a:solidFill>
                          <a:latin typeface="+mn-lt"/>
                          <a:ea typeface="+mn-ea"/>
                          <a:cs typeface="+mn-cs"/>
                        </a:rPr>
                        <a:t>Período</a:t>
                      </a:r>
                      <a:r>
                        <a:rPr lang="en-US" sz="1600" kern="1200" dirty="0">
                          <a:solidFill>
                            <a:srgbClr val="3F4443"/>
                          </a:solidFill>
                          <a:latin typeface="+mn-lt"/>
                          <a:ea typeface="+mn-ea"/>
                          <a:cs typeface="+mn-cs"/>
                        </a:rPr>
                        <a:t> Máximo de </a:t>
                      </a:r>
                      <a:r>
                        <a:rPr lang="en-US" sz="1600" kern="1200" dirty="0" err="1">
                          <a:solidFill>
                            <a:srgbClr val="3F4443"/>
                          </a:solidFill>
                          <a:latin typeface="+mn-lt"/>
                          <a:ea typeface="+mn-ea"/>
                          <a:cs typeface="+mn-cs"/>
                        </a:rPr>
                        <a:t>Incapacidad</a:t>
                      </a:r>
                      <a:endParaRPr lang="en-US" sz="1600" kern="1200" dirty="0">
                        <a:solidFill>
                          <a:srgbClr val="3F4443"/>
                        </a:solidFill>
                        <a:latin typeface="+mn-lt"/>
                        <a:ea typeface="+mn-ea"/>
                        <a:cs typeface="+mn-cs"/>
                      </a:endParaRPr>
                    </a:p>
                  </a:txBody>
                  <a:tcPr marL="68580" marR="68580" marT="0" marB="0" anchor="ctr"/>
                </a:tc>
                <a:tc>
                  <a:txBody>
                    <a:bodyPr/>
                    <a:lstStyle/>
                    <a:p>
                      <a:pPr marL="0" marR="0" algn="ctr">
                        <a:spcBef>
                          <a:spcPts val="0"/>
                        </a:spcBef>
                        <a:spcAft>
                          <a:spcPts val="0"/>
                        </a:spcAft>
                      </a:pPr>
                      <a:r>
                        <a:rPr lang="en-US" sz="1600" kern="1200">
                          <a:solidFill>
                            <a:srgbClr val="3F4443"/>
                          </a:solidFill>
                          <a:latin typeface="+mn-lt"/>
                          <a:ea typeface="+mn-ea"/>
                          <a:cs typeface="+mn-cs"/>
                        </a:rPr>
                        <a:t>Edad Normal de Jubilación del Seguro Social</a:t>
                      </a:r>
                    </a:p>
                  </a:txBody>
                  <a:tcPr marL="68580" marR="68580" marT="0" marB="0" anchor="ctr"/>
                </a:tc>
                <a:extLst>
                  <a:ext uri="{0D108BD9-81ED-4DB2-BD59-A6C34878D82A}">
                    <a16:rowId xmlns:a16="http://schemas.microsoft.com/office/drawing/2014/main" val="10004"/>
                  </a:ext>
                </a:extLst>
              </a:tr>
              <a:tr h="374904">
                <a:tc>
                  <a:txBody>
                    <a:bodyPr/>
                    <a:lstStyle/>
                    <a:p>
                      <a:pPr marL="0" marR="0" algn="ctr">
                        <a:spcBef>
                          <a:spcPts val="0"/>
                        </a:spcBef>
                        <a:spcAft>
                          <a:spcPts val="0"/>
                        </a:spcAft>
                      </a:pPr>
                      <a:r>
                        <a:rPr lang="en-US" sz="1600" kern="1200" dirty="0" err="1">
                          <a:solidFill>
                            <a:srgbClr val="3F4443"/>
                          </a:solidFill>
                          <a:latin typeface="+mn-lt"/>
                          <a:ea typeface="+mn-ea"/>
                          <a:cs typeface="+mn-cs"/>
                        </a:rPr>
                        <a:t>Limitaciones</a:t>
                      </a:r>
                      <a:r>
                        <a:rPr lang="en-US" sz="1600" kern="1200" dirty="0">
                          <a:solidFill>
                            <a:srgbClr val="3F4443"/>
                          </a:solidFill>
                          <a:latin typeface="+mn-lt"/>
                          <a:ea typeface="+mn-ea"/>
                          <a:cs typeface="+mn-cs"/>
                        </a:rPr>
                        <a:t> </a:t>
                      </a:r>
                      <a:r>
                        <a:rPr lang="en-US" sz="1600" kern="1200" dirty="0" err="1">
                          <a:solidFill>
                            <a:srgbClr val="3F4443"/>
                          </a:solidFill>
                          <a:latin typeface="+mn-lt"/>
                          <a:ea typeface="+mn-ea"/>
                          <a:cs typeface="+mn-cs"/>
                        </a:rPr>
                        <a:t>por</a:t>
                      </a:r>
                      <a:r>
                        <a:rPr lang="en-US" sz="1600" kern="1200" dirty="0">
                          <a:solidFill>
                            <a:srgbClr val="3F4443"/>
                          </a:solidFill>
                          <a:latin typeface="+mn-lt"/>
                          <a:ea typeface="+mn-ea"/>
                          <a:cs typeface="+mn-cs"/>
                        </a:rPr>
                        <a:t> </a:t>
                      </a:r>
                      <a:r>
                        <a:rPr lang="en-US" sz="1600" kern="1200" dirty="0" err="1">
                          <a:solidFill>
                            <a:srgbClr val="3F4443"/>
                          </a:solidFill>
                          <a:latin typeface="+mn-lt"/>
                          <a:ea typeface="+mn-ea"/>
                          <a:cs typeface="+mn-cs"/>
                        </a:rPr>
                        <a:t>Condiciones</a:t>
                      </a:r>
                      <a:r>
                        <a:rPr lang="en-US" sz="1600" kern="1200" dirty="0">
                          <a:solidFill>
                            <a:srgbClr val="3F4443"/>
                          </a:solidFill>
                          <a:latin typeface="+mn-lt"/>
                          <a:ea typeface="+mn-ea"/>
                          <a:cs typeface="+mn-cs"/>
                        </a:rPr>
                        <a:t> </a:t>
                      </a:r>
                      <a:r>
                        <a:rPr lang="en-US" sz="1600" kern="1200" dirty="0" err="1">
                          <a:solidFill>
                            <a:srgbClr val="3F4443"/>
                          </a:solidFill>
                          <a:latin typeface="+mn-lt"/>
                          <a:ea typeface="+mn-ea"/>
                          <a:cs typeface="+mn-cs"/>
                        </a:rPr>
                        <a:t>Preexistentes</a:t>
                      </a:r>
                      <a:endParaRPr lang="en-US" sz="1600" kern="1200" dirty="0">
                        <a:solidFill>
                          <a:srgbClr val="3F4443"/>
                        </a:solidFill>
                        <a:latin typeface="+mn-lt"/>
                        <a:ea typeface="+mn-ea"/>
                        <a:cs typeface="+mn-cs"/>
                      </a:endParaRPr>
                    </a:p>
                  </a:txBody>
                  <a:tcPr marL="68580" marR="68580" marT="0" marB="0" anchor="ctr"/>
                </a:tc>
                <a:tc>
                  <a:txBody>
                    <a:bodyPr/>
                    <a:lstStyle/>
                    <a:p>
                      <a:pPr marL="0" marR="0" algn="ctr">
                        <a:spcBef>
                          <a:spcPts val="0"/>
                        </a:spcBef>
                        <a:spcAft>
                          <a:spcPts val="0"/>
                        </a:spcAft>
                      </a:pPr>
                      <a:r>
                        <a:rPr lang="en-US" sz="1600" kern="1200" dirty="0">
                          <a:solidFill>
                            <a:srgbClr val="3F4443"/>
                          </a:solidFill>
                          <a:latin typeface="+mn-lt"/>
                          <a:ea typeface="+mn-ea"/>
                          <a:cs typeface="+mn-cs"/>
                        </a:rPr>
                        <a:t>12 meses para </a:t>
                      </a:r>
                      <a:r>
                        <a:rPr lang="en-US" sz="1600" kern="1200" dirty="0" err="1">
                          <a:solidFill>
                            <a:srgbClr val="3F4443"/>
                          </a:solidFill>
                          <a:latin typeface="+mn-lt"/>
                          <a:ea typeface="+mn-ea"/>
                          <a:cs typeface="+mn-cs"/>
                        </a:rPr>
                        <a:t>condiciones</a:t>
                      </a:r>
                      <a:r>
                        <a:rPr lang="en-US" sz="1600" kern="1200" dirty="0">
                          <a:solidFill>
                            <a:srgbClr val="3F4443"/>
                          </a:solidFill>
                          <a:latin typeface="+mn-lt"/>
                          <a:ea typeface="+mn-ea"/>
                          <a:cs typeface="+mn-cs"/>
                        </a:rPr>
                        <a:t> </a:t>
                      </a:r>
                      <a:r>
                        <a:rPr lang="en-US" sz="1600" kern="1200" dirty="0" err="1">
                          <a:solidFill>
                            <a:srgbClr val="3F4443"/>
                          </a:solidFill>
                          <a:latin typeface="+mn-lt"/>
                          <a:ea typeface="+mn-ea"/>
                          <a:cs typeface="+mn-cs"/>
                        </a:rPr>
                        <a:t>tratadas</a:t>
                      </a:r>
                      <a:r>
                        <a:rPr lang="en-US" sz="1600" kern="1200" dirty="0">
                          <a:solidFill>
                            <a:srgbClr val="3F4443"/>
                          </a:solidFill>
                          <a:latin typeface="+mn-lt"/>
                          <a:ea typeface="+mn-ea"/>
                          <a:cs typeface="+mn-cs"/>
                        </a:rPr>
                        <a:t> </a:t>
                      </a:r>
                      <a:r>
                        <a:rPr lang="en-US" sz="1600" kern="1200" dirty="0" err="1">
                          <a:solidFill>
                            <a:srgbClr val="3F4443"/>
                          </a:solidFill>
                          <a:latin typeface="+mn-lt"/>
                          <a:ea typeface="+mn-ea"/>
                          <a:cs typeface="+mn-cs"/>
                        </a:rPr>
                        <a:t>dentro</a:t>
                      </a:r>
                      <a:r>
                        <a:rPr lang="en-US" sz="1600" kern="1200" dirty="0">
                          <a:solidFill>
                            <a:srgbClr val="3F4443"/>
                          </a:solidFill>
                          <a:latin typeface="+mn-lt"/>
                          <a:ea typeface="+mn-ea"/>
                          <a:cs typeface="+mn-cs"/>
                        </a:rPr>
                        <a:t> de </a:t>
                      </a:r>
                      <a:r>
                        <a:rPr lang="en-US" sz="1600" kern="1200" dirty="0" err="1">
                          <a:solidFill>
                            <a:srgbClr val="3F4443"/>
                          </a:solidFill>
                          <a:latin typeface="+mn-lt"/>
                          <a:ea typeface="+mn-ea"/>
                          <a:cs typeface="+mn-cs"/>
                        </a:rPr>
                        <a:t>los</a:t>
                      </a:r>
                      <a:r>
                        <a:rPr lang="en-US" sz="1600" kern="1200" dirty="0">
                          <a:solidFill>
                            <a:srgbClr val="3F4443"/>
                          </a:solidFill>
                          <a:latin typeface="+mn-lt"/>
                          <a:ea typeface="+mn-ea"/>
                          <a:cs typeface="+mn-cs"/>
                        </a:rPr>
                        <a:t> 3 meses </a:t>
                      </a:r>
                      <a:r>
                        <a:rPr lang="en-US" sz="1600" kern="1200" dirty="0" err="1">
                          <a:solidFill>
                            <a:srgbClr val="3F4443"/>
                          </a:solidFill>
                          <a:latin typeface="+mn-lt"/>
                          <a:ea typeface="+mn-ea"/>
                          <a:cs typeface="+mn-cs"/>
                        </a:rPr>
                        <a:t>anteriores</a:t>
                      </a:r>
                      <a:r>
                        <a:rPr lang="en-US" sz="1600" kern="1200" dirty="0">
                          <a:solidFill>
                            <a:srgbClr val="3F4443"/>
                          </a:solidFill>
                          <a:latin typeface="+mn-lt"/>
                          <a:ea typeface="+mn-ea"/>
                          <a:cs typeface="+mn-cs"/>
                        </a:rPr>
                        <a:t> a la </a:t>
                      </a:r>
                      <a:r>
                        <a:rPr lang="en-US" sz="1600" kern="1200" dirty="0" err="1">
                          <a:solidFill>
                            <a:srgbClr val="3F4443"/>
                          </a:solidFill>
                          <a:latin typeface="+mn-lt"/>
                          <a:ea typeface="+mn-ea"/>
                          <a:cs typeface="+mn-cs"/>
                        </a:rPr>
                        <a:t>fecha</a:t>
                      </a:r>
                      <a:r>
                        <a:rPr lang="en-US" sz="1600" kern="1200" dirty="0">
                          <a:solidFill>
                            <a:srgbClr val="3F4443"/>
                          </a:solidFill>
                          <a:latin typeface="+mn-lt"/>
                          <a:ea typeface="+mn-ea"/>
                          <a:cs typeface="+mn-cs"/>
                        </a:rPr>
                        <a:t> de </a:t>
                      </a:r>
                      <a:r>
                        <a:rPr lang="en-US" sz="1600" kern="1200" dirty="0" err="1">
                          <a:solidFill>
                            <a:srgbClr val="3F4443"/>
                          </a:solidFill>
                          <a:latin typeface="+mn-lt"/>
                          <a:ea typeface="+mn-ea"/>
                          <a:cs typeface="+mn-cs"/>
                        </a:rPr>
                        <a:t>vigencia</a:t>
                      </a:r>
                      <a:r>
                        <a:rPr lang="en-US" sz="1600" kern="1200" dirty="0">
                          <a:solidFill>
                            <a:srgbClr val="3F4443"/>
                          </a:solidFill>
                          <a:latin typeface="+mn-lt"/>
                          <a:ea typeface="+mn-ea"/>
                          <a:cs typeface="+mn-cs"/>
                        </a:rPr>
                        <a:t> de la </a:t>
                      </a:r>
                      <a:r>
                        <a:rPr lang="en-US" sz="1600" kern="1200" dirty="0" err="1">
                          <a:solidFill>
                            <a:srgbClr val="3F4443"/>
                          </a:solidFill>
                          <a:latin typeface="+mn-lt"/>
                          <a:ea typeface="+mn-ea"/>
                          <a:cs typeface="+mn-cs"/>
                        </a:rPr>
                        <a:t>cobertura</a:t>
                      </a:r>
                      <a:endParaRPr lang="en-US" sz="1600" kern="1200" dirty="0">
                        <a:solidFill>
                          <a:srgbClr val="3F4443"/>
                        </a:solidFill>
                        <a:latin typeface="+mn-lt"/>
                        <a:ea typeface="+mn-ea"/>
                        <a:cs typeface="+mn-cs"/>
                      </a:endParaRPr>
                    </a:p>
                  </a:txBody>
                  <a:tcPr marL="68580" marR="68580" marT="0" marB="0" anchor="ctr"/>
                </a:tc>
                <a:extLst>
                  <a:ext uri="{0D108BD9-81ED-4DB2-BD59-A6C34878D82A}">
                    <a16:rowId xmlns:a16="http://schemas.microsoft.com/office/drawing/2014/main" val="10005"/>
                  </a:ext>
                </a:extLst>
              </a:tr>
            </a:tbl>
          </a:graphicData>
        </a:graphic>
      </p:graphicFrame>
      <p:pic>
        <p:nvPicPr>
          <p:cNvPr id="10" name="Picture 9">
            <a:extLst>
              <a:ext uri="{FF2B5EF4-FFF2-40B4-BE49-F238E27FC236}">
                <a16:creationId xmlns:a16="http://schemas.microsoft.com/office/drawing/2014/main" id="{3165A4BB-1D9B-0D45-2EEC-5B488EB8E689}"/>
              </a:ext>
            </a:extLst>
          </p:cNvPr>
          <p:cNvPicPr>
            <a:picLocks noChangeAspect="1"/>
          </p:cNvPicPr>
          <p:nvPr/>
        </p:nvPicPr>
        <p:blipFill>
          <a:blip r:embed="rId3"/>
          <a:stretch>
            <a:fillRect/>
          </a:stretch>
        </p:blipFill>
        <p:spPr>
          <a:xfrm>
            <a:off x="6934200" y="227780"/>
            <a:ext cx="2109399" cy="676715"/>
          </a:xfrm>
          <a:prstGeom prst="rect">
            <a:avLst/>
          </a:prstGeom>
        </p:spPr>
      </p:pic>
      <p:pic>
        <p:nvPicPr>
          <p:cNvPr id="11" name="Picture 10">
            <a:extLst>
              <a:ext uri="{FF2B5EF4-FFF2-40B4-BE49-F238E27FC236}">
                <a16:creationId xmlns:a16="http://schemas.microsoft.com/office/drawing/2014/main" id="{C1E108F3-D405-979F-9399-9B2DF34B7068}"/>
              </a:ext>
            </a:extLst>
          </p:cNvPr>
          <p:cNvPicPr>
            <a:picLocks noChangeAspect="1"/>
          </p:cNvPicPr>
          <p:nvPr/>
        </p:nvPicPr>
        <p:blipFill rotWithShape="1">
          <a:blip r:embed="rId4"/>
          <a:srcRect l="27378" t="6969" b="17967"/>
          <a:stretch/>
        </p:blipFill>
        <p:spPr>
          <a:xfrm>
            <a:off x="534924" y="305752"/>
            <a:ext cx="1870706" cy="1487695"/>
          </a:xfrm>
          <a:prstGeom prst="rect">
            <a:avLst/>
          </a:prstGeom>
        </p:spPr>
      </p:pic>
    </p:spTree>
    <p:extLst>
      <p:ext uri="{BB962C8B-B14F-4D97-AF65-F5344CB8AC3E}">
        <p14:creationId xmlns:p14="http://schemas.microsoft.com/office/powerpoint/2010/main" val="20121243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Información</a:t>
            </a:r>
            <a:r>
              <a:rPr lang="en-US" sz="3600" dirty="0"/>
              <a:t> Clave</a:t>
            </a:r>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21364" y="838200"/>
            <a:ext cx="8588523" cy="4724400"/>
          </a:xfrm>
        </p:spPr>
        <p:txBody>
          <a:bodyPr>
            <a:noAutofit/>
          </a:bodyPr>
          <a:lstStyle/>
          <a:p>
            <a:pPr marL="0" indent="0" algn="l">
              <a:buNone/>
            </a:pPr>
            <a:endParaRPr lang="es-ES" sz="1800" b="1" dirty="0">
              <a:solidFill>
                <a:srgbClr val="111111"/>
              </a:solidFill>
              <a:latin typeface="-apple-system"/>
            </a:endParaRPr>
          </a:p>
          <a:p>
            <a:pPr>
              <a:spcBef>
                <a:spcPts val="0"/>
              </a:spcBef>
            </a:pPr>
            <a:r>
              <a:rPr lang="es-MX" sz="1800" dirty="0">
                <a:solidFill>
                  <a:srgbClr val="3F4443"/>
                </a:solidFill>
              </a:rPr>
              <a:t>Nuestro Período de Inscripción Abierta de Beneficios para 2026</a:t>
            </a:r>
          </a:p>
          <a:p>
            <a:pPr marL="0" indent="0">
              <a:spcBef>
                <a:spcPts val="0"/>
              </a:spcBef>
              <a:buNone/>
            </a:pPr>
            <a:r>
              <a:rPr lang="en-US" sz="1750" dirty="0">
                <a:solidFill>
                  <a:srgbClr val="FF4713"/>
                </a:solidFill>
              </a:rPr>
              <a:t>       </a:t>
            </a:r>
            <a:r>
              <a:rPr lang="es-MX" sz="1750" b="1" dirty="0">
                <a:solidFill>
                  <a:srgbClr val="FF4713"/>
                </a:solidFill>
              </a:rPr>
              <a:t>Del 4 al 18 de noviembre</a:t>
            </a:r>
            <a:endParaRPr lang="en-US" sz="1750" b="1" dirty="0">
              <a:solidFill>
                <a:srgbClr val="FF4713"/>
              </a:solidFill>
            </a:endParaRPr>
          </a:p>
          <a:p>
            <a:pPr marL="0" indent="0">
              <a:spcBef>
                <a:spcPts val="0"/>
              </a:spcBef>
              <a:buNone/>
            </a:pPr>
            <a:r>
              <a:rPr lang="en-US" sz="1750" b="1" dirty="0">
                <a:solidFill>
                  <a:srgbClr val="FF4713"/>
                </a:solidFill>
              </a:rPr>
              <a:t>       </a:t>
            </a:r>
            <a:r>
              <a:rPr lang="es-MX" sz="1750" b="1" dirty="0">
                <a:solidFill>
                  <a:srgbClr val="FF5400"/>
                </a:solidFill>
              </a:rPr>
              <a:t>Para realizar cambios durante la inscripción abierta, </a:t>
            </a:r>
          </a:p>
          <a:p>
            <a:pPr marL="0" indent="0">
              <a:spcBef>
                <a:spcPts val="0"/>
              </a:spcBef>
              <a:buNone/>
            </a:pPr>
            <a:r>
              <a:rPr lang="es-MX" sz="1750" b="1" dirty="0">
                <a:solidFill>
                  <a:srgbClr val="FF5400"/>
                </a:solidFill>
              </a:rPr>
              <a:t>       inicie sesión en </a:t>
            </a:r>
            <a:r>
              <a:rPr lang="en-US" sz="1750" b="1" dirty="0" err="1">
                <a:solidFill>
                  <a:srgbClr val="FF5400"/>
                </a:solidFill>
              </a:rPr>
              <a:t>OnBoardMyBenefits</a:t>
            </a:r>
            <a:r>
              <a:rPr lang="en-US" sz="1750" dirty="0">
                <a:solidFill>
                  <a:srgbClr val="FF5400"/>
                </a:solidFill>
              </a:rPr>
              <a:t>.</a:t>
            </a:r>
            <a:r>
              <a:rPr lang="es-MX" sz="1750" b="1" dirty="0">
                <a:solidFill>
                  <a:srgbClr val="FF5400"/>
                </a:solidFill>
              </a:rPr>
              <a:t>                             </a:t>
            </a:r>
          </a:p>
          <a:p>
            <a:pPr marL="0" indent="0">
              <a:spcBef>
                <a:spcPts val="0"/>
              </a:spcBef>
              <a:buNone/>
            </a:pPr>
            <a:r>
              <a:rPr lang="es-MX" sz="1800" b="1" dirty="0">
                <a:solidFill>
                  <a:srgbClr val="FF5400"/>
                </a:solidFill>
              </a:rPr>
              <a:t>                                                                                     </a:t>
            </a:r>
            <a:endParaRPr lang="en-US" sz="1800" dirty="0">
              <a:solidFill>
                <a:srgbClr val="3F4443"/>
              </a:solidFill>
            </a:endParaRPr>
          </a:p>
          <a:p>
            <a:pPr>
              <a:spcBef>
                <a:spcPts val="0"/>
              </a:spcBef>
            </a:pPr>
            <a:r>
              <a:rPr lang="es-MX" sz="1800" dirty="0">
                <a:solidFill>
                  <a:srgbClr val="3F4443"/>
                </a:solidFill>
              </a:rPr>
              <a:t>Todas las elecciones y cambios de beneficios entrarán en vigor el 1 de enero de 2026. Las deducciones de nómina comenzarán en enero de 2026.</a:t>
            </a:r>
          </a:p>
          <a:p>
            <a:pPr>
              <a:spcBef>
                <a:spcPts val="0"/>
              </a:spcBef>
            </a:pPr>
            <a:endParaRPr lang="en-US" sz="1800" dirty="0">
              <a:solidFill>
                <a:srgbClr val="3F4443"/>
              </a:solidFill>
            </a:endParaRPr>
          </a:p>
          <a:p>
            <a:pPr algn="just">
              <a:spcBef>
                <a:spcPts val="0"/>
              </a:spcBef>
            </a:pPr>
            <a:r>
              <a:rPr lang="es-MX" sz="1800" dirty="0">
                <a:solidFill>
                  <a:srgbClr val="FF4713"/>
                </a:solidFill>
              </a:rPr>
              <a:t>Nota sobre la inscripción abierta: Para los empleados que decidan mantener su inscripción actual, este año la inscripción abierta será pasiva, lo que significa que no es necesario realizar ninguna acción: sus elecciones de 2025 se renovarán automáticamente para 2026. Para realizar cambios durante la inscripción abierta, inicie sesión en </a:t>
            </a:r>
            <a:r>
              <a:rPr lang="es-MX" sz="1800" dirty="0" err="1">
                <a:solidFill>
                  <a:srgbClr val="FF4713"/>
                </a:solidFill>
              </a:rPr>
              <a:t>OnBoardMyBenefits</a:t>
            </a:r>
            <a:r>
              <a:rPr lang="es-MX" sz="1800" dirty="0">
                <a:solidFill>
                  <a:srgbClr val="FF4713"/>
                </a:solidFill>
              </a:rPr>
              <a:t>.</a:t>
            </a:r>
          </a:p>
          <a:p>
            <a:pPr algn="just">
              <a:spcBef>
                <a:spcPts val="0"/>
              </a:spcBef>
            </a:pPr>
            <a:endParaRPr lang="en-US" sz="1800" dirty="0">
              <a:solidFill>
                <a:srgbClr val="FF4713"/>
              </a:solidFill>
            </a:endParaRPr>
          </a:p>
          <a:p>
            <a:pPr algn="just">
              <a:spcBef>
                <a:spcPts val="0"/>
              </a:spcBef>
            </a:pPr>
            <a:r>
              <a:rPr lang="es-MX" sz="1800" dirty="0">
                <a:solidFill>
                  <a:schemeClr val="tx1">
                    <a:lumMod val="75000"/>
                    <a:lumOff val="25000"/>
                  </a:schemeClr>
                </a:solidFill>
                <a:ea typeface="Calibri" panose="020F0502020204030204" pitchFamily="34" charset="0"/>
              </a:rPr>
              <a:t>Si no inicia sesión en el </a:t>
            </a:r>
            <a:r>
              <a:rPr lang="es-MX" sz="1800" dirty="0" err="1">
                <a:solidFill>
                  <a:schemeClr val="tx1">
                    <a:lumMod val="75000"/>
                    <a:lumOff val="25000"/>
                  </a:schemeClr>
                </a:solidFill>
                <a:ea typeface="Calibri" panose="020F0502020204030204" pitchFamily="34" charset="0"/>
              </a:rPr>
              <a:t>Benefits</a:t>
            </a:r>
            <a:r>
              <a:rPr lang="es-MX" sz="1800" dirty="0">
                <a:solidFill>
                  <a:schemeClr val="tx1">
                    <a:lumMod val="75000"/>
                    <a:lumOff val="25000"/>
                  </a:schemeClr>
                </a:solidFill>
                <a:ea typeface="Calibri" panose="020F0502020204030204" pitchFamily="34" charset="0"/>
              </a:rPr>
              <a:t> </a:t>
            </a:r>
            <a:r>
              <a:rPr lang="es-MX" sz="1800" dirty="0" err="1">
                <a:solidFill>
                  <a:schemeClr val="tx1">
                    <a:lumMod val="75000"/>
                    <a:lumOff val="25000"/>
                  </a:schemeClr>
                </a:solidFill>
                <a:ea typeface="Calibri" panose="020F0502020204030204" pitchFamily="34" charset="0"/>
              </a:rPr>
              <a:t>Navigator</a:t>
            </a:r>
            <a:r>
              <a:rPr lang="es-MX" sz="1800" dirty="0">
                <a:solidFill>
                  <a:schemeClr val="tx1">
                    <a:lumMod val="75000"/>
                    <a:lumOff val="25000"/>
                  </a:schemeClr>
                </a:solidFill>
                <a:ea typeface="Calibri" panose="020F0502020204030204" pitchFamily="34" charset="0"/>
              </a:rPr>
              <a:t> durante el período de inscripción abierta para hacer cambios, sus elecciones de 2025 se renovarán automáticamente para 2026. </a:t>
            </a:r>
          </a:p>
          <a:p>
            <a:pPr marL="0" indent="0" algn="just">
              <a:spcBef>
                <a:spcPts val="0"/>
              </a:spcBef>
              <a:buNone/>
            </a:pPr>
            <a:r>
              <a:rPr lang="es-MX" sz="1800" dirty="0">
                <a:solidFill>
                  <a:schemeClr val="tx1">
                    <a:lumMod val="75000"/>
                    <a:lumOff val="25000"/>
                  </a:schemeClr>
                </a:solidFill>
                <a:ea typeface="Calibri" panose="020F0502020204030204" pitchFamily="34" charset="0"/>
              </a:rPr>
              <a:t>     Excepción: el FSA (Cuenta de Gastos Flexibles) requiere inscripción cada año.</a:t>
            </a:r>
            <a:endParaRPr lang="en-US" sz="1800" b="0" i="0" u="none" strike="noStrike" baseline="0" dirty="0">
              <a:solidFill>
                <a:srgbClr val="FF4713"/>
              </a:solidFill>
              <a:latin typeface="+mj-lt"/>
            </a:endParaRPr>
          </a:p>
        </p:txBody>
      </p:sp>
      <p:pic>
        <p:nvPicPr>
          <p:cNvPr id="7" name="Picture 6">
            <a:extLst>
              <a:ext uri="{FF2B5EF4-FFF2-40B4-BE49-F238E27FC236}">
                <a16:creationId xmlns:a16="http://schemas.microsoft.com/office/drawing/2014/main" id="{7F864A19-861D-054F-714B-13F497C8C41A}"/>
              </a:ext>
            </a:extLst>
          </p:cNvPr>
          <p:cNvPicPr>
            <a:picLocks noChangeAspect="1"/>
          </p:cNvPicPr>
          <p:nvPr/>
        </p:nvPicPr>
        <p:blipFill rotWithShape="1">
          <a:blip r:embed="rId3"/>
          <a:srcRect b="5719"/>
          <a:stretch/>
        </p:blipFill>
        <p:spPr>
          <a:xfrm>
            <a:off x="6941806" y="0"/>
            <a:ext cx="2202194" cy="1981200"/>
          </a:xfrm>
          <a:prstGeom prst="rect">
            <a:avLst/>
          </a:prstGeom>
        </p:spPr>
      </p:pic>
    </p:spTree>
    <p:extLst>
      <p:ext uri="{BB962C8B-B14F-4D97-AF65-F5344CB8AC3E}">
        <p14:creationId xmlns:p14="http://schemas.microsoft.com/office/powerpoint/2010/main" val="222875652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58"/>
            <a:ext cx="8229600" cy="868362"/>
          </a:xfrm>
        </p:spPr>
        <p:txBody>
          <a:bodyPr>
            <a:normAutofit/>
          </a:bodyPr>
          <a:lstStyle/>
          <a:p>
            <a:r>
              <a:rPr lang="en-US" sz="3200" dirty="0"/>
              <a:t>Seguro de </a:t>
            </a:r>
            <a:r>
              <a:rPr lang="en-US" sz="3200" dirty="0" err="1"/>
              <a:t>Accidentes</a:t>
            </a:r>
            <a:r>
              <a:rPr lang="en-US" sz="3200" dirty="0"/>
              <a:t> </a:t>
            </a:r>
            <a:r>
              <a:rPr lang="en-US" sz="3200" dirty="0" err="1"/>
              <a:t>Voluntario</a:t>
            </a:r>
            <a:endParaRPr lang="en-US" sz="3200" dirty="0">
              <a:highlight>
                <a:srgbClr val="FFFF00"/>
              </a:highlight>
            </a:endParaRPr>
          </a:p>
        </p:txBody>
      </p:sp>
      <p:sp>
        <p:nvSpPr>
          <p:cNvPr id="3" name="Content Placeholder 2">
            <a:extLst>
              <a:ext uri="{FF2B5EF4-FFF2-40B4-BE49-F238E27FC236}">
                <a16:creationId xmlns:a16="http://schemas.microsoft.com/office/drawing/2014/main" id="{718AA56F-7452-45F2-B778-9FDB18087A4D}"/>
              </a:ext>
            </a:extLst>
          </p:cNvPr>
          <p:cNvSpPr>
            <a:spLocks noGrp="1"/>
          </p:cNvSpPr>
          <p:nvPr>
            <p:ph idx="1"/>
          </p:nvPr>
        </p:nvSpPr>
        <p:spPr>
          <a:xfrm>
            <a:off x="152400" y="964749"/>
            <a:ext cx="8229600" cy="4525963"/>
          </a:xfrm>
        </p:spPr>
        <p:txBody>
          <a:bodyPr>
            <a:normAutofit/>
          </a:bodyPr>
          <a:lstStyle/>
          <a:p>
            <a:r>
              <a:rPr lang="es-ES" sz="2000" dirty="0"/>
              <a:t>El seguro de accidentes es una forma de póliza de seguro que ofrece un pago si sufre una lesión fuera del trabajo.</a:t>
            </a:r>
          </a:p>
          <a:p>
            <a:r>
              <a:rPr lang="es-ES" sz="2000" dirty="0"/>
              <a:t>Tiene la opción de dos planes: Plan Bajo y Plan Alto.</a:t>
            </a:r>
          </a:p>
          <a:p>
            <a:r>
              <a:rPr lang="es-ES" sz="2000" dirty="0"/>
              <a:t>La cobertura está garantizada para usted y su familia.</a:t>
            </a:r>
          </a:p>
          <a:p>
            <a:r>
              <a:rPr lang="es-ES" sz="2000" dirty="0"/>
              <a:t>Los pagos se realizan directamente a usted para que los gaste como desee.</a:t>
            </a:r>
          </a:p>
          <a:p>
            <a:endParaRPr lang="es-ES" sz="2000" dirty="0"/>
          </a:p>
          <a:p>
            <a:endParaRPr lang="es-ES" sz="2000" dirty="0"/>
          </a:p>
          <a:p>
            <a:endParaRPr lang="es-ES" sz="2000" dirty="0"/>
          </a:p>
          <a:p>
            <a:endParaRPr lang="en-US" sz="2000" dirty="0"/>
          </a:p>
        </p:txBody>
      </p:sp>
      <p:sp>
        <p:nvSpPr>
          <p:cNvPr id="6" name="TextBox 5">
            <a:extLst>
              <a:ext uri="{FF2B5EF4-FFF2-40B4-BE49-F238E27FC236}">
                <a16:creationId xmlns:a16="http://schemas.microsoft.com/office/drawing/2014/main" id="{489C3964-B884-4836-91E5-790CC2A1AAFD}"/>
              </a:ext>
            </a:extLst>
          </p:cNvPr>
          <p:cNvSpPr txBox="1"/>
          <p:nvPr/>
        </p:nvSpPr>
        <p:spPr>
          <a:xfrm>
            <a:off x="40019" y="5273191"/>
            <a:ext cx="9063961" cy="394210"/>
          </a:xfrm>
          <a:prstGeom prst="rect">
            <a:avLst/>
          </a:prstGeom>
          <a:noFill/>
        </p:spPr>
        <p:txBody>
          <a:bodyPr wrap="square">
            <a:spAutoFit/>
          </a:bodyPr>
          <a:lstStyle/>
          <a:p>
            <a:pPr>
              <a:lnSpc>
                <a:spcPct val="120000"/>
              </a:lnSpc>
              <a:spcBef>
                <a:spcPct val="0"/>
              </a:spcBef>
            </a:pPr>
            <a:r>
              <a:rPr lang="es-ES" dirty="0">
                <a:solidFill>
                  <a:srgbClr val="000000"/>
                </a:solidFill>
                <a:latin typeface="Arial" panose="020B0604020202020204" pitchFamily="34" charset="0"/>
                <a:cs typeface="Arial" panose="020B0604020202020204" pitchFamily="34" charset="0"/>
              </a:rPr>
              <a:t>Pagado al 100% por los empleados, si desea comprar seguro de accidentes voluntario.</a:t>
            </a:r>
            <a:endParaRPr lang="en-US" sz="1800" dirty="0">
              <a:solidFill>
                <a:srgbClr val="00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7BE0987-CA47-46EF-A9FF-304DB3CBE5AC}"/>
              </a:ext>
            </a:extLst>
          </p:cNvPr>
          <p:cNvPicPr>
            <a:picLocks noChangeAspect="1"/>
          </p:cNvPicPr>
          <p:nvPr/>
        </p:nvPicPr>
        <p:blipFill>
          <a:blip r:embed="rId3"/>
          <a:stretch>
            <a:fillRect/>
          </a:stretch>
        </p:blipFill>
        <p:spPr>
          <a:xfrm>
            <a:off x="6781800" y="73245"/>
            <a:ext cx="2109399" cy="676715"/>
          </a:xfrm>
          <a:prstGeom prst="rect">
            <a:avLst/>
          </a:prstGeom>
        </p:spPr>
      </p:pic>
      <p:pic>
        <p:nvPicPr>
          <p:cNvPr id="8" name="Picture 7">
            <a:extLst>
              <a:ext uri="{FF2B5EF4-FFF2-40B4-BE49-F238E27FC236}">
                <a16:creationId xmlns:a16="http://schemas.microsoft.com/office/drawing/2014/main" id="{AF4E8DE0-E011-AD0C-5380-788705125CB8}"/>
              </a:ext>
            </a:extLst>
          </p:cNvPr>
          <p:cNvPicPr>
            <a:picLocks noChangeAspect="1"/>
          </p:cNvPicPr>
          <p:nvPr/>
        </p:nvPicPr>
        <p:blipFill>
          <a:blip r:embed="rId4"/>
          <a:stretch>
            <a:fillRect/>
          </a:stretch>
        </p:blipFill>
        <p:spPr>
          <a:xfrm>
            <a:off x="5370180" y="2879862"/>
            <a:ext cx="3733800" cy="2267684"/>
          </a:xfrm>
          <a:prstGeom prst="rect">
            <a:avLst/>
          </a:prstGeom>
        </p:spPr>
      </p:pic>
    </p:spTree>
    <p:extLst>
      <p:ext uri="{BB962C8B-B14F-4D97-AF65-F5344CB8AC3E}">
        <p14:creationId xmlns:p14="http://schemas.microsoft.com/office/powerpoint/2010/main" val="179752707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3A32-8B48-474C-90FC-F89B8A6C4F2B}"/>
              </a:ext>
            </a:extLst>
          </p:cNvPr>
          <p:cNvSpPr>
            <a:spLocks noGrp="1"/>
          </p:cNvSpPr>
          <p:nvPr>
            <p:ph type="title"/>
          </p:nvPr>
        </p:nvSpPr>
        <p:spPr>
          <a:xfrm>
            <a:off x="0" y="54111"/>
            <a:ext cx="8229600" cy="868362"/>
          </a:xfrm>
        </p:spPr>
        <p:txBody>
          <a:bodyPr>
            <a:normAutofit/>
          </a:bodyPr>
          <a:lstStyle/>
          <a:p>
            <a:r>
              <a:rPr lang="en-US" sz="3600" dirty="0" err="1"/>
              <a:t>Enfermedad</a:t>
            </a:r>
            <a:r>
              <a:rPr lang="en-US" sz="3600" dirty="0"/>
              <a:t> </a:t>
            </a:r>
            <a:r>
              <a:rPr lang="en-US" sz="3600" dirty="0" err="1"/>
              <a:t>Crítica</a:t>
            </a:r>
            <a:r>
              <a:rPr lang="en-US" sz="3600" dirty="0"/>
              <a:t> </a:t>
            </a:r>
            <a:r>
              <a:rPr lang="en-US" sz="3600" dirty="0" err="1"/>
              <a:t>Voluntaria</a:t>
            </a:r>
            <a:endParaRPr lang="en-US" sz="3600" dirty="0">
              <a:highlight>
                <a:srgbClr val="FFFF00"/>
              </a:highlight>
            </a:endParaRPr>
          </a:p>
        </p:txBody>
      </p:sp>
      <p:sp>
        <p:nvSpPr>
          <p:cNvPr id="3" name="Content Placeholder 2">
            <a:extLst>
              <a:ext uri="{FF2B5EF4-FFF2-40B4-BE49-F238E27FC236}">
                <a16:creationId xmlns:a16="http://schemas.microsoft.com/office/drawing/2014/main" id="{E9EA4F75-986C-453E-AFD0-C41E14031ED8}"/>
              </a:ext>
            </a:extLst>
          </p:cNvPr>
          <p:cNvSpPr>
            <a:spLocks noGrp="1"/>
          </p:cNvSpPr>
          <p:nvPr>
            <p:ph idx="1"/>
          </p:nvPr>
        </p:nvSpPr>
        <p:spPr>
          <a:xfrm>
            <a:off x="452215" y="1312807"/>
            <a:ext cx="8229600" cy="4897247"/>
          </a:xfrm>
        </p:spPr>
        <p:txBody>
          <a:bodyPr/>
          <a:lstStyle/>
          <a:p>
            <a:pPr marL="285750" indent="-285750"/>
            <a:r>
              <a:rPr lang="es-ES" sz="1800" b="0" i="0" dirty="0">
                <a:solidFill>
                  <a:srgbClr val="4D5156"/>
                </a:solidFill>
                <a:effectLst/>
              </a:rPr>
              <a:t>El Seguro de Enfermedades Críticas proporciona beneficios cuando una persona cubierta es diagnosticada con una condición o enfermedad elegible. Ayuda a compensar los gastos no reembolsados por otros tipos de seguros.</a:t>
            </a:r>
          </a:p>
          <a:p>
            <a:pPr marL="285750" indent="-285750"/>
            <a:r>
              <a:rPr lang="es-ES" sz="1800" b="0" i="0" dirty="0">
                <a:solidFill>
                  <a:srgbClr val="4D5156"/>
                </a:solidFill>
                <a:effectLst/>
              </a:rPr>
              <a:t>No es un reemplazo del seguro médico tradicional o del seguro de ingresos por discapacidad. Más bien, es un complemento a estas otras coberturas.</a:t>
            </a:r>
          </a:p>
          <a:p>
            <a:pPr marL="285750" indent="-285750"/>
            <a:r>
              <a:rPr lang="es-ES" sz="1800" b="0" i="0" dirty="0">
                <a:solidFill>
                  <a:srgbClr val="4D5156"/>
                </a:solidFill>
                <a:effectLst/>
              </a:rPr>
              <a:t>Su inscripción en el seguro de enfermedades críticas está garantizada siempre que esté trabajando activamente.</a:t>
            </a:r>
          </a:p>
          <a:p>
            <a:pPr marL="285750" indent="-285750"/>
            <a:r>
              <a:rPr lang="es-ES" sz="1800" b="0" i="0" dirty="0">
                <a:solidFill>
                  <a:srgbClr val="4D5156"/>
                </a:solidFill>
                <a:effectLst/>
              </a:rPr>
              <a:t>Proporciona un pago único.</a:t>
            </a:r>
          </a:p>
          <a:p>
            <a:pPr marL="285750" indent="-285750"/>
            <a:r>
              <a:rPr lang="es-ES" sz="1800" b="0" i="0" dirty="0">
                <a:solidFill>
                  <a:srgbClr val="4D5156"/>
                </a:solidFill>
                <a:effectLst/>
              </a:rPr>
              <a:t>No se basa en el reembolso, solo necesita presentar prueba de un diagnóstico.</a:t>
            </a:r>
          </a:p>
          <a:p>
            <a:pPr marL="285750" indent="-285750"/>
            <a:r>
              <a:rPr lang="es-ES" sz="1800" b="0" i="0" dirty="0">
                <a:solidFill>
                  <a:srgbClr val="4D5156"/>
                </a:solidFill>
                <a:effectLst/>
              </a:rPr>
              <a:t>Puede usar el pago de la manera que considere adecuada.</a:t>
            </a:r>
            <a:endParaRPr lang="en-US" dirty="0"/>
          </a:p>
        </p:txBody>
      </p:sp>
      <p:sp>
        <p:nvSpPr>
          <p:cNvPr id="6" name="TextBox 5">
            <a:extLst>
              <a:ext uri="{FF2B5EF4-FFF2-40B4-BE49-F238E27FC236}">
                <a16:creationId xmlns:a16="http://schemas.microsoft.com/office/drawing/2014/main" id="{F408610D-47D6-4567-95FA-340F813CF03F}"/>
              </a:ext>
            </a:extLst>
          </p:cNvPr>
          <p:cNvSpPr txBox="1"/>
          <p:nvPr/>
        </p:nvSpPr>
        <p:spPr>
          <a:xfrm>
            <a:off x="468047" y="5151046"/>
            <a:ext cx="4495800" cy="1059008"/>
          </a:xfrm>
          <a:prstGeom prst="rect">
            <a:avLst/>
          </a:prstGeom>
          <a:noFill/>
        </p:spPr>
        <p:txBody>
          <a:bodyPr wrap="square">
            <a:spAutoFit/>
          </a:bodyPr>
          <a:lstStyle/>
          <a:p>
            <a:pPr>
              <a:lnSpc>
                <a:spcPct val="120000"/>
              </a:lnSpc>
              <a:spcBef>
                <a:spcPct val="0"/>
              </a:spcBef>
            </a:pPr>
            <a:r>
              <a:rPr lang="es-ES" dirty="0">
                <a:solidFill>
                  <a:srgbClr val="FF0000"/>
                </a:solidFill>
                <a:latin typeface="Arial" panose="020B0604020202020204" pitchFamily="34" charset="0"/>
                <a:cs typeface="Arial" panose="020B0604020202020204" pitchFamily="34" charset="0"/>
              </a:rPr>
              <a:t>Pagado al 100% por los empleados, si desea comprar seguro de enfermedades críticas voluntario.</a:t>
            </a:r>
            <a:endParaRPr lang="en-US" sz="1800"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9BD4F13-E59F-415A-87FE-6BB2E877CDD8}"/>
              </a:ext>
            </a:extLst>
          </p:cNvPr>
          <p:cNvPicPr>
            <a:picLocks noChangeAspect="1"/>
          </p:cNvPicPr>
          <p:nvPr/>
        </p:nvPicPr>
        <p:blipFill>
          <a:blip r:embed="rId3"/>
          <a:stretch>
            <a:fillRect/>
          </a:stretch>
        </p:blipFill>
        <p:spPr>
          <a:xfrm>
            <a:off x="6934200" y="149934"/>
            <a:ext cx="2109399" cy="676715"/>
          </a:xfrm>
          <a:prstGeom prst="rect">
            <a:avLst/>
          </a:prstGeom>
        </p:spPr>
      </p:pic>
      <p:pic>
        <p:nvPicPr>
          <p:cNvPr id="8" name="Picture 7">
            <a:extLst>
              <a:ext uri="{FF2B5EF4-FFF2-40B4-BE49-F238E27FC236}">
                <a16:creationId xmlns:a16="http://schemas.microsoft.com/office/drawing/2014/main" id="{AE7D633E-6B2B-0AEA-12CF-58B838972BE3}"/>
              </a:ext>
            </a:extLst>
          </p:cNvPr>
          <p:cNvPicPr>
            <a:picLocks noChangeAspect="1"/>
          </p:cNvPicPr>
          <p:nvPr/>
        </p:nvPicPr>
        <p:blipFill>
          <a:blip r:embed="rId4"/>
          <a:stretch>
            <a:fillRect/>
          </a:stretch>
        </p:blipFill>
        <p:spPr>
          <a:xfrm>
            <a:off x="6894648" y="5205016"/>
            <a:ext cx="2109400" cy="1378345"/>
          </a:xfrm>
          <a:prstGeom prst="rect">
            <a:avLst/>
          </a:prstGeom>
        </p:spPr>
      </p:pic>
    </p:spTree>
    <p:extLst>
      <p:ext uri="{BB962C8B-B14F-4D97-AF65-F5344CB8AC3E}">
        <p14:creationId xmlns:p14="http://schemas.microsoft.com/office/powerpoint/2010/main" val="245171950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7E61-35E5-4E9D-9073-85E0C7CA8765}"/>
              </a:ext>
            </a:extLst>
          </p:cNvPr>
          <p:cNvSpPr>
            <a:spLocks noGrp="1"/>
          </p:cNvSpPr>
          <p:nvPr>
            <p:ph type="title"/>
          </p:nvPr>
        </p:nvSpPr>
        <p:spPr>
          <a:xfrm>
            <a:off x="152400" y="147932"/>
            <a:ext cx="8229600" cy="868362"/>
          </a:xfrm>
        </p:spPr>
        <p:txBody>
          <a:bodyPr>
            <a:noAutofit/>
          </a:bodyPr>
          <a:lstStyle/>
          <a:p>
            <a:r>
              <a:rPr lang="es-ES" dirty="0"/>
              <a:t>Programa de Asistencia al Empleado – EAP</a:t>
            </a:r>
            <a:endParaRPr lang="en-US" dirty="0"/>
          </a:p>
        </p:txBody>
      </p:sp>
      <p:pic>
        <p:nvPicPr>
          <p:cNvPr id="7" name="Picture 6">
            <a:extLst>
              <a:ext uri="{FF2B5EF4-FFF2-40B4-BE49-F238E27FC236}">
                <a16:creationId xmlns:a16="http://schemas.microsoft.com/office/drawing/2014/main" id="{6232E625-395B-4B6A-9EB4-C42072F44075}"/>
              </a:ext>
            </a:extLst>
          </p:cNvPr>
          <p:cNvPicPr>
            <a:picLocks noChangeAspect="1"/>
          </p:cNvPicPr>
          <p:nvPr/>
        </p:nvPicPr>
        <p:blipFill>
          <a:blip r:embed="rId3"/>
          <a:stretch>
            <a:fillRect/>
          </a:stretch>
        </p:blipFill>
        <p:spPr>
          <a:xfrm>
            <a:off x="7904279" y="182803"/>
            <a:ext cx="1239721" cy="397714"/>
          </a:xfrm>
          <a:prstGeom prst="rect">
            <a:avLst/>
          </a:prstGeom>
        </p:spPr>
      </p:pic>
      <p:sp>
        <p:nvSpPr>
          <p:cNvPr id="9" name="TextBox 8">
            <a:extLst>
              <a:ext uri="{FF2B5EF4-FFF2-40B4-BE49-F238E27FC236}">
                <a16:creationId xmlns:a16="http://schemas.microsoft.com/office/drawing/2014/main" id="{4ED8C2CA-C499-42BD-B45F-15827845AA83}"/>
              </a:ext>
            </a:extLst>
          </p:cNvPr>
          <p:cNvSpPr txBox="1"/>
          <p:nvPr/>
        </p:nvSpPr>
        <p:spPr>
          <a:xfrm>
            <a:off x="147909" y="1206404"/>
            <a:ext cx="4533876" cy="1200329"/>
          </a:xfrm>
          <a:prstGeom prst="rect">
            <a:avLst/>
          </a:prstGeom>
          <a:noFill/>
        </p:spPr>
        <p:txBody>
          <a:bodyPr wrap="square" rtlCol="0">
            <a:spAutoFit/>
          </a:bodyPr>
          <a:lstStyle/>
          <a:p>
            <a:r>
              <a:rPr lang="es-ES" dirty="0" err="1">
                <a:latin typeface="Arial" panose="020B0604020202020204" pitchFamily="34" charset="0"/>
                <a:cs typeface="Arial" panose="020B0604020202020204" pitchFamily="34" charset="0"/>
              </a:rPr>
              <a:t>EmployeeConnect</a:t>
            </a:r>
            <a:r>
              <a:rPr lang="es-ES" dirty="0">
                <a:latin typeface="Arial" panose="020B0604020202020204" pitchFamily="34" charset="0"/>
                <a:cs typeface="Arial" panose="020B0604020202020204" pitchFamily="34" charset="0"/>
              </a:rPr>
              <a:t> ofrece servicios profesionales y confidenciales para ayudarle a usted y a sus seres queridos a mejorar su calidad de vida.</a:t>
            </a: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58CD230-1706-4CC8-8408-F7887833B773}"/>
              </a:ext>
            </a:extLst>
          </p:cNvPr>
          <p:cNvSpPr txBox="1"/>
          <p:nvPr/>
        </p:nvSpPr>
        <p:spPr>
          <a:xfrm>
            <a:off x="135209" y="2369314"/>
            <a:ext cx="8848181" cy="1841530"/>
          </a:xfrm>
          <a:prstGeom prst="rect">
            <a:avLst/>
          </a:prstGeom>
          <a:noFill/>
        </p:spPr>
        <p:txBody>
          <a:bodyPr wrap="square" numCol="1" rtlCol="0">
            <a:spAutoFit/>
          </a:bodyPr>
          <a:lstStyle/>
          <a:p>
            <a:r>
              <a:rPr lang="es-ES" dirty="0">
                <a:latin typeface="Arial" panose="020B0604020202020204" pitchFamily="34" charset="0"/>
                <a:cs typeface="Arial" panose="020B0604020202020204" pitchFamily="34" charset="0"/>
              </a:rPr>
              <a:t>Reciba ayuda confidencial las 24 horas del día, los siete días de la semana para empleados y sus familiares. Obtenga ayuda con:</a:t>
            </a:r>
            <a:endParaRPr lang="en-US"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Familia</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Crianza</a:t>
            </a:r>
          </a:p>
          <a:p>
            <a:pPr marL="285750" indent="-285750">
              <a:lnSpc>
                <a:spcPct val="150000"/>
              </a:lnSpc>
              <a:buFont typeface="Arial" panose="020B0604020202020204" pitchFamily="34" charset="0"/>
              <a:buChar char="•"/>
            </a:pPr>
            <a:r>
              <a:rPr lang="en-US" dirty="0" err="1">
                <a:latin typeface="Arial" panose="020B0604020202020204" pitchFamily="34" charset="0"/>
                <a:cs typeface="Arial" panose="020B0604020202020204" pitchFamily="34" charset="0"/>
              </a:rPr>
              <a:t>Adicciones</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07A60D0-D666-425B-8E8B-D63A35E5F1A4}"/>
              </a:ext>
            </a:extLst>
          </p:cNvPr>
          <p:cNvSpPr txBox="1"/>
          <p:nvPr/>
        </p:nvSpPr>
        <p:spPr>
          <a:xfrm>
            <a:off x="3276191" y="3071947"/>
            <a:ext cx="1982017" cy="128753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err="1">
                <a:latin typeface="Arial" panose="020B0604020202020204" pitchFamily="34" charset="0"/>
                <a:cs typeface="Arial" panose="020B0604020202020204" pitchFamily="34" charset="0"/>
              </a:rPr>
              <a:t>Emocional</a:t>
            </a:r>
            <a:endParaRPr lang="en-US"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Legal</a:t>
            </a:r>
          </a:p>
          <a:p>
            <a:pPr marL="285750" indent="-285750">
              <a:lnSpc>
                <a:spcPct val="150000"/>
              </a:lnSpc>
              <a:buFont typeface="Arial" panose="020B0604020202020204" pitchFamily="34" charset="0"/>
              <a:buChar char="•"/>
            </a:pPr>
            <a:r>
              <a:rPr lang="en-US" dirty="0" err="1">
                <a:latin typeface="Arial" panose="020B0604020202020204" pitchFamily="34" charset="0"/>
                <a:cs typeface="Arial" panose="020B0604020202020204" pitchFamily="34" charset="0"/>
              </a:rPr>
              <a:t>Financiero</a:t>
            </a: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C875C0-883E-4E94-B244-63E37282C326}"/>
              </a:ext>
            </a:extLst>
          </p:cNvPr>
          <p:cNvSpPr txBox="1"/>
          <p:nvPr/>
        </p:nvSpPr>
        <p:spPr>
          <a:xfrm>
            <a:off x="6095591" y="3069776"/>
            <a:ext cx="1982017"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err="1">
                <a:latin typeface="Arial" panose="020B0604020202020204" pitchFamily="34" charset="0"/>
                <a:cs typeface="Arial" panose="020B0604020202020204" pitchFamily="34" charset="0"/>
              </a:rPr>
              <a:t>Relaciones</a:t>
            </a:r>
            <a:endParaRPr lang="en-US"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err="1">
                <a:latin typeface="Arial" panose="020B0604020202020204" pitchFamily="34" charset="0"/>
                <a:cs typeface="Arial" panose="020B0604020202020204" pitchFamily="34" charset="0"/>
              </a:rPr>
              <a:t>Estrés</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93BEDA4-77AF-A5D3-8B34-44BD5E60A6C5}"/>
              </a:ext>
            </a:extLst>
          </p:cNvPr>
          <p:cNvPicPr>
            <a:picLocks noChangeAspect="1"/>
          </p:cNvPicPr>
          <p:nvPr/>
        </p:nvPicPr>
        <p:blipFill>
          <a:blip r:embed="rId4"/>
          <a:stretch>
            <a:fillRect/>
          </a:stretch>
        </p:blipFill>
        <p:spPr>
          <a:xfrm>
            <a:off x="4857563" y="1016294"/>
            <a:ext cx="4155985" cy="1334335"/>
          </a:xfrm>
          <a:prstGeom prst="rect">
            <a:avLst/>
          </a:prstGeom>
        </p:spPr>
      </p:pic>
      <p:pic>
        <p:nvPicPr>
          <p:cNvPr id="13" name="Picture 12">
            <a:extLst>
              <a:ext uri="{FF2B5EF4-FFF2-40B4-BE49-F238E27FC236}">
                <a16:creationId xmlns:a16="http://schemas.microsoft.com/office/drawing/2014/main" id="{2C20E58D-79D1-E484-0C35-F8E5B3CF44E3}"/>
              </a:ext>
            </a:extLst>
          </p:cNvPr>
          <p:cNvPicPr>
            <a:picLocks noChangeAspect="1"/>
          </p:cNvPicPr>
          <p:nvPr/>
        </p:nvPicPr>
        <p:blipFill>
          <a:blip r:embed="rId5"/>
          <a:stretch>
            <a:fillRect/>
          </a:stretch>
        </p:blipFill>
        <p:spPr>
          <a:xfrm>
            <a:off x="2045306" y="4456988"/>
            <a:ext cx="5053388" cy="1833531"/>
          </a:xfrm>
          <a:prstGeom prst="rect">
            <a:avLst/>
          </a:prstGeom>
        </p:spPr>
      </p:pic>
    </p:spTree>
    <p:extLst>
      <p:ext uri="{BB962C8B-B14F-4D97-AF65-F5344CB8AC3E}">
        <p14:creationId xmlns:p14="http://schemas.microsoft.com/office/powerpoint/2010/main" val="264723114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a:t>Proceso</a:t>
            </a:r>
            <a:r>
              <a:rPr lang="en-US" sz="3600" dirty="0"/>
              <a:t> de </a:t>
            </a:r>
            <a:r>
              <a:rPr lang="en-US" sz="3600" dirty="0" err="1"/>
              <a:t>Inscripción</a:t>
            </a:r>
            <a:r>
              <a:rPr lang="en-US" sz="3600" dirty="0"/>
              <a:t> 2026</a:t>
            </a:r>
          </a:p>
        </p:txBody>
      </p:sp>
      <p:pic>
        <p:nvPicPr>
          <p:cNvPr id="20" name="Picture 19">
            <a:extLst>
              <a:ext uri="{FF2B5EF4-FFF2-40B4-BE49-F238E27FC236}">
                <a16:creationId xmlns:a16="http://schemas.microsoft.com/office/drawing/2014/main" id="{D9F93825-BB2D-606A-C614-69AAA74767BA}"/>
              </a:ext>
            </a:extLst>
          </p:cNvPr>
          <p:cNvPicPr>
            <a:picLocks noChangeAspect="1"/>
          </p:cNvPicPr>
          <p:nvPr/>
        </p:nvPicPr>
        <p:blipFill rotWithShape="1">
          <a:blip r:embed="rId3"/>
          <a:srcRect t="7419" r="18182" b="5038"/>
          <a:stretch/>
        </p:blipFill>
        <p:spPr>
          <a:xfrm>
            <a:off x="19665" y="1155289"/>
            <a:ext cx="5486400" cy="4824761"/>
          </a:xfrm>
          <a:prstGeom prst="rect">
            <a:avLst/>
          </a:prstGeom>
        </p:spPr>
      </p:pic>
      <p:pic>
        <p:nvPicPr>
          <p:cNvPr id="22" name="Picture 21">
            <a:extLst>
              <a:ext uri="{FF2B5EF4-FFF2-40B4-BE49-F238E27FC236}">
                <a16:creationId xmlns:a16="http://schemas.microsoft.com/office/drawing/2014/main" id="{C2CC22E1-780A-DD2A-EFD2-B22340285A57}"/>
              </a:ext>
            </a:extLst>
          </p:cNvPr>
          <p:cNvPicPr>
            <a:picLocks noChangeAspect="1"/>
          </p:cNvPicPr>
          <p:nvPr/>
        </p:nvPicPr>
        <p:blipFill>
          <a:blip r:embed="rId4"/>
          <a:stretch>
            <a:fillRect/>
          </a:stretch>
        </p:blipFill>
        <p:spPr>
          <a:xfrm rot="508864">
            <a:off x="4728806" y="2036342"/>
            <a:ext cx="4089299" cy="3257035"/>
          </a:xfrm>
          <a:prstGeom prst="rect">
            <a:avLst/>
          </a:prstGeom>
        </p:spPr>
      </p:pic>
    </p:spTree>
    <p:extLst>
      <p:ext uri="{BB962C8B-B14F-4D97-AF65-F5344CB8AC3E}">
        <p14:creationId xmlns:p14="http://schemas.microsoft.com/office/powerpoint/2010/main" val="225054604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err="1"/>
              <a:t>Proceso</a:t>
            </a:r>
            <a:r>
              <a:rPr lang="en-US" sz="3400" dirty="0"/>
              <a:t> de </a:t>
            </a:r>
            <a:r>
              <a:rPr lang="en-US" sz="3400" dirty="0" err="1"/>
              <a:t>Inscripción</a:t>
            </a:r>
            <a:r>
              <a:rPr lang="en-US" sz="3400" dirty="0"/>
              <a:t> 2026</a:t>
            </a:r>
          </a:p>
        </p:txBody>
      </p:sp>
      <p:sp>
        <p:nvSpPr>
          <p:cNvPr id="3" name="Content Placeholder 2">
            <a:extLst>
              <a:ext uri="{FF2B5EF4-FFF2-40B4-BE49-F238E27FC236}">
                <a16:creationId xmlns:a16="http://schemas.microsoft.com/office/drawing/2014/main" id="{579BB71F-9924-4333-B0A3-AD95040074EE}"/>
              </a:ext>
            </a:extLst>
          </p:cNvPr>
          <p:cNvSpPr>
            <a:spLocks noGrp="1"/>
          </p:cNvSpPr>
          <p:nvPr>
            <p:ph idx="1"/>
          </p:nvPr>
        </p:nvSpPr>
        <p:spPr>
          <a:xfrm>
            <a:off x="452215" y="1312807"/>
            <a:ext cx="6282431" cy="4525963"/>
          </a:xfrm>
        </p:spPr>
        <p:txBody>
          <a:bodyPr>
            <a:normAutofit/>
          </a:bodyPr>
          <a:lstStyle/>
          <a:p>
            <a:pPr marL="342900" marR="0" lvl="0" indent="-342900">
              <a:spcBef>
                <a:spcPts val="0"/>
              </a:spcBef>
              <a:spcAft>
                <a:spcPts val="0"/>
              </a:spcAft>
              <a:buFont typeface="Symbol" panose="05050102010706020507" pitchFamily="18" charset="2"/>
              <a:buChar char=""/>
            </a:pPr>
            <a:r>
              <a:rPr lang="es-ES" sz="1800" dirty="0">
                <a:ea typeface="Times New Roman" panose="02020603050405020304" pitchFamily="18" charset="0"/>
              </a:rPr>
              <a:t>Esta inscripción abierta es pasiva, lo que significa que sus selecciones de inscripción actuales se trasladarán a 2026. Si desea hacer algún cambio, debe hacerlo en línea a través de </a:t>
            </a:r>
            <a:r>
              <a:rPr lang="es-ES" sz="1800" dirty="0" err="1">
                <a:ea typeface="Times New Roman" panose="02020603050405020304" pitchFamily="18" charset="0"/>
              </a:rPr>
              <a:t>Employee</a:t>
            </a:r>
            <a:r>
              <a:rPr lang="es-ES" sz="1800" dirty="0">
                <a:ea typeface="Times New Roman" panose="02020603050405020304" pitchFamily="18" charset="0"/>
              </a:rPr>
              <a:t> </a:t>
            </a:r>
            <a:r>
              <a:rPr lang="es-ES" sz="1800" dirty="0" err="1">
                <a:ea typeface="Times New Roman" panose="02020603050405020304" pitchFamily="18" charset="0"/>
              </a:rPr>
              <a:t>Navigator</a:t>
            </a:r>
            <a:r>
              <a:rPr lang="es-ES" sz="1800" dirty="0">
                <a:ea typeface="Times New Roman" panose="02020603050405020304" pitchFamily="18" charset="0"/>
              </a:rPr>
              <a:t> para realizar esas selecciones/cambios.</a:t>
            </a:r>
          </a:p>
          <a:p>
            <a:pPr marL="0" marR="0" lvl="0" indent="0">
              <a:spcBef>
                <a:spcPts val="0"/>
              </a:spcBef>
              <a:spcAft>
                <a:spcPts val="0"/>
              </a:spcAft>
              <a:buNone/>
            </a:pPr>
            <a:endParaRPr lang="en-U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Se enviarán nuevas tarjetas de identificación a casa solo si es un nuevo inscrito.</a:t>
            </a:r>
          </a:p>
          <a:p>
            <a:pPr marL="0" marR="0" lvl="0" indent="0">
              <a:spcBef>
                <a:spcPts val="0"/>
              </a:spcBef>
              <a:spcAft>
                <a:spcPts val="0"/>
              </a:spcAft>
              <a:buNone/>
            </a:pPr>
            <a:endParaRPr lang="en-U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No se aceptan inscripciones o cambios de beneficios después del período de inscripción abierta, a menos que se deba a un cambio en el estado familiar (evento calificado)</a:t>
            </a:r>
            <a:endParaRPr lang="en-US" sz="1800" dirty="0">
              <a:ea typeface="Times New Roman" panose="02020603050405020304" pitchFamily="18" charset="0"/>
            </a:endParaRPr>
          </a:p>
        </p:txBody>
      </p:sp>
      <p:pic>
        <p:nvPicPr>
          <p:cNvPr id="4" name="Picture 3">
            <a:extLst>
              <a:ext uri="{FF2B5EF4-FFF2-40B4-BE49-F238E27FC236}">
                <a16:creationId xmlns:a16="http://schemas.microsoft.com/office/drawing/2014/main" id="{B88611F8-C7BD-10D5-DD1D-7EA16B5E0810}"/>
              </a:ext>
            </a:extLst>
          </p:cNvPr>
          <p:cNvPicPr>
            <a:picLocks noChangeAspect="1"/>
          </p:cNvPicPr>
          <p:nvPr/>
        </p:nvPicPr>
        <p:blipFill rotWithShape="1">
          <a:blip r:embed="rId3"/>
          <a:srcRect b="18139"/>
          <a:stretch/>
        </p:blipFill>
        <p:spPr>
          <a:xfrm>
            <a:off x="6734646" y="237767"/>
            <a:ext cx="2409354" cy="2539687"/>
          </a:xfrm>
          <a:prstGeom prst="rect">
            <a:avLst/>
          </a:prstGeom>
        </p:spPr>
      </p:pic>
    </p:spTree>
    <p:extLst>
      <p:ext uri="{BB962C8B-B14F-4D97-AF65-F5344CB8AC3E}">
        <p14:creationId xmlns:p14="http://schemas.microsoft.com/office/powerpoint/2010/main" val="257237217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E242-DCBF-4D39-A600-9F570112D8D4}"/>
              </a:ext>
            </a:extLst>
          </p:cNvPr>
          <p:cNvSpPr>
            <a:spLocks noGrp="1"/>
          </p:cNvSpPr>
          <p:nvPr>
            <p:ph type="title"/>
          </p:nvPr>
        </p:nvSpPr>
        <p:spPr>
          <a:xfrm>
            <a:off x="228600" y="700942"/>
            <a:ext cx="5920856" cy="868362"/>
          </a:xfrm>
        </p:spPr>
        <p:txBody>
          <a:bodyPr>
            <a:normAutofit fontScale="90000"/>
          </a:bodyPr>
          <a:lstStyle/>
          <a:p>
            <a:r>
              <a:rPr lang="en-US" sz="3600" dirty="0" err="1"/>
              <a:t>Proceso</a:t>
            </a:r>
            <a:r>
              <a:rPr lang="en-US" sz="3600" dirty="0"/>
              <a:t> de </a:t>
            </a:r>
            <a:r>
              <a:rPr lang="en-US" sz="3600" dirty="0" err="1"/>
              <a:t>Inscripción</a:t>
            </a:r>
            <a:r>
              <a:rPr lang="en-US" sz="3600" dirty="0"/>
              <a:t> 2026</a:t>
            </a:r>
            <a:br>
              <a:rPr lang="en-US" sz="3600" dirty="0"/>
            </a:br>
            <a:r>
              <a:rPr lang="es-ES" sz="2200" dirty="0">
                <a:solidFill>
                  <a:srgbClr val="3F4443"/>
                </a:solidFill>
              </a:rPr>
              <a:t>Para cualquier persona nueva o que desee hacer cambios, inicie sesión en </a:t>
            </a:r>
            <a:r>
              <a:rPr kumimoji="0" lang="en-US" sz="2200" b="1" i="0" u="none" strike="noStrike" kern="1200" cap="none" spc="0" normalizeH="0" baseline="0" noProof="0" dirty="0">
                <a:ln>
                  <a:noFill/>
                </a:ln>
                <a:solidFill>
                  <a:srgbClr val="3F4443"/>
                </a:solidFill>
                <a:effectLst/>
                <a:uLnTx/>
                <a:uFillTx/>
                <a:latin typeface="Arial" panose="020B0604020202020204" pitchFamily="34" charset="0"/>
                <a:ea typeface="+mj-ea"/>
                <a:cs typeface="Arial" panose="020B0604020202020204" pitchFamily="34" charset="0"/>
                <a:hlinkClick r:id="rId3"/>
              </a:rPr>
              <a:t>www.employeenavigator.com</a:t>
            </a:r>
            <a:br>
              <a:rPr lang="en-US" sz="1600" b="1" dirty="0">
                <a:solidFill>
                  <a:srgbClr val="FF4713"/>
                </a:solidFill>
                <a:latin typeface="Arial" panose="020B0604020202020204" pitchFamily="34" charset="0"/>
                <a:cs typeface="Arial" panose="020B0604020202020204" pitchFamily="34" charset="0"/>
              </a:rPr>
            </a:br>
            <a:r>
              <a:rPr lang="en-US" sz="2700" dirty="0">
                <a:solidFill>
                  <a:schemeClr val="tx1">
                    <a:lumMod val="65000"/>
                    <a:lumOff val="35000"/>
                  </a:schemeClr>
                </a:solidFill>
              </a:rPr>
              <a:t> </a:t>
            </a:r>
          </a:p>
        </p:txBody>
      </p:sp>
      <p:pic>
        <p:nvPicPr>
          <p:cNvPr id="7" name="Picture 6">
            <a:extLst>
              <a:ext uri="{FF2B5EF4-FFF2-40B4-BE49-F238E27FC236}">
                <a16:creationId xmlns:a16="http://schemas.microsoft.com/office/drawing/2014/main" id="{76315ED1-9B6D-46AE-8C03-9EE8BD778E4C}"/>
              </a:ext>
            </a:extLst>
          </p:cNvPr>
          <p:cNvPicPr>
            <a:picLocks noChangeAspect="1"/>
          </p:cNvPicPr>
          <p:nvPr/>
        </p:nvPicPr>
        <p:blipFill>
          <a:blip r:embed="rId4"/>
          <a:stretch>
            <a:fillRect/>
          </a:stretch>
        </p:blipFill>
        <p:spPr>
          <a:xfrm>
            <a:off x="6149456" y="2547514"/>
            <a:ext cx="2517866" cy="890093"/>
          </a:xfrm>
          <a:prstGeom prst="rect">
            <a:avLst/>
          </a:prstGeom>
        </p:spPr>
      </p:pic>
      <p:pic>
        <p:nvPicPr>
          <p:cNvPr id="6" name="Picture 5">
            <a:extLst>
              <a:ext uri="{FF2B5EF4-FFF2-40B4-BE49-F238E27FC236}">
                <a16:creationId xmlns:a16="http://schemas.microsoft.com/office/drawing/2014/main" id="{E22DF94F-4C82-414C-BEE4-8EABA8346E1C}"/>
              </a:ext>
            </a:extLst>
          </p:cNvPr>
          <p:cNvPicPr>
            <a:picLocks noChangeAspect="1"/>
          </p:cNvPicPr>
          <p:nvPr/>
        </p:nvPicPr>
        <p:blipFill rotWithShape="1">
          <a:blip r:embed="rId5"/>
          <a:srcRect t="15532" r="50412"/>
          <a:stretch/>
        </p:blipFill>
        <p:spPr>
          <a:xfrm>
            <a:off x="5667863" y="687294"/>
            <a:ext cx="3481053" cy="2050220"/>
          </a:xfrm>
          <a:prstGeom prst="rect">
            <a:avLst/>
          </a:prstGeom>
        </p:spPr>
      </p:pic>
      <p:sp>
        <p:nvSpPr>
          <p:cNvPr id="9" name="Content Placeholder 2">
            <a:extLst>
              <a:ext uri="{FF2B5EF4-FFF2-40B4-BE49-F238E27FC236}">
                <a16:creationId xmlns:a16="http://schemas.microsoft.com/office/drawing/2014/main" id="{F9FA7794-3F0B-18B6-7113-D575C2C8EDA5}"/>
              </a:ext>
            </a:extLst>
          </p:cNvPr>
          <p:cNvSpPr>
            <a:spLocks noGrp="1"/>
          </p:cNvSpPr>
          <p:nvPr>
            <p:ph idx="1"/>
          </p:nvPr>
        </p:nvSpPr>
        <p:spPr>
          <a:xfrm>
            <a:off x="228600" y="1996146"/>
            <a:ext cx="5575414" cy="4165787"/>
          </a:xfrm>
        </p:spPr>
        <p:txBody>
          <a:bodyPr>
            <a:normAutofit/>
          </a:bodyPr>
          <a:lstStyle/>
          <a:p>
            <a:pPr marL="0" indent="0">
              <a:buNone/>
            </a:pPr>
            <a:r>
              <a:rPr lang="es-MX" sz="2000" dirty="0">
                <a:solidFill>
                  <a:schemeClr val="tx1">
                    <a:lumMod val="65000"/>
                    <a:lumOff val="35000"/>
                  </a:schemeClr>
                </a:solidFill>
              </a:rPr>
              <a:t>También puede acceder a </a:t>
            </a:r>
            <a:r>
              <a:rPr lang="es-MX" sz="2000" dirty="0" err="1">
                <a:solidFill>
                  <a:schemeClr val="tx1">
                    <a:lumMod val="65000"/>
                    <a:lumOff val="35000"/>
                  </a:schemeClr>
                </a:solidFill>
              </a:rPr>
              <a:t>Employee</a:t>
            </a:r>
            <a:r>
              <a:rPr lang="es-MX" sz="2000" dirty="0">
                <a:solidFill>
                  <a:schemeClr val="tx1">
                    <a:lumMod val="65000"/>
                    <a:lumOff val="35000"/>
                  </a:schemeClr>
                </a:solidFill>
              </a:rPr>
              <a:t> </a:t>
            </a:r>
            <a:r>
              <a:rPr lang="es-MX" sz="2000" dirty="0" err="1">
                <a:solidFill>
                  <a:schemeClr val="tx1">
                    <a:lumMod val="65000"/>
                    <a:lumOff val="35000"/>
                  </a:schemeClr>
                </a:solidFill>
              </a:rPr>
              <a:t>Navigator</a:t>
            </a:r>
            <a:r>
              <a:rPr lang="es-MX" sz="2000" dirty="0">
                <a:solidFill>
                  <a:schemeClr val="tx1">
                    <a:lumMod val="65000"/>
                    <a:lumOff val="35000"/>
                  </a:schemeClr>
                </a:solidFill>
              </a:rPr>
              <a:t> directamente a través de su cuenta de Paycor, utilizando la función de inicio de sesión único (</a:t>
            </a:r>
            <a:r>
              <a:rPr lang="es-MX" sz="2000" i="1" dirty="0">
                <a:solidFill>
                  <a:schemeClr val="tx1">
                    <a:lumMod val="65000"/>
                    <a:lumOff val="35000"/>
                  </a:schemeClr>
                </a:solidFill>
              </a:rPr>
              <a:t>single </a:t>
            </a:r>
            <a:r>
              <a:rPr lang="es-MX" sz="2000" i="1" dirty="0" err="1">
                <a:solidFill>
                  <a:schemeClr val="tx1">
                    <a:lumMod val="65000"/>
                    <a:lumOff val="35000"/>
                  </a:schemeClr>
                </a:solidFill>
              </a:rPr>
              <a:t>sign-on</a:t>
            </a:r>
            <a:r>
              <a:rPr lang="es-MX" sz="2000" dirty="0">
                <a:solidFill>
                  <a:schemeClr val="tx1">
                    <a:lumMod val="65000"/>
                    <a:lumOff val="35000"/>
                  </a:schemeClr>
                </a:solidFill>
              </a:rPr>
              <a:t>).</a:t>
            </a:r>
          </a:p>
          <a:p>
            <a:pPr marL="342900" marR="0" lvl="0" indent="-342900">
              <a:spcBef>
                <a:spcPts val="0"/>
              </a:spcBef>
              <a:spcAft>
                <a:spcPts val="0"/>
              </a:spcAft>
              <a:buFont typeface="Symbol" panose="05050102010706020507" pitchFamily="18" charset="2"/>
              <a:buChar char=""/>
            </a:pPr>
            <a:endParaRPr lang="en-U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a typeface="Times New Roman" panose="02020603050405020304" pitchFamily="18" charset="0"/>
            </a:endParaRPr>
          </a:p>
        </p:txBody>
      </p:sp>
      <p:pic>
        <p:nvPicPr>
          <p:cNvPr id="15" name="Picture 14">
            <a:extLst>
              <a:ext uri="{FF2B5EF4-FFF2-40B4-BE49-F238E27FC236}">
                <a16:creationId xmlns:a16="http://schemas.microsoft.com/office/drawing/2014/main" id="{3E400540-B920-A43A-1744-242549F9BCCA}"/>
              </a:ext>
            </a:extLst>
          </p:cNvPr>
          <p:cNvPicPr>
            <a:picLocks noChangeAspect="1"/>
          </p:cNvPicPr>
          <p:nvPr/>
        </p:nvPicPr>
        <p:blipFill>
          <a:blip r:embed="rId6"/>
          <a:stretch>
            <a:fillRect/>
          </a:stretch>
        </p:blipFill>
        <p:spPr>
          <a:xfrm>
            <a:off x="5804014" y="3437607"/>
            <a:ext cx="3111386" cy="2091076"/>
          </a:xfrm>
          <a:prstGeom prst="rect">
            <a:avLst/>
          </a:prstGeom>
        </p:spPr>
      </p:pic>
    </p:spTree>
    <p:extLst>
      <p:ext uri="{BB962C8B-B14F-4D97-AF65-F5344CB8AC3E}">
        <p14:creationId xmlns:p14="http://schemas.microsoft.com/office/powerpoint/2010/main" val="70694360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Cambios en el Plan a Mitad de Año</a:t>
            </a:r>
            <a:endParaRPr lang="en-US" sz="3600" dirty="0"/>
          </a:p>
        </p:txBody>
      </p:sp>
      <p:sp>
        <p:nvSpPr>
          <p:cNvPr id="3" name="Content Placeholder 2">
            <a:extLst>
              <a:ext uri="{FF2B5EF4-FFF2-40B4-BE49-F238E27FC236}">
                <a16:creationId xmlns:a16="http://schemas.microsoft.com/office/drawing/2014/main" id="{2193D6AA-E52B-4BB2-9AE5-79DD9CCB6B2E}"/>
              </a:ext>
            </a:extLst>
          </p:cNvPr>
          <p:cNvSpPr>
            <a:spLocks noGrp="1"/>
          </p:cNvSpPr>
          <p:nvPr>
            <p:ph idx="1"/>
          </p:nvPr>
        </p:nvSpPr>
        <p:spPr>
          <a:xfrm>
            <a:off x="152400" y="1295400"/>
            <a:ext cx="5567585" cy="4525963"/>
          </a:xfrm>
        </p:spPr>
        <p:txBody>
          <a:bodyPr>
            <a:normAutofit/>
          </a:bodyPr>
          <a:lstStyle/>
          <a:p>
            <a:r>
              <a:rPr lang="es-ES" sz="1800" dirty="0"/>
              <a:t>Solo puede agregar o eliminar cobertura durante el año del plan si tiene un evento calificado federal, como:</a:t>
            </a:r>
          </a:p>
          <a:p>
            <a:pPr lvl="1"/>
            <a:r>
              <a:rPr lang="es-ES" sz="1800" dirty="0"/>
              <a:t>Cambio en el estado civil</a:t>
            </a:r>
          </a:p>
          <a:p>
            <a:pPr lvl="1"/>
            <a:r>
              <a:rPr lang="es-ES" sz="1800" dirty="0"/>
              <a:t>Cambio en el número de dependientes</a:t>
            </a:r>
          </a:p>
          <a:p>
            <a:pPr lvl="1"/>
            <a:r>
              <a:rPr lang="es-ES" sz="1800" dirty="0"/>
              <a:t>Cambio en el estado de empleo</a:t>
            </a:r>
          </a:p>
          <a:p>
            <a:pPr lvl="1"/>
            <a:r>
              <a:rPr lang="es-ES" sz="1800" dirty="0"/>
              <a:t>Cambio en el estado de elegibilidad</a:t>
            </a:r>
          </a:p>
          <a:p>
            <a:pPr marL="400050"/>
            <a:r>
              <a:rPr lang="es-ES" sz="1800" dirty="0"/>
              <a:t>Cualquier cambio realizado debe ser coherente y corresponder con el cambio de estado.</a:t>
            </a:r>
          </a:p>
          <a:p>
            <a:pPr marL="400050"/>
            <a:r>
              <a:rPr lang="es-ES" sz="1800" dirty="0"/>
              <a:t>Se requiere </a:t>
            </a:r>
            <a:r>
              <a:rPr lang="es-ES" sz="1800" u="sng" dirty="0"/>
              <a:t>documentación</a:t>
            </a:r>
            <a:r>
              <a:rPr lang="es-ES" sz="1800" dirty="0"/>
              <a:t> para cualquier cambio de estado a mitad de año.</a:t>
            </a:r>
          </a:p>
          <a:p>
            <a:pPr marL="400050"/>
            <a:r>
              <a:rPr lang="es-ES" sz="1800" dirty="0"/>
              <a:t>Si está realizando un cambio en el plan a mitad de año, debe notificar a Recursos Humanos dentro de los 30 días del evento calificado.</a:t>
            </a:r>
            <a:endParaRPr lang="en-US" sz="1800" dirty="0"/>
          </a:p>
        </p:txBody>
      </p:sp>
      <p:pic>
        <p:nvPicPr>
          <p:cNvPr id="5" name="Picture 4">
            <a:extLst>
              <a:ext uri="{FF2B5EF4-FFF2-40B4-BE49-F238E27FC236}">
                <a16:creationId xmlns:a16="http://schemas.microsoft.com/office/drawing/2014/main" id="{AF74E072-FB5A-E0A6-1C35-4B32BA6BD047}"/>
              </a:ext>
            </a:extLst>
          </p:cNvPr>
          <p:cNvPicPr>
            <a:picLocks noChangeAspect="1"/>
          </p:cNvPicPr>
          <p:nvPr/>
        </p:nvPicPr>
        <p:blipFill>
          <a:blip r:embed="rId3"/>
          <a:stretch>
            <a:fillRect/>
          </a:stretch>
        </p:blipFill>
        <p:spPr>
          <a:xfrm>
            <a:off x="5777715" y="2133600"/>
            <a:ext cx="3366285" cy="2526246"/>
          </a:xfrm>
          <a:prstGeom prst="rect">
            <a:avLst/>
          </a:prstGeom>
        </p:spPr>
      </p:pic>
    </p:spTree>
    <p:extLst>
      <p:ext uri="{BB962C8B-B14F-4D97-AF65-F5344CB8AC3E}">
        <p14:creationId xmlns:p14="http://schemas.microsoft.com/office/powerpoint/2010/main" val="401283700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90" y="228600"/>
            <a:ext cx="8229600" cy="868362"/>
          </a:xfrm>
        </p:spPr>
        <p:txBody>
          <a:bodyPr/>
          <a:lstStyle/>
          <a:p>
            <a:r>
              <a:rPr lang="en-US" dirty="0"/>
              <a:t>Centro de </a:t>
            </a:r>
            <a:r>
              <a:rPr lang="en-US" dirty="0" err="1"/>
              <a:t>Recursos</a:t>
            </a:r>
            <a:r>
              <a:rPr lang="en-US" dirty="0"/>
              <a:t> de </a:t>
            </a:r>
            <a:r>
              <a:rPr lang="en-US" dirty="0" err="1"/>
              <a:t>Beneficios</a:t>
            </a:r>
            <a:endParaRPr lang="en-US" dirty="0"/>
          </a:p>
        </p:txBody>
      </p:sp>
      <p:pic>
        <p:nvPicPr>
          <p:cNvPr id="3" name="Picture 2">
            <a:extLst>
              <a:ext uri="{FF2B5EF4-FFF2-40B4-BE49-F238E27FC236}">
                <a16:creationId xmlns:a16="http://schemas.microsoft.com/office/drawing/2014/main" id="{B21D773A-A1D1-E92E-6AE7-448E6E631A58}"/>
              </a:ext>
            </a:extLst>
          </p:cNvPr>
          <p:cNvPicPr>
            <a:picLocks noChangeAspect="1"/>
          </p:cNvPicPr>
          <p:nvPr/>
        </p:nvPicPr>
        <p:blipFill>
          <a:blip r:embed="rId3"/>
          <a:stretch>
            <a:fillRect/>
          </a:stretch>
        </p:blipFill>
        <p:spPr>
          <a:xfrm>
            <a:off x="0" y="1487424"/>
            <a:ext cx="9144000" cy="3883152"/>
          </a:xfrm>
          <a:prstGeom prst="rect">
            <a:avLst/>
          </a:prstGeom>
        </p:spPr>
      </p:pic>
      <p:pic>
        <p:nvPicPr>
          <p:cNvPr id="9" name="Picture 8">
            <a:extLst>
              <a:ext uri="{FF2B5EF4-FFF2-40B4-BE49-F238E27FC236}">
                <a16:creationId xmlns:a16="http://schemas.microsoft.com/office/drawing/2014/main" id="{7D70A837-B20E-C01B-2CD8-F4712F709D60}"/>
              </a:ext>
            </a:extLst>
          </p:cNvPr>
          <p:cNvPicPr>
            <a:picLocks noChangeAspect="1"/>
          </p:cNvPicPr>
          <p:nvPr/>
        </p:nvPicPr>
        <p:blipFill>
          <a:blip r:embed="rId4"/>
          <a:stretch>
            <a:fillRect/>
          </a:stretch>
        </p:blipFill>
        <p:spPr>
          <a:xfrm>
            <a:off x="0" y="1828800"/>
            <a:ext cx="4283990" cy="1824662"/>
          </a:xfrm>
          <a:prstGeom prst="rect">
            <a:avLst/>
          </a:prstGeom>
        </p:spPr>
      </p:pic>
      <p:sp>
        <p:nvSpPr>
          <p:cNvPr id="4" name="Rectangle 3">
            <a:extLst>
              <a:ext uri="{FF2B5EF4-FFF2-40B4-BE49-F238E27FC236}">
                <a16:creationId xmlns:a16="http://schemas.microsoft.com/office/drawing/2014/main" id="{5CC9ABF6-BB88-2AB8-F01C-91C145CE881A}"/>
              </a:ext>
            </a:extLst>
          </p:cNvPr>
          <p:cNvSpPr/>
          <p:nvPr/>
        </p:nvSpPr>
        <p:spPr>
          <a:xfrm>
            <a:off x="4937552" y="1676400"/>
            <a:ext cx="4191000" cy="3124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TextBox 4">
            <a:extLst>
              <a:ext uri="{FF2B5EF4-FFF2-40B4-BE49-F238E27FC236}">
                <a16:creationId xmlns:a16="http://schemas.microsoft.com/office/drawing/2014/main" id="{E93BA479-6A18-0F8B-2C36-8ED57DA48416}"/>
              </a:ext>
            </a:extLst>
          </p:cNvPr>
          <p:cNvSpPr txBox="1"/>
          <p:nvPr/>
        </p:nvSpPr>
        <p:spPr>
          <a:xfrm>
            <a:off x="5105400" y="2129968"/>
            <a:ext cx="4953000" cy="2800767"/>
          </a:xfrm>
          <a:prstGeom prst="rect">
            <a:avLst/>
          </a:prstGeom>
          <a:noFill/>
        </p:spPr>
        <p:txBody>
          <a:bodyPr wrap="square" rtlCol="0">
            <a:spAutoFit/>
          </a:bodyPr>
          <a:lstStyle/>
          <a:p>
            <a:r>
              <a:rPr lang="es-MX" sz="1250" dirty="0">
                <a:solidFill>
                  <a:schemeClr val="tx1">
                    <a:lumMod val="65000"/>
                    <a:lumOff val="35000"/>
                  </a:schemeClr>
                </a:solidFill>
              </a:rPr>
              <a:t>¡Contacte al Centro de Recursos de Beneficios </a:t>
            </a:r>
          </a:p>
          <a:p>
            <a:r>
              <a:rPr lang="es-MX" sz="1250" dirty="0">
                <a:solidFill>
                  <a:schemeClr val="tx1">
                    <a:lumMod val="65000"/>
                    <a:lumOff val="35000"/>
                  </a:schemeClr>
                </a:solidFill>
              </a:rPr>
              <a:t>de USI para recibir ayuda gratuita y confidencial!</a:t>
            </a:r>
          </a:p>
          <a:p>
            <a:endParaRPr lang="es-MX" sz="1200" dirty="0">
              <a:solidFill>
                <a:schemeClr val="tx1">
                  <a:lumMod val="65000"/>
                  <a:lumOff val="35000"/>
                </a:schemeClr>
              </a:solidFill>
            </a:endParaRPr>
          </a:p>
          <a:p>
            <a:pPr marL="285750" indent="-285750">
              <a:buFont typeface="Arial" panose="020B0604020202020204" pitchFamily="34" charset="0"/>
              <a:buChar char="•"/>
            </a:pPr>
            <a:r>
              <a:rPr lang="es-MX" sz="1200" dirty="0">
                <a:solidFill>
                  <a:schemeClr val="tx1">
                    <a:lumMod val="65000"/>
                    <a:lumOff val="35000"/>
                  </a:schemeClr>
                </a:solidFill>
              </a:rPr>
              <a:t>Niveles de cobertura de beneficios</a:t>
            </a:r>
          </a:p>
          <a:p>
            <a:pPr marL="285750" indent="-285750">
              <a:buFont typeface="Arial" panose="020B0604020202020204" pitchFamily="34" charset="0"/>
              <a:buChar char="•"/>
            </a:pPr>
            <a:r>
              <a:rPr lang="es-MX" sz="1200" dirty="0">
                <a:solidFill>
                  <a:schemeClr val="tx1">
                    <a:lumMod val="65000"/>
                    <a:lumOff val="35000"/>
                  </a:schemeClr>
                </a:solidFill>
              </a:rPr>
              <a:t>Información sobre aseguradoras</a:t>
            </a:r>
          </a:p>
          <a:p>
            <a:pPr marL="285750" indent="-285750">
              <a:buFont typeface="Arial" panose="020B0604020202020204" pitchFamily="34" charset="0"/>
              <a:buChar char="•"/>
            </a:pPr>
            <a:r>
              <a:rPr lang="es-MX" sz="1200" dirty="0">
                <a:solidFill>
                  <a:schemeClr val="tx1">
                    <a:lumMod val="65000"/>
                    <a:lumOff val="35000"/>
                  </a:schemeClr>
                </a:solidFill>
              </a:rPr>
              <a:t>Asistencia con reclamos</a:t>
            </a:r>
          </a:p>
          <a:p>
            <a:pPr marL="285750" indent="-285750">
              <a:buFont typeface="Arial" panose="020B0604020202020204" pitchFamily="34" charset="0"/>
              <a:buChar char="•"/>
            </a:pPr>
            <a:r>
              <a:rPr lang="es-MX" sz="1200" dirty="0">
                <a:solidFill>
                  <a:schemeClr val="tx1">
                    <a:lumMod val="65000"/>
                    <a:lumOff val="35000"/>
                  </a:schemeClr>
                </a:solidFill>
              </a:rPr>
              <a:t>Problemas de facturación</a:t>
            </a:r>
          </a:p>
          <a:p>
            <a:pPr marL="285750" indent="-285750">
              <a:buFont typeface="Arial" panose="020B0604020202020204" pitchFamily="34" charset="0"/>
              <a:buChar char="•"/>
            </a:pPr>
            <a:endParaRPr lang="es-MX" sz="1200" dirty="0">
              <a:solidFill>
                <a:schemeClr val="tx1">
                  <a:lumMod val="65000"/>
                  <a:lumOff val="35000"/>
                </a:schemeClr>
              </a:solidFill>
            </a:endParaRPr>
          </a:p>
          <a:p>
            <a:pPr marL="285750" indent="-285750">
              <a:buFont typeface="Arial" panose="020B0604020202020204" pitchFamily="34" charset="0"/>
              <a:buChar char="•"/>
            </a:pPr>
            <a:endParaRPr lang="es-MX" sz="1200" dirty="0">
              <a:solidFill>
                <a:schemeClr val="tx1">
                  <a:lumMod val="65000"/>
                  <a:lumOff val="35000"/>
                </a:schemeClr>
              </a:solidFill>
            </a:endParaRPr>
          </a:p>
          <a:p>
            <a:r>
              <a:rPr lang="es-MX" sz="1300" dirty="0">
                <a:solidFill>
                  <a:schemeClr val="tx1">
                    <a:lumMod val="65000"/>
                    <a:lumOff val="35000"/>
                  </a:schemeClr>
                </a:solidFill>
              </a:rPr>
              <a:t>Teléfono: 855-874-0829</a:t>
            </a:r>
            <a:br>
              <a:rPr lang="es-MX" sz="1300" dirty="0">
                <a:solidFill>
                  <a:schemeClr val="tx1">
                    <a:lumMod val="65000"/>
                    <a:lumOff val="35000"/>
                  </a:schemeClr>
                </a:solidFill>
              </a:rPr>
            </a:br>
            <a:r>
              <a:rPr lang="es-MX" sz="1300" dirty="0">
                <a:solidFill>
                  <a:schemeClr val="tx1">
                    <a:lumMod val="65000"/>
                    <a:lumOff val="35000"/>
                  </a:schemeClr>
                </a:solidFill>
              </a:rPr>
              <a:t>Correo electrónico: </a:t>
            </a:r>
            <a:r>
              <a:rPr lang="es-MX" sz="1300" u="sng" dirty="0">
                <a:solidFill>
                  <a:schemeClr val="tx1">
                    <a:lumMod val="65000"/>
                    <a:lumOff val="35000"/>
                  </a:schemeClr>
                </a:solidFill>
              </a:rPr>
              <a:t>BRCMidwest@usi.com</a:t>
            </a:r>
            <a:br>
              <a:rPr lang="es-MX" sz="1300" dirty="0">
                <a:solidFill>
                  <a:schemeClr val="tx1">
                    <a:lumMod val="65000"/>
                    <a:lumOff val="35000"/>
                  </a:schemeClr>
                </a:solidFill>
              </a:rPr>
            </a:br>
            <a:r>
              <a:rPr lang="es-MX" sz="1300" dirty="0">
                <a:solidFill>
                  <a:schemeClr val="tx1">
                    <a:lumMod val="65000"/>
                    <a:lumOff val="35000"/>
                  </a:schemeClr>
                </a:solidFill>
              </a:rPr>
              <a:t>Horario: Lunes a viernes, de 8:00 a.m. a 5:00 p.m., </a:t>
            </a:r>
          </a:p>
          <a:p>
            <a:r>
              <a:rPr lang="es-MX" sz="1300" dirty="0">
                <a:solidFill>
                  <a:schemeClr val="tx1">
                    <a:lumMod val="65000"/>
                    <a:lumOff val="35000"/>
                  </a:schemeClr>
                </a:solidFill>
              </a:rPr>
              <a:t>hora estándar del Este y Central</a:t>
            </a:r>
          </a:p>
          <a:p>
            <a:endParaRPr lang="es-MX" sz="1600" dirty="0"/>
          </a:p>
        </p:txBody>
      </p:sp>
    </p:spTree>
    <p:extLst>
      <p:ext uri="{BB962C8B-B14F-4D97-AF65-F5344CB8AC3E}">
        <p14:creationId xmlns:p14="http://schemas.microsoft.com/office/powerpoint/2010/main" val="118209113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881F81F4-63AF-4550-8B03-607CE9B52D59}"/>
              </a:ext>
            </a:extLst>
          </p:cNvPr>
          <p:cNvSpPr>
            <a:spLocks noGrp="1"/>
          </p:cNvSpPr>
          <p:nvPr>
            <p:ph type="title"/>
          </p:nvPr>
        </p:nvSpPr>
        <p:spPr>
          <a:xfrm>
            <a:off x="381000" y="162161"/>
            <a:ext cx="8229600" cy="868362"/>
          </a:xfrm>
        </p:spPr>
        <p:txBody>
          <a:bodyPr>
            <a:normAutofit/>
          </a:bodyPr>
          <a:lstStyle/>
          <a:p>
            <a:r>
              <a:rPr lang="en-US" sz="3600" dirty="0"/>
              <a:t>¡Gracias!</a:t>
            </a:r>
            <a:endParaRPr lang="en-US" sz="1100" dirty="0"/>
          </a:p>
        </p:txBody>
      </p:sp>
      <p:pic>
        <p:nvPicPr>
          <p:cNvPr id="6" name="Picture 5">
            <a:extLst>
              <a:ext uri="{FF2B5EF4-FFF2-40B4-BE49-F238E27FC236}">
                <a16:creationId xmlns:a16="http://schemas.microsoft.com/office/drawing/2014/main" id="{E61FB4C7-C198-19E2-D6B2-F8A7D1AB97F5}"/>
              </a:ext>
            </a:extLst>
          </p:cNvPr>
          <p:cNvPicPr>
            <a:picLocks noChangeAspect="1"/>
          </p:cNvPicPr>
          <p:nvPr/>
        </p:nvPicPr>
        <p:blipFill>
          <a:blip r:embed="rId3"/>
          <a:stretch>
            <a:fillRect/>
          </a:stretch>
        </p:blipFill>
        <p:spPr>
          <a:xfrm>
            <a:off x="4354098" y="5523936"/>
            <a:ext cx="3714653" cy="1066800"/>
          </a:xfrm>
          <a:prstGeom prst="rect">
            <a:avLst/>
          </a:prstGeom>
        </p:spPr>
      </p:pic>
      <p:pic>
        <p:nvPicPr>
          <p:cNvPr id="10" name="Picture 9">
            <a:extLst>
              <a:ext uri="{FF2B5EF4-FFF2-40B4-BE49-F238E27FC236}">
                <a16:creationId xmlns:a16="http://schemas.microsoft.com/office/drawing/2014/main" id="{6BF4D9EE-5817-E8FF-2F8A-7DA3DF520079}"/>
              </a:ext>
            </a:extLst>
          </p:cNvPr>
          <p:cNvPicPr>
            <a:picLocks noChangeAspect="1"/>
          </p:cNvPicPr>
          <p:nvPr/>
        </p:nvPicPr>
        <p:blipFill>
          <a:blip r:embed="rId4"/>
          <a:stretch>
            <a:fillRect/>
          </a:stretch>
        </p:blipFill>
        <p:spPr>
          <a:xfrm>
            <a:off x="1524000" y="926821"/>
            <a:ext cx="6510338" cy="4407179"/>
          </a:xfrm>
          <a:prstGeom prst="rect">
            <a:avLst/>
          </a:prstGeom>
        </p:spPr>
      </p:pic>
      <p:sp>
        <p:nvSpPr>
          <p:cNvPr id="12" name="Text Placeholder 6">
            <a:extLst>
              <a:ext uri="{FF2B5EF4-FFF2-40B4-BE49-F238E27FC236}">
                <a16:creationId xmlns:a16="http://schemas.microsoft.com/office/drawing/2014/main" id="{879EA367-D00A-B5AE-E205-151E29F8887E}"/>
              </a:ext>
            </a:extLst>
          </p:cNvPr>
          <p:cNvSpPr txBox="1"/>
          <p:nvPr/>
        </p:nvSpPr>
        <p:spPr>
          <a:xfrm>
            <a:off x="304800" y="5664478"/>
            <a:ext cx="3947651" cy="660121"/>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NeueLT Com 45 Lt" panose="020B04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NeueLT Com 45 Lt" panose="020B04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NeueLT Com 45 Lt" panose="020B04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NeueLT Com 45 Lt" panose="020B04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NeueLT Com 45 Lt" panose="020B04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 sz="2400" b="1" dirty="0">
                <a:latin typeface="Arial" panose="020B0604020202020204" pitchFamily="34" charset="0"/>
              </a:rPr>
              <a:t>Todas las modificaciones en las elecciones de inscripción abierta deben ser presentadas antes del 18 de noviembre de 2025.</a:t>
            </a:r>
            <a:endParaRPr lang="en-US" sz="2400" dirty="0">
              <a:latin typeface="Arial" panose="020B0604020202020204" pitchFamily="34" charset="0"/>
            </a:endParaRPr>
          </a:p>
        </p:txBody>
      </p:sp>
    </p:spTree>
    <p:extLst>
      <p:ext uri="{BB962C8B-B14F-4D97-AF65-F5344CB8AC3E}">
        <p14:creationId xmlns:p14="http://schemas.microsoft.com/office/powerpoint/2010/main" val="8921508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39" y="152400"/>
            <a:ext cx="4114800" cy="868362"/>
          </a:xfrm>
        </p:spPr>
        <p:txBody>
          <a:bodyPr>
            <a:normAutofit fontScale="90000"/>
          </a:bodyPr>
          <a:lstStyle/>
          <a:p>
            <a:r>
              <a:rPr lang="en-US" sz="3600" dirty="0" err="1"/>
              <a:t>Inscripción</a:t>
            </a:r>
            <a:r>
              <a:rPr lang="en-US" sz="3600" dirty="0"/>
              <a:t> </a:t>
            </a:r>
            <a:r>
              <a:rPr lang="en-US" sz="3600" dirty="0" err="1"/>
              <a:t>Abierta</a:t>
            </a:r>
            <a:endParaRPr lang="en-US" sz="3600" dirty="0"/>
          </a:p>
        </p:txBody>
      </p:sp>
      <p:sp>
        <p:nvSpPr>
          <p:cNvPr id="3" name="Content Placeholder 2">
            <a:extLst>
              <a:ext uri="{FF2B5EF4-FFF2-40B4-BE49-F238E27FC236}">
                <a16:creationId xmlns:a16="http://schemas.microsoft.com/office/drawing/2014/main" id="{51615392-7EDC-4201-97D7-93A850465351}"/>
              </a:ext>
            </a:extLst>
          </p:cNvPr>
          <p:cNvSpPr>
            <a:spLocks noGrp="1"/>
          </p:cNvSpPr>
          <p:nvPr>
            <p:ph idx="1"/>
          </p:nvPr>
        </p:nvSpPr>
        <p:spPr>
          <a:xfrm>
            <a:off x="258097" y="2402062"/>
            <a:ext cx="5163595" cy="3998738"/>
          </a:xfrm>
        </p:spPr>
        <p:txBody>
          <a:bodyPr>
            <a:normAutofit fontScale="55000" lnSpcReduction="20000"/>
          </a:bodyPr>
          <a:lstStyle/>
          <a:p>
            <a:endParaRPr lang="en-US" sz="3300" dirty="0">
              <a:solidFill>
                <a:srgbClr val="3F4443"/>
              </a:solidFill>
            </a:endParaRPr>
          </a:p>
          <a:p>
            <a:pPr marL="0" indent="0">
              <a:buNone/>
            </a:pPr>
            <a:r>
              <a:rPr lang="es-ES" sz="3300" b="1" dirty="0">
                <a:solidFill>
                  <a:srgbClr val="3F4443"/>
                </a:solidFill>
              </a:rPr>
              <a:t>Los eventos calificados aprobados incluyen:</a:t>
            </a:r>
          </a:p>
          <a:p>
            <a:r>
              <a:rPr lang="es-ES" sz="3300" dirty="0">
                <a:solidFill>
                  <a:srgbClr val="3F4443"/>
                </a:solidFill>
              </a:rPr>
              <a:t>Matrimonio o divorcio</a:t>
            </a:r>
          </a:p>
          <a:p>
            <a:r>
              <a:rPr lang="es-ES" sz="3300" dirty="0">
                <a:solidFill>
                  <a:srgbClr val="3F4443"/>
                </a:solidFill>
              </a:rPr>
              <a:t>Fallecimiento</a:t>
            </a:r>
          </a:p>
          <a:p>
            <a:r>
              <a:rPr lang="es-ES" sz="3300" dirty="0">
                <a:solidFill>
                  <a:srgbClr val="3F4443"/>
                </a:solidFill>
              </a:rPr>
              <a:t>Nacimiento o adopción de un dependiente</a:t>
            </a:r>
          </a:p>
          <a:p>
            <a:r>
              <a:rPr lang="es-ES" sz="3300" dirty="0">
                <a:solidFill>
                  <a:srgbClr val="3F4443"/>
                </a:solidFill>
              </a:rPr>
              <a:t>Cambio en el estado de empleo</a:t>
            </a:r>
          </a:p>
          <a:p>
            <a:r>
              <a:rPr lang="es-ES" sz="3300" dirty="0">
                <a:solidFill>
                  <a:srgbClr val="3F4443"/>
                </a:solidFill>
              </a:rPr>
              <a:t>Cambio en el estado de elegibilidad del dependiente</a:t>
            </a:r>
          </a:p>
          <a:p>
            <a:r>
              <a:rPr lang="es-ES" sz="3300" dirty="0">
                <a:solidFill>
                  <a:srgbClr val="3F4443"/>
                </a:solidFill>
              </a:rPr>
              <a:t>Pérdida o cambio significativo en su cobertura actual</a:t>
            </a:r>
          </a:p>
          <a:p>
            <a:r>
              <a:rPr lang="es-ES" sz="3300" dirty="0">
                <a:solidFill>
                  <a:srgbClr val="3F4443"/>
                </a:solidFill>
              </a:rPr>
              <a:t>Sentencia, decreto u orden judicial</a:t>
            </a:r>
          </a:p>
          <a:p>
            <a:pPr marL="0" indent="0">
              <a:buNone/>
            </a:pPr>
            <a:r>
              <a:rPr lang="es-ES" sz="3300" dirty="0">
                <a:solidFill>
                  <a:srgbClr val="3F4443"/>
                </a:solidFill>
              </a:rPr>
              <a:t>Las elecciones permanecerán vigentes durante todo 2026. Tiene 30 días desde la fecha del evento calificado para notificar a Recursos Humanos y realizar cambios.</a:t>
            </a:r>
            <a:endParaRPr lang="en-US" sz="2000" dirty="0"/>
          </a:p>
        </p:txBody>
      </p:sp>
      <p:pic>
        <p:nvPicPr>
          <p:cNvPr id="11" name="Picture 10">
            <a:extLst>
              <a:ext uri="{FF2B5EF4-FFF2-40B4-BE49-F238E27FC236}">
                <a16:creationId xmlns:a16="http://schemas.microsoft.com/office/drawing/2014/main" id="{BC95AC91-4AB5-80A8-58F6-0EF5A262C857}"/>
              </a:ext>
            </a:extLst>
          </p:cNvPr>
          <p:cNvPicPr>
            <a:picLocks noChangeAspect="1"/>
          </p:cNvPicPr>
          <p:nvPr/>
        </p:nvPicPr>
        <p:blipFill rotWithShape="1">
          <a:blip r:embed="rId3"/>
          <a:srcRect l="11967" r="7249"/>
          <a:stretch/>
        </p:blipFill>
        <p:spPr>
          <a:xfrm>
            <a:off x="5279922" y="2667000"/>
            <a:ext cx="3864077" cy="3164293"/>
          </a:xfrm>
          <a:prstGeom prst="rect">
            <a:avLst/>
          </a:prstGeom>
        </p:spPr>
      </p:pic>
      <p:sp>
        <p:nvSpPr>
          <p:cNvPr id="13" name="TextBox 12">
            <a:extLst>
              <a:ext uri="{FF2B5EF4-FFF2-40B4-BE49-F238E27FC236}">
                <a16:creationId xmlns:a16="http://schemas.microsoft.com/office/drawing/2014/main" id="{F6746744-9797-4282-33E0-A62F21070C4B}"/>
              </a:ext>
            </a:extLst>
          </p:cNvPr>
          <p:cNvSpPr txBox="1"/>
          <p:nvPr/>
        </p:nvSpPr>
        <p:spPr>
          <a:xfrm>
            <a:off x="258097" y="1035510"/>
            <a:ext cx="8406580" cy="1477328"/>
          </a:xfrm>
          <a:prstGeom prst="rect">
            <a:avLst/>
          </a:prstGeom>
          <a:noFill/>
        </p:spPr>
        <p:txBody>
          <a:bodyPr wrap="square">
            <a:spAutoFit/>
          </a:bodyPr>
          <a:lstStyle/>
          <a:p>
            <a:r>
              <a:rPr lang="es-ES" sz="1800" dirty="0">
                <a:solidFill>
                  <a:srgbClr val="3F4443"/>
                </a:solidFill>
              </a:rPr>
              <a:t>Según las reglas del IRS</a:t>
            </a:r>
            <a:r>
              <a:rPr lang="en-US" sz="1800" dirty="0">
                <a:solidFill>
                  <a:srgbClr val="3F4443"/>
                </a:solidFill>
              </a:rPr>
              <a:t>: </a:t>
            </a:r>
          </a:p>
          <a:p>
            <a:pPr marL="285750" indent="-285750">
              <a:buFont typeface="Arial" panose="020B0604020202020204" pitchFamily="34" charset="0"/>
              <a:buChar char="•"/>
            </a:pPr>
            <a:r>
              <a:rPr lang="es-ES" sz="1800" dirty="0">
                <a:solidFill>
                  <a:srgbClr val="3F4443"/>
                </a:solidFill>
              </a:rPr>
              <a:t>Esta es su oportunidad para realizar cambios en sus elecciones de beneficios y revisar qué dependientes cubrirá.</a:t>
            </a:r>
          </a:p>
          <a:p>
            <a:pPr marL="285750" indent="-285750">
              <a:buFont typeface="Arial" panose="020B0604020202020204" pitchFamily="34" charset="0"/>
              <a:buChar char="•"/>
            </a:pPr>
            <a:r>
              <a:rPr lang="es-ES" sz="1800" dirty="0">
                <a:solidFill>
                  <a:srgbClr val="3F4443"/>
                </a:solidFill>
              </a:rPr>
              <a:t>Las elecciones realizadas durante este período permanecerán en vigor para 2026, a menos que experimente un “evento calificado” aprobado por el IRS.</a:t>
            </a:r>
            <a:endParaRPr lang="en-US" sz="1800" dirty="0">
              <a:solidFill>
                <a:srgbClr val="3F4443"/>
              </a:solidFill>
            </a:endParaRPr>
          </a:p>
        </p:txBody>
      </p:sp>
    </p:spTree>
    <p:extLst>
      <p:ext uri="{BB962C8B-B14F-4D97-AF65-F5344CB8AC3E}">
        <p14:creationId xmlns:p14="http://schemas.microsoft.com/office/powerpoint/2010/main" val="352643574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Connector 17">
            <a:extLst>
              <a:ext uri="{FF2B5EF4-FFF2-40B4-BE49-F238E27FC236}">
                <a16:creationId xmlns:a16="http://schemas.microsoft.com/office/drawing/2014/main" id="{B9D07774-0D81-4F74-8896-96BD5DC0B42E}"/>
              </a:ext>
            </a:extLst>
          </p:cNvPr>
          <p:cNvSpPr/>
          <p:nvPr/>
        </p:nvSpPr>
        <p:spPr>
          <a:xfrm>
            <a:off x="3927707" y="2493711"/>
            <a:ext cx="1288587" cy="12954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48807" y="233362"/>
            <a:ext cx="8229600" cy="868362"/>
          </a:xfrm>
        </p:spPr>
        <p:txBody>
          <a:bodyPr>
            <a:normAutofit/>
          </a:bodyPr>
          <a:lstStyle/>
          <a:p>
            <a:r>
              <a:rPr lang="en-US" sz="3600" dirty="0"/>
              <a:t>¿</a:t>
            </a:r>
            <a:r>
              <a:rPr lang="en-US" sz="3600" dirty="0" err="1"/>
              <a:t>Quién</a:t>
            </a:r>
            <a:r>
              <a:rPr lang="en-US" sz="3600" dirty="0"/>
              <a:t> es </a:t>
            </a:r>
            <a:r>
              <a:rPr lang="en-US" sz="3600" dirty="0" err="1"/>
              <a:t>Elegible</a:t>
            </a:r>
            <a:r>
              <a:rPr lang="en-US" sz="3600" dirty="0"/>
              <a:t>?</a:t>
            </a:r>
          </a:p>
        </p:txBody>
      </p:sp>
      <p:grpSp>
        <p:nvGrpSpPr>
          <p:cNvPr id="7" name="Group 6">
            <a:extLst>
              <a:ext uri="{FF2B5EF4-FFF2-40B4-BE49-F238E27FC236}">
                <a16:creationId xmlns:a16="http://schemas.microsoft.com/office/drawing/2014/main" id="{F04C4EA9-C3F3-419D-BEDD-4727BA298BA8}"/>
              </a:ext>
            </a:extLst>
          </p:cNvPr>
          <p:cNvGrpSpPr/>
          <p:nvPr/>
        </p:nvGrpSpPr>
        <p:grpSpPr>
          <a:xfrm>
            <a:off x="967770" y="2493711"/>
            <a:ext cx="1219200" cy="1295400"/>
            <a:chOff x="1066800" y="1600200"/>
            <a:chExt cx="1219200" cy="1295400"/>
          </a:xfrm>
        </p:grpSpPr>
        <p:sp>
          <p:nvSpPr>
            <p:cNvPr id="6" name="Flowchart: Connector 5">
              <a:extLst>
                <a:ext uri="{FF2B5EF4-FFF2-40B4-BE49-F238E27FC236}">
                  <a16:creationId xmlns:a16="http://schemas.microsoft.com/office/drawing/2014/main" id="{0BDC4AE8-BC38-4088-8BBB-39A723C9247B}"/>
                </a:ext>
              </a:extLst>
            </p:cNvPr>
            <p:cNvSpPr/>
            <p:nvPr/>
          </p:nvSpPr>
          <p:spPr>
            <a:xfrm>
              <a:off x="1066800" y="1600200"/>
              <a:ext cx="1219200" cy="12954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Man">
              <a:extLst>
                <a:ext uri="{FF2B5EF4-FFF2-40B4-BE49-F238E27FC236}">
                  <a16:creationId xmlns:a16="http://schemas.microsoft.com/office/drawing/2014/main" id="{2184B8A5-F997-4C79-8E89-D834635D72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200" y="1752600"/>
              <a:ext cx="914400" cy="914400"/>
            </a:xfrm>
            <a:prstGeom prst="rect">
              <a:avLst/>
            </a:prstGeom>
          </p:spPr>
        </p:pic>
      </p:grpSp>
      <p:cxnSp>
        <p:nvCxnSpPr>
          <p:cNvPr id="9" name="Straight Connector 8">
            <a:extLst>
              <a:ext uri="{FF2B5EF4-FFF2-40B4-BE49-F238E27FC236}">
                <a16:creationId xmlns:a16="http://schemas.microsoft.com/office/drawing/2014/main" id="{15133485-BA69-488E-8B44-BFCEB9B58CD3}"/>
              </a:ext>
            </a:extLst>
          </p:cNvPr>
          <p:cNvCxnSpPr>
            <a:cxnSpLocks/>
          </p:cNvCxnSpPr>
          <p:nvPr/>
        </p:nvCxnSpPr>
        <p:spPr>
          <a:xfrm>
            <a:off x="3101370" y="2386213"/>
            <a:ext cx="0" cy="4489938"/>
          </a:xfrm>
          <a:prstGeom prst="line">
            <a:avLst/>
          </a:prstGeom>
          <a:ln>
            <a:solidFill>
              <a:srgbClr val="FF4713"/>
            </a:solidFill>
          </a:ln>
        </p:spPr>
        <p:style>
          <a:lnRef idx="1">
            <a:schemeClr val="accent1"/>
          </a:lnRef>
          <a:fillRef idx="0">
            <a:schemeClr val="accent1"/>
          </a:fillRef>
          <a:effectRef idx="0">
            <a:schemeClr val="accent1"/>
          </a:effectRef>
          <a:fontRef idx="minor">
            <a:schemeClr val="tx1"/>
          </a:fontRef>
        </p:style>
      </p:cxnSp>
      <p:pic>
        <p:nvPicPr>
          <p:cNvPr id="15" name="Graphic 14" descr="Man and woman">
            <a:extLst>
              <a:ext uri="{FF2B5EF4-FFF2-40B4-BE49-F238E27FC236}">
                <a16:creationId xmlns:a16="http://schemas.microsoft.com/office/drawing/2014/main" id="{D2049DFE-B369-49D7-9B00-720E151955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1970" y="2646112"/>
            <a:ext cx="960062" cy="960062"/>
          </a:xfrm>
          <a:prstGeom prst="rect">
            <a:avLst/>
          </a:prstGeom>
        </p:spPr>
      </p:pic>
      <p:pic>
        <p:nvPicPr>
          <p:cNvPr id="19" name="Picture 18">
            <a:extLst>
              <a:ext uri="{FF2B5EF4-FFF2-40B4-BE49-F238E27FC236}">
                <a16:creationId xmlns:a16="http://schemas.microsoft.com/office/drawing/2014/main" id="{4057330C-8259-4A20-A2FA-B3E7CBF73F9F}"/>
              </a:ext>
            </a:extLst>
          </p:cNvPr>
          <p:cNvPicPr>
            <a:picLocks noChangeAspect="1"/>
          </p:cNvPicPr>
          <p:nvPr/>
        </p:nvPicPr>
        <p:blipFill>
          <a:blip r:embed="rId7"/>
          <a:stretch>
            <a:fillRect/>
          </a:stretch>
        </p:blipFill>
        <p:spPr>
          <a:xfrm>
            <a:off x="6957031" y="2496647"/>
            <a:ext cx="1286367" cy="1292464"/>
          </a:xfrm>
          <a:prstGeom prst="rect">
            <a:avLst/>
          </a:prstGeom>
        </p:spPr>
      </p:pic>
      <p:pic>
        <p:nvPicPr>
          <p:cNvPr id="21" name="Graphic 20" descr="Child with balloon">
            <a:extLst>
              <a:ext uri="{FF2B5EF4-FFF2-40B4-BE49-F238E27FC236}">
                <a16:creationId xmlns:a16="http://schemas.microsoft.com/office/drawing/2014/main" id="{61C71C11-7C72-4437-9771-24CB38176E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43014" y="2646111"/>
            <a:ext cx="914400" cy="914400"/>
          </a:xfrm>
          <a:prstGeom prst="rect">
            <a:avLst/>
          </a:prstGeom>
        </p:spPr>
      </p:pic>
      <p:sp>
        <p:nvSpPr>
          <p:cNvPr id="22" name="TextBox 21">
            <a:extLst>
              <a:ext uri="{FF2B5EF4-FFF2-40B4-BE49-F238E27FC236}">
                <a16:creationId xmlns:a16="http://schemas.microsoft.com/office/drawing/2014/main" id="{37BD6A08-618C-47A2-950F-D058EF1391A9}"/>
              </a:ext>
            </a:extLst>
          </p:cNvPr>
          <p:cNvSpPr txBox="1"/>
          <p:nvPr/>
        </p:nvSpPr>
        <p:spPr>
          <a:xfrm>
            <a:off x="510582" y="4017711"/>
            <a:ext cx="2133578" cy="1477328"/>
          </a:xfrm>
          <a:prstGeom prst="rect">
            <a:avLst/>
          </a:prstGeom>
          <a:noFill/>
        </p:spPr>
        <p:txBody>
          <a:bodyPr wrap="square" rtlCol="0">
            <a:spAutoFit/>
          </a:bodyPr>
          <a:lstStyle/>
          <a:p>
            <a:pPr algn="ctr"/>
            <a:r>
              <a:rPr lang="es-ES" dirty="0">
                <a:solidFill>
                  <a:srgbClr val="3F4443"/>
                </a:solidFill>
              </a:rPr>
              <a:t>Empleado a tiempo completo que trabaje al menos 30 horas por semana</a:t>
            </a:r>
            <a:endParaRPr lang="en-US" dirty="0">
              <a:solidFill>
                <a:srgbClr val="3F4443"/>
              </a:solidFill>
            </a:endParaRPr>
          </a:p>
        </p:txBody>
      </p:sp>
      <p:sp>
        <p:nvSpPr>
          <p:cNvPr id="24" name="TextBox 23">
            <a:extLst>
              <a:ext uri="{FF2B5EF4-FFF2-40B4-BE49-F238E27FC236}">
                <a16:creationId xmlns:a16="http://schemas.microsoft.com/office/drawing/2014/main" id="{5D9B6893-95F6-46C5-94D5-C7F41CDCE6AE}"/>
              </a:ext>
            </a:extLst>
          </p:cNvPr>
          <p:cNvSpPr txBox="1"/>
          <p:nvPr/>
        </p:nvSpPr>
        <p:spPr>
          <a:xfrm>
            <a:off x="3364216" y="4017711"/>
            <a:ext cx="2415567" cy="1477328"/>
          </a:xfrm>
          <a:prstGeom prst="rect">
            <a:avLst/>
          </a:prstGeom>
          <a:noFill/>
        </p:spPr>
        <p:txBody>
          <a:bodyPr wrap="square" rtlCol="0">
            <a:spAutoFit/>
          </a:bodyPr>
          <a:lstStyle/>
          <a:p>
            <a:pPr algn="ctr"/>
            <a:r>
              <a:rPr lang="en-US" dirty="0" err="1">
                <a:solidFill>
                  <a:srgbClr val="3F4443"/>
                </a:solidFill>
              </a:rPr>
              <a:t>Cónyuges</a:t>
            </a:r>
            <a:endParaRPr lang="en-US" dirty="0">
              <a:solidFill>
                <a:srgbClr val="3F4443"/>
              </a:solidFill>
            </a:endParaRPr>
          </a:p>
          <a:p>
            <a:pPr algn="ctr"/>
            <a:endParaRPr lang="en-US" dirty="0">
              <a:solidFill>
                <a:srgbClr val="3F4443"/>
              </a:solidFill>
            </a:endParaRPr>
          </a:p>
          <a:p>
            <a:pPr algn="ctr"/>
            <a:r>
              <a:rPr lang="en-US" dirty="0" err="1">
                <a:solidFill>
                  <a:srgbClr val="3F4443"/>
                </a:solidFill>
              </a:rPr>
              <a:t>Cónyuge</a:t>
            </a:r>
            <a:r>
              <a:rPr lang="en-US" dirty="0">
                <a:solidFill>
                  <a:srgbClr val="3F4443"/>
                </a:solidFill>
              </a:rPr>
              <a:t> </a:t>
            </a:r>
            <a:r>
              <a:rPr lang="en-US" dirty="0" err="1">
                <a:solidFill>
                  <a:srgbClr val="3F4443"/>
                </a:solidFill>
              </a:rPr>
              <a:t>por</a:t>
            </a:r>
            <a:r>
              <a:rPr lang="en-US" dirty="0">
                <a:solidFill>
                  <a:srgbClr val="3F4443"/>
                </a:solidFill>
              </a:rPr>
              <a:t> </a:t>
            </a:r>
            <a:r>
              <a:rPr lang="en-US" dirty="0" err="1">
                <a:solidFill>
                  <a:srgbClr val="3F4443"/>
                </a:solidFill>
              </a:rPr>
              <a:t>decreto</a:t>
            </a:r>
            <a:r>
              <a:rPr lang="en-US" dirty="0">
                <a:solidFill>
                  <a:srgbClr val="3F4443"/>
                </a:solidFill>
              </a:rPr>
              <a:t> judicial</a:t>
            </a:r>
          </a:p>
          <a:p>
            <a:pPr algn="ctr"/>
            <a:r>
              <a:rPr lang="en-US" dirty="0">
                <a:solidFill>
                  <a:srgbClr val="3F4443"/>
                </a:solidFill>
              </a:rPr>
              <a:t> </a:t>
            </a:r>
          </a:p>
        </p:txBody>
      </p:sp>
      <p:sp>
        <p:nvSpPr>
          <p:cNvPr id="25" name="TextBox 24">
            <a:extLst>
              <a:ext uri="{FF2B5EF4-FFF2-40B4-BE49-F238E27FC236}">
                <a16:creationId xmlns:a16="http://schemas.microsoft.com/office/drawing/2014/main" id="{990C25A4-BFE8-4F12-AFD1-6D724FB5813C}"/>
              </a:ext>
            </a:extLst>
          </p:cNvPr>
          <p:cNvSpPr txBox="1"/>
          <p:nvPr/>
        </p:nvSpPr>
        <p:spPr>
          <a:xfrm>
            <a:off x="6073170" y="3903621"/>
            <a:ext cx="2971798" cy="2862322"/>
          </a:xfrm>
          <a:prstGeom prst="rect">
            <a:avLst/>
          </a:prstGeom>
          <a:noFill/>
        </p:spPr>
        <p:txBody>
          <a:bodyPr wrap="square" rtlCol="0">
            <a:spAutoFit/>
          </a:bodyPr>
          <a:lstStyle/>
          <a:p>
            <a:pPr algn="ctr"/>
            <a:r>
              <a:rPr lang="es-ES" dirty="0">
                <a:solidFill>
                  <a:srgbClr val="3F4443"/>
                </a:solidFill>
              </a:rPr>
              <a:t>Dependientes</a:t>
            </a:r>
          </a:p>
          <a:p>
            <a:pPr algn="ctr"/>
            <a:endParaRPr lang="es-ES" dirty="0">
              <a:solidFill>
                <a:srgbClr val="3F4443"/>
              </a:solidFill>
            </a:endParaRPr>
          </a:p>
          <a:p>
            <a:pPr algn="ctr"/>
            <a:r>
              <a:rPr lang="es-ES" dirty="0">
                <a:solidFill>
                  <a:srgbClr val="3F4443"/>
                </a:solidFill>
              </a:rPr>
              <a:t>Hijos solteros y casados hasta los 26 años</a:t>
            </a:r>
          </a:p>
          <a:p>
            <a:pPr algn="ctr"/>
            <a:endParaRPr lang="es-ES" dirty="0">
              <a:solidFill>
                <a:srgbClr val="3F4443"/>
              </a:solidFill>
            </a:endParaRPr>
          </a:p>
          <a:p>
            <a:pPr algn="ctr"/>
            <a:r>
              <a:rPr lang="es-ES" dirty="0">
                <a:solidFill>
                  <a:srgbClr val="3F4443"/>
                </a:solidFill>
              </a:rPr>
              <a:t>Estudiantes a tiempo completo hasta los 26 años</a:t>
            </a:r>
          </a:p>
          <a:p>
            <a:pPr algn="ctr"/>
            <a:endParaRPr lang="es-ES" dirty="0">
              <a:solidFill>
                <a:srgbClr val="3F4443"/>
              </a:solidFill>
            </a:endParaRPr>
          </a:p>
          <a:p>
            <a:pPr algn="ctr"/>
            <a:r>
              <a:rPr lang="es-ES" dirty="0">
                <a:solidFill>
                  <a:srgbClr val="3F4443"/>
                </a:solidFill>
              </a:rPr>
              <a:t>Dependiente por decreto judicial</a:t>
            </a:r>
            <a:endParaRPr lang="en-US" dirty="0">
              <a:solidFill>
                <a:srgbClr val="3F4443"/>
              </a:solidFill>
            </a:endParaRPr>
          </a:p>
        </p:txBody>
      </p:sp>
      <p:cxnSp>
        <p:nvCxnSpPr>
          <p:cNvPr id="29" name="Straight Connector 28">
            <a:extLst>
              <a:ext uri="{FF2B5EF4-FFF2-40B4-BE49-F238E27FC236}">
                <a16:creationId xmlns:a16="http://schemas.microsoft.com/office/drawing/2014/main" id="{DF762B4C-71F9-49E5-91A0-B1E7C6B8C8B1}"/>
              </a:ext>
            </a:extLst>
          </p:cNvPr>
          <p:cNvCxnSpPr/>
          <p:nvPr/>
        </p:nvCxnSpPr>
        <p:spPr>
          <a:xfrm>
            <a:off x="6073170" y="2375436"/>
            <a:ext cx="0" cy="4489938"/>
          </a:xfrm>
          <a:prstGeom prst="line">
            <a:avLst/>
          </a:prstGeom>
          <a:ln>
            <a:solidFill>
              <a:srgbClr val="FF471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11651F1-A248-7DC1-A608-306FA297E269}"/>
              </a:ext>
            </a:extLst>
          </p:cNvPr>
          <p:cNvPicPr>
            <a:picLocks noChangeAspect="1"/>
          </p:cNvPicPr>
          <p:nvPr/>
        </p:nvPicPr>
        <p:blipFill>
          <a:blip r:embed="rId10"/>
          <a:stretch>
            <a:fillRect/>
          </a:stretch>
        </p:blipFill>
        <p:spPr>
          <a:xfrm>
            <a:off x="5908653" y="-12722"/>
            <a:ext cx="3235347" cy="2273648"/>
          </a:xfrm>
          <a:prstGeom prst="rect">
            <a:avLst/>
          </a:prstGeom>
        </p:spPr>
      </p:pic>
    </p:spTree>
    <p:extLst>
      <p:ext uri="{BB962C8B-B14F-4D97-AF65-F5344CB8AC3E}">
        <p14:creationId xmlns:p14="http://schemas.microsoft.com/office/powerpoint/2010/main" val="419592686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6629400" cy="868362"/>
          </a:xfrm>
        </p:spPr>
        <p:txBody>
          <a:bodyPr anchor="ctr">
            <a:normAutofit fontScale="90000"/>
          </a:bodyPr>
          <a:lstStyle/>
          <a:p>
            <a:pPr>
              <a:lnSpc>
                <a:spcPct val="90000"/>
              </a:lnSpc>
            </a:pPr>
            <a:r>
              <a:rPr lang="es-MX" dirty="0"/>
              <a:t>Contribuciones semanales del empleado para el seguro médico</a:t>
            </a:r>
            <a:br>
              <a:rPr lang="en-US" dirty="0"/>
            </a:br>
            <a:endParaRPr lang="en-US" dirty="0"/>
          </a:p>
        </p:txBody>
      </p:sp>
      <p:graphicFrame>
        <p:nvGraphicFramePr>
          <p:cNvPr id="5" name="Medical_Rate_Table">
            <a:extLst>
              <a:ext uri="{FF2B5EF4-FFF2-40B4-BE49-F238E27FC236}">
                <a16:creationId xmlns:a16="http://schemas.microsoft.com/office/drawing/2014/main" id="{ECD88533-A15B-F91A-C506-BF628D26C1F9}"/>
              </a:ext>
            </a:extLst>
          </p:cNvPr>
          <p:cNvGraphicFramePr>
            <a:graphicFrameLocks noGrp="1"/>
          </p:cNvGraphicFramePr>
          <p:nvPr>
            <p:extLst>
              <p:ext uri="{D42A27DB-BD31-4B8C-83A1-F6EECF244321}">
                <p14:modId xmlns:p14="http://schemas.microsoft.com/office/powerpoint/2010/main" val="3888502576"/>
              </p:ext>
            </p:extLst>
          </p:nvPr>
        </p:nvGraphicFramePr>
        <p:xfrm>
          <a:off x="169847" y="1600200"/>
          <a:ext cx="8804306" cy="3809999"/>
        </p:xfrm>
        <a:graphic>
          <a:graphicData uri="http://schemas.openxmlformats.org/drawingml/2006/table">
            <a:tbl>
              <a:tblPr firstRow="1" bandRow="1">
                <a:tableStyleId>{7E9639D4-E3E2-4D34-9284-5A2195B3D0D7}</a:tableStyleId>
              </a:tblPr>
              <a:tblGrid>
                <a:gridCol w="1716664">
                  <a:extLst>
                    <a:ext uri="{9D8B030D-6E8A-4147-A177-3AD203B41FA5}">
                      <a16:colId xmlns:a16="http://schemas.microsoft.com/office/drawing/2014/main" val="20000"/>
                    </a:ext>
                  </a:extLst>
                </a:gridCol>
                <a:gridCol w="1191123">
                  <a:extLst>
                    <a:ext uri="{9D8B030D-6E8A-4147-A177-3AD203B41FA5}">
                      <a16:colId xmlns:a16="http://schemas.microsoft.com/office/drawing/2014/main" val="3162841743"/>
                    </a:ext>
                  </a:extLst>
                </a:gridCol>
                <a:gridCol w="1183437">
                  <a:extLst>
                    <a:ext uri="{9D8B030D-6E8A-4147-A177-3AD203B41FA5}">
                      <a16:colId xmlns:a16="http://schemas.microsoft.com/office/drawing/2014/main" val="1989229010"/>
                    </a:ext>
                  </a:extLst>
                </a:gridCol>
                <a:gridCol w="1164701">
                  <a:extLst>
                    <a:ext uri="{9D8B030D-6E8A-4147-A177-3AD203B41FA5}">
                      <a16:colId xmlns:a16="http://schemas.microsoft.com/office/drawing/2014/main" val="3788231513"/>
                    </a:ext>
                  </a:extLst>
                </a:gridCol>
                <a:gridCol w="1159395">
                  <a:extLst>
                    <a:ext uri="{9D8B030D-6E8A-4147-A177-3AD203B41FA5}">
                      <a16:colId xmlns:a16="http://schemas.microsoft.com/office/drawing/2014/main" val="171192077"/>
                    </a:ext>
                  </a:extLst>
                </a:gridCol>
                <a:gridCol w="1245986">
                  <a:extLst>
                    <a:ext uri="{9D8B030D-6E8A-4147-A177-3AD203B41FA5}">
                      <a16:colId xmlns:a16="http://schemas.microsoft.com/office/drawing/2014/main" val="2558803790"/>
                    </a:ext>
                  </a:extLst>
                </a:gridCol>
                <a:gridCol w="1143000">
                  <a:extLst>
                    <a:ext uri="{9D8B030D-6E8A-4147-A177-3AD203B41FA5}">
                      <a16:colId xmlns:a16="http://schemas.microsoft.com/office/drawing/2014/main" val="1701087083"/>
                    </a:ext>
                  </a:extLst>
                </a:gridCol>
              </a:tblGrid>
              <a:tr h="743415">
                <a:tc rowSpan="2">
                  <a:txBody>
                    <a:bodyPr/>
                    <a:lstStyle/>
                    <a:p>
                      <a:r>
                        <a:rPr lang="en-US" sz="1400" dirty="0">
                          <a:solidFill>
                            <a:srgbClr val="3F4443"/>
                          </a:solidFill>
                        </a:rPr>
                        <a:t>Nivel/Plan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MX" sz="1400" dirty="0">
                          <a:solidFill>
                            <a:schemeClr val="bg1"/>
                          </a:solidFill>
                        </a:rPr>
                        <a:t>Plan PPO de MMO (Organización de Proveedores Preferidos)</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endParaRPr lang="en-US" sz="105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3F4443"/>
                    </a:solidFill>
                  </a:tcPr>
                </a:tc>
                <a:tc gridSpan="2">
                  <a:txBody>
                    <a:bodyPr/>
                    <a:lstStyle/>
                    <a:p>
                      <a:pPr algn="ctr"/>
                      <a:r>
                        <a:rPr lang="es-MX" sz="1400" dirty="0">
                          <a:solidFill>
                            <a:schemeClr val="bg1"/>
                          </a:solidFill>
                        </a:rPr>
                        <a:t>Plan de Salud con Deducible Alto (HDHP) de MMO – Plan HSA</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sz="1050" dirty="0">
                        <a:solidFill>
                          <a:schemeClr val="bg1"/>
                        </a:solidFill>
                      </a:endParaRPr>
                    </a:p>
                  </a:txBody>
                  <a:tcPr anchor="ctr">
                    <a:lnL w="12700" cap="flat" cmpd="sng" algn="ctr">
                      <a:solidFill>
                        <a:schemeClr val="bg1"/>
                      </a:solidFill>
                      <a:prstDash val="solid"/>
                      <a:round/>
                      <a:headEnd type="none" w="med" len="med"/>
                      <a:tailEnd type="none" w="med" len="med"/>
                    </a:lnL>
                    <a:solidFill>
                      <a:srgbClr val="3F4443"/>
                    </a:solidFill>
                  </a:tcPr>
                </a:tc>
                <a:tc gridSpan="2">
                  <a:txBody>
                    <a:bodyPr/>
                    <a:lstStyle/>
                    <a:p>
                      <a:pPr algn="ctr"/>
                      <a:r>
                        <a:rPr lang="en-US" sz="1400" dirty="0">
                          <a:solidFill>
                            <a:srgbClr val="FFFFFF"/>
                          </a:solidFill>
                        </a:rPr>
                        <a:t>MEC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960244">
                <a:tc vMerge="1">
                  <a:txBody>
                    <a:bodyPr/>
                    <a:lstStyle/>
                    <a:p>
                      <a:r>
                        <a:rPr lang="en-US" sz="1050" dirty="0" err="1">
                          <a:solidFill>
                            <a:schemeClr val="bg1"/>
                          </a:solidFill>
                        </a:rPr>
                        <a:t>Coverrage</a:t>
                      </a:r>
                      <a:endParaRPr lang="en-US" sz="105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400" dirty="0">
                          <a:solidFill>
                            <a:srgbClr val="FFFFFF"/>
                          </a:solidFill>
                        </a:rPr>
                        <a:t>Empleados que no usan tabaco </a:t>
                      </a: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err="1">
                          <a:solidFill>
                            <a:srgbClr val="FFFFFF"/>
                          </a:solidFill>
                        </a:rPr>
                        <a:t>Empleados</a:t>
                      </a:r>
                      <a:r>
                        <a:rPr lang="en-US" sz="1400" dirty="0">
                          <a:solidFill>
                            <a:srgbClr val="FFFFFF"/>
                          </a:solidFill>
                        </a:rPr>
                        <a:t> </a:t>
                      </a:r>
                      <a:r>
                        <a:rPr lang="en-US" sz="1400" dirty="0" err="1">
                          <a:solidFill>
                            <a:srgbClr val="FFFFFF"/>
                          </a:solidFill>
                        </a:rPr>
                        <a:t>que</a:t>
                      </a:r>
                      <a:r>
                        <a:rPr lang="en-US" sz="1400" dirty="0">
                          <a:solidFill>
                            <a:srgbClr val="FFFFFF"/>
                          </a:solidFill>
                        </a:rPr>
                        <a:t> </a:t>
                      </a:r>
                      <a:r>
                        <a:rPr lang="en-US" sz="1400" dirty="0" err="1">
                          <a:solidFill>
                            <a:srgbClr val="FFFFFF"/>
                          </a:solidFill>
                        </a:rPr>
                        <a:t>usan</a:t>
                      </a:r>
                      <a:r>
                        <a:rPr lang="en-US" sz="1400" dirty="0">
                          <a:solidFill>
                            <a:srgbClr val="FFFFFF"/>
                          </a:solidFill>
                        </a:rPr>
                        <a:t> tabaco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s-MX" sz="1400" dirty="0">
                          <a:solidFill>
                            <a:srgbClr val="FFFFFF"/>
                          </a:solidFill>
                        </a:rPr>
                        <a:t>Empleados que no usan tabaco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err="1">
                          <a:solidFill>
                            <a:srgbClr val="FFFFFF"/>
                          </a:solidFill>
                        </a:rPr>
                        <a:t>Empleados</a:t>
                      </a:r>
                      <a:r>
                        <a:rPr lang="en-US" sz="1400" dirty="0">
                          <a:solidFill>
                            <a:srgbClr val="FFFFFF"/>
                          </a:solidFill>
                        </a:rPr>
                        <a:t> </a:t>
                      </a:r>
                      <a:r>
                        <a:rPr lang="en-US" sz="1400" dirty="0" err="1">
                          <a:solidFill>
                            <a:srgbClr val="FFFFFF"/>
                          </a:solidFill>
                        </a:rPr>
                        <a:t>que</a:t>
                      </a:r>
                      <a:r>
                        <a:rPr lang="en-US" sz="1400" dirty="0">
                          <a:solidFill>
                            <a:srgbClr val="FFFFFF"/>
                          </a:solidFill>
                        </a:rPr>
                        <a:t> </a:t>
                      </a:r>
                      <a:r>
                        <a:rPr lang="en-US" sz="1400" dirty="0" err="1">
                          <a:solidFill>
                            <a:srgbClr val="FFFFFF"/>
                          </a:solidFill>
                        </a:rPr>
                        <a:t>usan</a:t>
                      </a:r>
                      <a:r>
                        <a:rPr lang="en-US" sz="1400" dirty="0">
                          <a:solidFill>
                            <a:srgbClr val="FFFFFF"/>
                          </a:solidFill>
                        </a:rPr>
                        <a:t> tabaco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s-MX" sz="1400" dirty="0">
                          <a:solidFill>
                            <a:srgbClr val="FFFFFF"/>
                          </a:solidFill>
                        </a:rPr>
                        <a:t>Empleados que no usan tabaco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400" dirty="0" err="1">
                          <a:solidFill>
                            <a:srgbClr val="FFFFFF"/>
                          </a:solidFill>
                        </a:rPr>
                        <a:t>Empleados</a:t>
                      </a:r>
                      <a:r>
                        <a:rPr lang="en-US" sz="1400" dirty="0">
                          <a:solidFill>
                            <a:srgbClr val="FFFFFF"/>
                          </a:solidFill>
                        </a:rPr>
                        <a:t> </a:t>
                      </a:r>
                      <a:r>
                        <a:rPr lang="en-US" sz="1400" dirty="0" err="1">
                          <a:solidFill>
                            <a:srgbClr val="FFFFFF"/>
                          </a:solidFill>
                        </a:rPr>
                        <a:t>que</a:t>
                      </a:r>
                      <a:r>
                        <a:rPr lang="en-US" sz="1400" dirty="0">
                          <a:solidFill>
                            <a:srgbClr val="FFFFFF"/>
                          </a:solidFill>
                        </a:rPr>
                        <a:t> </a:t>
                      </a:r>
                      <a:r>
                        <a:rPr lang="en-US" sz="1400" dirty="0" err="1">
                          <a:solidFill>
                            <a:srgbClr val="FFFFFF"/>
                          </a:solidFill>
                        </a:rPr>
                        <a:t>usan</a:t>
                      </a:r>
                      <a:r>
                        <a:rPr lang="en-US" sz="1400" dirty="0">
                          <a:solidFill>
                            <a:srgbClr val="FFFFFF"/>
                          </a:solidFill>
                        </a:rPr>
                        <a:t> tabaco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598739207"/>
                  </a:ext>
                </a:extLst>
              </a:tr>
              <a:tr h="526585">
                <a:tc>
                  <a:txBody>
                    <a:bodyPr/>
                    <a:lstStyle/>
                    <a:p>
                      <a:r>
                        <a:rPr lang="en-US" sz="1400" dirty="0">
                          <a:solidFill>
                            <a:srgbClr val="3F4443"/>
                          </a:solidFill>
                        </a:rPr>
                        <a:t>Empleado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$64.97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$74.97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$56.21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$66.21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8904700"/>
                  </a:ext>
                </a:extLst>
              </a:tr>
              <a:tr h="526585">
                <a:tc>
                  <a:txBody>
                    <a:bodyPr/>
                    <a:lstStyle/>
                    <a:p>
                      <a:r>
                        <a:rPr lang="en-US" sz="1400" dirty="0">
                          <a:solidFill>
                            <a:srgbClr val="3F4443"/>
                          </a:solidFill>
                        </a:rPr>
                        <a:t>Empleado y </a:t>
                      </a:r>
                      <a:r>
                        <a:rPr lang="en-US" sz="1400" dirty="0" err="1">
                          <a:solidFill>
                            <a:srgbClr val="3F4443"/>
                          </a:solidFill>
                        </a:rPr>
                        <a:t>cónyuge</a:t>
                      </a:r>
                      <a:r>
                        <a:rPr lang="en-US" sz="1400" dirty="0">
                          <a:solidFill>
                            <a:srgbClr val="3F4443"/>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$142.94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$152.94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$123.14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$133.14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8868685"/>
                  </a:ext>
                </a:extLst>
              </a:tr>
              <a:tr h="526585">
                <a:tc>
                  <a:txBody>
                    <a:bodyPr/>
                    <a:lstStyle/>
                    <a:p>
                      <a:r>
                        <a:rPr lang="en-US" sz="1400" dirty="0">
                          <a:solidFill>
                            <a:srgbClr val="3F4443"/>
                          </a:solidFill>
                        </a:rPr>
                        <a:t>Empleado e </a:t>
                      </a:r>
                      <a:r>
                        <a:rPr lang="en-US" sz="1400" dirty="0" err="1">
                          <a:solidFill>
                            <a:srgbClr val="3F4443"/>
                          </a:solidFill>
                        </a:rPr>
                        <a:t>hijo</a:t>
                      </a:r>
                      <a:r>
                        <a:rPr lang="en-US" sz="1400" dirty="0">
                          <a:solidFill>
                            <a:srgbClr val="3F4443"/>
                          </a:solidFill>
                        </a:rPr>
                        <a: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$116.95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$126.95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$110.83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7673387"/>
                  </a:ext>
                </a:extLst>
              </a:tr>
              <a:tr h="526585">
                <a:tc>
                  <a:txBody>
                    <a:bodyPr/>
                    <a:lstStyle/>
                    <a:p>
                      <a:r>
                        <a:rPr lang="en-US" sz="1400" dirty="0">
                          <a:solidFill>
                            <a:srgbClr val="3F4443"/>
                          </a:solidFill>
                        </a:rPr>
                        <a:t>Familia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$194.91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$204.91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$167.76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$177.76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$42.37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857436"/>
                  </a:ext>
                </a:extLst>
              </a:tr>
            </a:tbl>
          </a:graphicData>
        </a:graphic>
      </p:graphicFrame>
      <p:sp>
        <p:nvSpPr>
          <p:cNvPr id="7" name="TextBox 6">
            <a:extLst>
              <a:ext uri="{FF2B5EF4-FFF2-40B4-BE49-F238E27FC236}">
                <a16:creationId xmlns:a16="http://schemas.microsoft.com/office/drawing/2014/main" id="{5AF35B91-F700-1F4D-0A96-1FD59690B89F}"/>
              </a:ext>
            </a:extLst>
          </p:cNvPr>
          <p:cNvSpPr txBox="1"/>
          <p:nvPr/>
        </p:nvSpPr>
        <p:spPr>
          <a:xfrm>
            <a:off x="225750" y="5410199"/>
            <a:ext cx="6860849" cy="523220"/>
          </a:xfrm>
          <a:prstGeom prst="rect">
            <a:avLst/>
          </a:prstGeom>
          <a:noFill/>
        </p:spPr>
        <p:txBody>
          <a:bodyPr wrap="square" rtlCol="0">
            <a:spAutoFit/>
          </a:bodyPr>
          <a:lstStyle/>
          <a:p>
            <a:r>
              <a:rPr lang="es-MX" sz="1400" b="1" dirty="0">
                <a:solidFill>
                  <a:srgbClr val="3F4443"/>
                </a:solidFill>
                <a:latin typeface="Arial" panose="020B0604020202020204" pitchFamily="34" charset="0"/>
              </a:rPr>
              <a:t>Las deducciones de nómina se realizan semanalmente antes de impuestos*</a:t>
            </a:r>
          </a:p>
          <a:p>
            <a:r>
              <a:rPr lang="es-MX" sz="1400" b="1" dirty="0">
                <a:solidFill>
                  <a:srgbClr val="3F4443"/>
                </a:solidFill>
                <a:latin typeface="Arial" panose="020B0604020202020204" pitchFamily="34" charset="0"/>
              </a:rPr>
              <a:t>Nota: Hay un recargo de $20 por semana por cónyuge.</a:t>
            </a:r>
            <a:r>
              <a:rPr lang="en-US" sz="1100" dirty="0">
                <a:solidFill>
                  <a:schemeClr val="bg1"/>
                </a:solidFill>
                <a:latin typeface="Arial" panose="020B0604020202020204" pitchFamily="34" charset="0"/>
              </a:rPr>
              <a:t>.</a:t>
            </a:r>
          </a:p>
        </p:txBody>
      </p:sp>
      <p:pic>
        <p:nvPicPr>
          <p:cNvPr id="2" name="Picture 1">
            <a:extLst>
              <a:ext uri="{FF2B5EF4-FFF2-40B4-BE49-F238E27FC236}">
                <a16:creationId xmlns:a16="http://schemas.microsoft.com/office/drawing/2014/main" id="{D02DA369-B4C5-29F9-0133-FC4E7D16A536}"/>
              </a:ext>
            </a:extLst>
          </p:cNvPr>
          <p:cNvPicPr>
            <a:picLocks noChangeAspect="1"/>
          </p:cNvPicPr>
          <p:nvPr/>
        </p:nvPicPr>
        <p:blipFill>
          <a:blip r:embed="rId3"/>
          <a:stretch>
            <a:fillRect/>
          </a:stretch>
        </p:blipFill>
        <p:spPr>
          <a:xfrm>
            <a:off x="3166465" y="949370"/>
            <a:ext cx="2811070" cy="470293"/>
          </a:xfrm>
          <a:prstGeom prst="rect">
            <a:avLst/>
          </a:prstGeom>
        </p:spPr>
      </p:pic>
      <p:pic>
        <p:nvPicPr>
          <p:cNvPr id="3" name="Picture 2">
            <a:extLst>
              <a:ext uri="{FF2B5EF4-FFF2-40B4-BE49-F238E27FC236}">
                <a16:creationId xmlns:a16="http://schemas.microsoft.com/office/drawing/2014/main" id="{8D6AE1A4-594C-C080-7EE5-3C1A9D160432}"/>
              </a:ext>
            </a:extLst>
          </p:cNvPr>
          <p:cNvPicPr>
            <a:picLocks noChangeAspect="1"/>
          </p:cNvPicPr>
          <p:nvPr/>
        </p:nvPicPr>
        <p:blipFill>
          <a:blip r:embed="rId4"/>
          <a:stretch>
            <a:fillRect/>
          </a:stretch>
        </p:blipFill>
        <p:spPr>
          <a:xfrm>
            <a:off x="7086599" y="708819"/>
            <a:ext cx="1592745" cy="768699"/>
          </a:xfrm>
          <a:prstGeom prst="rect">
            <a:avLst/>
          </a:prstGeom>
        </p:spPr>
      </p:pic>
    </p:spTree>
    <p:extLst>
      <p:ext uri="{BB962C8B-B14F-4D97-AF65-F5344CB8AC3E}">
        <p14:creationId xmlns:p14="http://schemas.microsoft.com/office/powerpoint/2010/main" val="11149662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4511-0511-AA25-ADA7-8D88C41D72F2}"/>
              </a:ext>
            </a:extLst>
          </p:cNvPr>
          <p:cNvSpPr>
            <a:spLocks noGrp="1"/>
          </p:cNvSpPr>
          <p:nvPr>
            <p:ph type="title"/>
          </p:nvPr>
        </p:nvSpPr>
        <p:spPr/>
        <p:txBody>
          <a:bodyPr>
            <a:normAutofit fontScale="90000"/>
          </a:bodyPr>
          <a:lstStyle/>
          <a:p>
            <a:r>
              <a:rPr lang="pt-BR" dirty="0"/>
              <a:t>Seguro Médico/Rx de Medical Mutual</a:t>
            </a:r>
            <a:br>
              <a:rPr lang="pt-BR" dirty="0"/>
            </a:br>
            <a:endParaRPr lang="es-MX" dirty="0"/>
          </a:p>
        </p:txBody>
      </p:sp>
      <p:pic>
        <p:nvPicPr>
          <p:cNvPr id="4" name="Content Placeholder 3">
            <a:extLst>
              <a:ext uri="{FF2B5EF4-FFF2-40B4-BE49-F238E27FC236}">
                <a16:creationId xmlns:a16="http://schemas.microsoft.com/office/drawing/2014/main" id="{BE9F8CE8-2939-C986-D21A-55F23839E25D}"/>
              </a:ext>
            </a:extLst>
          </p:cNvPr>
          <p:cNvPicPr>
            <a:picLocks noGrp="1" noChangeAspect="1"/>
          </p:cNvPicPr>
          <p:nvPr>
            <p:ph idx="1"/>
          </p:nvPr>
        </p:nvPicPr>
        <p:blipFill>
          <a:blip r:embed="rId2"/>
          <a:stretch>
            <a:fillRect/>
          </a:stretch>
        </p:blipFill>
        <p:spPr>
          <a:xfrm>
            <a:off x="2897102" y="3296429"/>
            <a:ext cx="3340272" cy="558829"/>
          </a:xfrm>
          <a:prstGeom prst="rect">
            <a:avLst/>
          </a:prstGeom>
        </p:spPr>
      </p:pic>
    </p:spTree>
    <p:extLst>
      <p:ext uri="{BB962C8B-B14F-4D97-AF65-F5344CB8AC3E}">
        <p14:creationId xmlns:p14="http://schemas.microsoft.com/office/powerpoint/2010/main" val="278736622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93CAC43-2216-D8DD-B0AE-63B19CEED1B1}"/>
              </a:ext>
            </a:extLst>
          </p:cNvPr>
          <p:cNvSpPr>
            <a:spLocks noGrp="1"/>
          </p:cNvSpPr>
          <p:nvPr>
            <p:ph type="title"/>
          </p:nvPr>
        </p:nvSpPr>
        <p:spPr>
          <a:xfrm>
            <a:off x="2819400" y="147935"/>
            <a:ext cx="4316659" cy="868362"/>
          </a:xfrm>
        </p:spPr>
        <p:txBody>
          <a:bodyPr>
            <a:normAutofit fontScale="90000"/>
          </a:bodyPr>
          <a:lstStyle/>
          <a:p>
            <a:pPr algn="l"/>
            <a:r>
              <a:rPr lang="es-ES" dirty="0">
                <a:solidFill>
                  <a:srgbClr val="FF4713"/>
                </a:solidFill>
              </a:rPr>
              <a:t>Aspectos Destacados del Plan Médico</a:t>
            </a:r>
            <a:endParaRPr lang="en-US" sz="1600" dirty="0">
              <a:solidFill>
                <a:srgbClr val="FF4713"/>
              </a:solidFill>
            </a:endParaRPr>
          </a:p>
        </p:txBody>
      </p:sp>
      <p:sp>
        <p:nvSpPr>
          <p:cNvPr id="12" name="TextBox 11">
            <a:extLst>
              <a:ext uri="{FF2B5EF4-FFF2-40B4-BE49-F238E27FC236}">
                <a16:creationId xmlns:a16="http://schemas.microsoft.com/office/drawing/2014/main" id="{DBBF0E2D-E1D9-BEED-2C86-6EB8039195DA}"/>
              </a:ext>
            </a:extLst>
          </p:cNvPr>
          <p:cNvSpPr txBox="1"/>
          <p:nvPr/>
        </p:nvSpPr>
        <p:spPr>
          <a:xfrm>
            <a:off x="3585988" y="5977143"/>
            <a:ext cx="5266802" cy="646331"/>
          </a:xfrm>
          <a:prstGeom prst="rect">
            <a:avLst/>
          </a:prstGeom>
          <a:noFill/>
        </p:spPr>
        <p:txBody>
          <a:bodyPr wrap="square" rtlCol="0">
            <a:spAutoFit/>
          </a:bodyPr>
          <a:lstStyle/>
          <a:p>
            <a:r>
              <a:rPr lang="es-ES" sz="1200" dirty="0">
                <a:solidFill>
                  <a:schemeClr val="tx1">
                    <a:lumMod val="65000"/>
                    <a:lumOff val="35000"/>
                  </a:schemeClr>
                </a:solidFill>
                <a:latin typeface="Arial" panose="020B0604020202020204" pitchFamily="34" charset="0"/>
              </a:rPr>
              <a:t>*El deducible se calcula sobre una base integrada. </a:t>
            </a:r>
          </a:p>
          <a:p>
            <a:r>
              <a:rPr lang="es-ES" sz="1200" dirty="0">
                <a:solidFill>
                  <a:schemeClr val="tx1">
                    <a:lumMod val="65000"/>
                    <a:lumOff val="35000"/>
                  </a:schemeClr>
                </a:solidFill>
                <a:latin typeface="Arial" panose="020B0604020202020204" pitchFamily="34" charset="0"/>
              </a:rPr>
              <a:t>**El máximo de desembolso incluye el deducible, todos los copagos elegibles y los montos de </a:t>
            </a:r>
            <a:r>
              <a:rPr lang="es-ES" sz="1200" dirty="0" err="1">
                <a:solidFill>
                  <a:schemeClr val="tx1">
                    <a:lumMod val="65000"/>
                    <a:lumOff val="35000"/>
                  </a:schemeClr>
                </a:solidFill>
                <a:latin typeface="Arial" panose="020B0604020202020204" pitchFamily="34" charset="0"/>
              </a:rPr>
              <a:t>coseguro</a:t>
            </a:r>
            <a:r>
              <a:rPr lang="es-ES" sz="1200" dirty="0">
                <a:solidFill>
                  <a:schemeClr val="tx1">
                    <a:lumMod val="65000"/>
                    <a:lumOff val="35000"/>
                  </a:schemeClr>
                </a:solidFill>
                <a:latin typeface="Arial" panose="020B0604020202020204" pitchFamily="34" charset="0"/>
              </a:rPr>
              <a:t>.</a:t>
            </a:r>
            <a:endParaRPr lang="en-US" sz="1200" dirty="0">
              <a:solidFill>
                <a:schemeClr val="bg1"/>
              </a:solidFill>
              <a:latin typeface="Arial" panose="020B0604020202020204" pitchFamily="34" charset="0"/>
            </a:endParaRPr>
          </a:p>
        </p:txBody>
      </p:sp>
      <p:graphicFrame>
        <p:nvGraphicFramePr>
          <p:cNvPr id="13" name="Medical_Plan_Table_1">
            <a:extLst>
              <a:ext uri="{FF2B5EF4-FFF2-40B4-BE49-F238E27FC236}">
                <a16:creationId xmlns:a16="http://schemas.microsoft.com/office/drawing/2014/main" id="{138847E6-148F-4990-DF61-EC3AE9A7F89F}"/>
              </a:ext>
            </a:extLst>
          </p:cNvPr>
          <p:cNvGraphicFramePr>
            <a:graphicFrameLocks noGrp="1"/>
          </p:cNvGraphicFramePr>
          <p:nvPr>
            <p:extLst>
              <p:ext uri="{D42A27DB-BD31-4B8C-83A1-F6EECF244321}">
                <p14:modId xmlns:p14="http://schemas.microsoft.com/office/powerpoint/2010/main" val="1244918744"/>
              </p:ext>
            </p:extLst>
          </p:nvPr>
        </p:nvGraphicFramePr>
        <p:xfrm>
          <a:off x="262198" y="1774600"/>
          <a:ext cx="8619603" cy="3444240"/>
        </p:xfrm>
        <a:graphic>
          <a:graphicData uri="http://schemas.openxmlformats.org/drawingml/2006/table">
            <a:tbl>
              <a:tblPr firstRow="1" bandRow="1">
                <a:tableStyleId>{7E9639D4-E3E2-4D34-9284-5A2195B3D0D7}</a:tableStyleId>
              </a:tblPr>
              <a:tblGrid>
                <a:gridCol w="2936195">
                  <a:extLst>
                    <a:ext uri="{9D8B030D-6E8A-4147-A177-3AD203B41FA5}">
                      <a16:colId xmlns:a16="http://schemas.microsoft.com/office/drawing/2014/main" val="20000"/>
                    </a:ext>
                  </a:extLst>
                </a:gridCol>
                <a:gridCol w="2841704">
                  <a:extLst>
                    <a:ext uri="{9D8B030D-6E8A-4147-A177-3AD203B41FA5}">
                      <a16:colId xmlns:a16="http://schemas.microsoft.com/office/drawing/2014/main" val="20001"/>
                    </a:ext>
                  </a:extLst>
                </a:gridCol>
                <a:gridCol w="2841704">
                  <a:extLst>
                    <a:ext uri="{9D8B030D-6E8A-4147-A177-3AD203B41FA5}">
                      <a16:colId xmlns:a16="http://schemas.microsoft.com/office/drawing/2014/main" val="20002"/>
                    </a:ext>
                  </a:extLst>
                </a:gridCol>
              </a:tblGrid>
              <a:tr h="210312">
                <a:tc>
                  <a:txBody>
                    <a:bodyPr/>
                    <a:lstStyle/>
                    <a:p>
                      <a:endParaRPr lang="en-US" sz="1050" b="1" dirty="0">
                        <a:solidFill>
                          <a:schemeClr val="bg1"/>
                        </a:solidFill>
                      </a:endParaRPr>
                    </a:p>
                  </a:txBody>
                  <a:tcPr anchor="ctr">
                    <a:solidFill>
                      <a:srgbClr val="FF4713"/>
                    </a:solidFill>
                  </a:tcPr>
                </a:tc>
                <a:tc>
                  <a:txBody>
                    <a:bodyPr/>
                    <a:lstStyle/>
                    <a:p>
                      <a:pPr algn="ctr"/>
                      <a:r>
                        <a:rPr lang="en-US" sz="1200" b="1" dirty="0">
                          <a:solidFill>
                            <a:schemeClr val="bg1"/>
                          </a:solidFill>
                        </a:rPr>
                        <a:t>HDHP HSA</a:t>
                      </a:r>
                    </a:p>
                  </a:txBody>
                  <a:tcPr anchor="ctr">
                    <a:solidFill>
                      <a:srgbClr val="FF4713"/>
                    </a:solidFill>
                  </a:tcPr>
                </a:tc>
                <a:tc>
                  <a:txBody>
                    <a:bodyPr/>
                    <a:lstStyle/>
                    <a:p>
                      <a:pPr algn="ctr"/>
                      <a:r>
                        <a:rPr lang="en-US" sz="1200" b="1" dirty="0">
                          <a:solidFill>
                            <a:schemeClr val="bg1"/>
                          </a:solidFill>
                        </a:rPr>
                        <a:t>PPO</a:t>
                      </a:r>
                    </a:p>
                  </a:txBody>
                  <a:tcPr anchor="ctr">
                    <a:solidFill>
                      <a:srgbClr val="FF4713"/>
                    </a:solidFill>
                  </a:tcPr>
                </a:tc>
                <a:extLst>
                  <a:ext uri="{0D108BD9-81ED-4DB2-BD59-A6C34878D82A}">
                    <a16:rowId xmlns:a16="http://schemas.microsoft.com/office/drawing/2014/main" val="10000"/>
                  </a:ext>
                </a:extLst>
              </a:tr>
              <a:tr h="274320">
                <a:tc>
                  <a:txBody>
                    <a:bodyPr/>
                    <a:lstStyle/>
                    <a:p>
                      <a:r>
                        <a:rPr lang="en-US" sz="1400" dirty="0">
                          <a:solidFill>
                            <a:srgbClr val="3F4443"/>
                          </a:solidFill>
                        </a:rPr>
                        <a:t>Deducible </a:t>
                      </a:r>
                      <a:r>
                        <a:rPr lang="en-US" sz="1400" dirty="0" err="1">
                          <a:solidFill>
                            <a:srgbClr val="3F4443"/>
                          </a:solidFill>
                        </a:rPr>
                        <a:t>Anual</a:t>
                      </a:r>
                      <a:endParaRPr lang="en-US" sz="1400" dirty="0">
                        <a:solidFill>
                          <a:srgbClr val="3F4443"/>
                        </a:solidFill>
                      </a:endParaRPr>
                    </a:p>
                  </a:txBody>
                  <a:tcPr anchor="ctr"/>
                </a:tc>
                <a:tc>
                  <a:txBody>
                    <a:bodyPr/>
                    <a:lstStyle/>
                    <a:p>
                      <a:pPr algn="ctr"/>
                      <a:r>
                        <a:rPr lang="en-US" sz="1400" dirty="0">
                          <a:solidFill>
                            <a:srgbClr val="3F4443"/>
                          </a:solidFill>
                        </a:rPr>
                        <a:t>$5,000 </a:t>
                      </a:r>
                      <a:r>
                        <a:rPr lang="en-US" sz="1400" dirty="0" err="1">
                          <a:solidFill>
                            <a:srgbClr val="3F4443"/>
                          </a:solidFill>
                        </a:rPr>
                        <a:t>por</a:t>
                      </a:r>
                      <a:r>
                        <a:rPr lang="en-US" sz="1400" dirty="0">
                          <a:solidFill>
                            <a:srgbClr val="3F4443"/>
                          </a:solidFill>
                        </a:rPr>
                        <a:t> </a:t>
                      </a:r>
                      <a:r>
                        <a:rPr lang="en-US" sz="1400" dirty="0" err="1">
                          <a:solidFill>
                            <a:srgbClr val="3F4443"/>
                          </a:solidFill>
                        </a:rPr>
                        <a:t>individuo</a:t>
                      </a:r>
                      <a:r>
                        <a:rPr lang="en-US" sz="1400" dirty="0">
                          <a:solidFill>
                            <a:srgbClr val="3F4443"/>
                          </a:solidFill>
                        </a:rPr>
                        <a:t>
$10,000 </a:t>
                      </a:r>
                      <a:r>
                        <a:rPr lang="en-US" sz="1400" dirty="0" err="1">
                          <a:solidFill>
                            <a:srgbClr val="3F4443"/>
                          </a:solidFill>
                        </a:rPr>
                        <a:t>por</a:t>
                      </a:r>
                      <a:r>
                        <a:rPr lang="en-US" sz="1400" dirty="0">
                          <a:solidFill>
                            <a:srgbClr val="3F4443"/>
                          </a:solidFill>
                        </a:rPr>
                        <a:t> familia</a:t>
                      </a:r>
                    </a:p>
                  </a:txBody>
                  <a:tcPr anchor="ctr"/>
                </a:tc>
                <a:tc>
                  <a:txBody>
                    <a:bodyPr/>
                    <a:lstStyle/>
                    <a:p>
                      <a:pPr algn="ctr"/>
                      <a:r>
                        <a:rPr lang="en-US" sz="1400" dirty="0">
                          <a:solidFill>
                            <a:srgbClr val="3F4443"/>
                          </a:solidFill>
                        </a:rPr>
                        <a:t>$4,000 </a:t>
                      </a:r>
                      <a:r>
                        <a:rPr lang="en-US" sz="1400" dirty="0" err="1">
                          <a:solidFill>
                            <a:srgbClr val="3F4443"/>
                          </a:solidFill>
                        </a:rPr>
                        <a:t>por</a:t>
                      </a:r>
                      <a:r>
                        <a:rPr lang="en-US" sz="1400" dirty="0">
                          <a:solidFill>
                            <a:srgbClr val="3F4443"/>
                          </a:solidFill>
                        </a:rPr>
                        <a:t> </a:t>
                      </a:r>
                      <a:r>
                        <a:rPr lang="en-US" sz="1400" dirty="0" err="1">
                          <a:solidFill>
                            <a:srgbClr val="3F4443"/>
                          </a:solidFill>
                        </a:rPr>
                        <a:t>individuo</a:t>
                      </a:r>
                      <a:r>
                        <a:rPr lang="en-US" sz="1400" dirty="0">
                          <a:solidFill>
                            <a:srgbClr val="3F4443"/>
                          </a:solidFill>
                        </a:rPr>
                        <a:t>
$8,000 </a:t>
                      </a:r>
                      <a:r>
                        <a:rPr lang="en-US" sz="1400" dirty="0" err="1">
                          <a:solidFill>
                            <a:srgbClr val="3F4443"/>
                          </a:solidFill>
                        </a:rPr>
                        <a:t>por</a:t>
                      </a:r>
                      <a:r>
                        <a:rPr lang="en-US" sz="1400" dirty="0">
                          <a:solidFill>
                            <a:srgbClr val="3F4443"/>
                          </a:solidFill>
                        </a:rPr>
                        <a:t> familia</a:t>
                      </a:r>
                    </a:p>
                  </a:txBody>
                  <a:tcPr anchor="ctr"/>
                </a:tc>
                <a:extLst>
                  <a:ext uri="{0D108BD9-81ED-4DB2-BD59-A6C34878D82A}">
                    <a16:rowId xmlns:a16="http://schemas.microsoft.com/office/drawing/2014/main" val="10001"/>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Máximo de </a:t>
                      </a:r>
                      <a:r>
                        <a:rPr lang="en-US" sz="1400" dirty="0" err="1">
                          <a:solidFill>
                            <a:srgbClr val="3F4443"/>
                          </a:solidFill>
                        </a:rPr>
                        <a:t>Desembolso</a:t>
                      </a:r>
                      <a:r>
                        <a:rPr lang="en-US" sz="1400" dirty="0">
                          <a:solidFill>
                            <a:srgbClr val="3F4443"/>
                          </a:solidFill>
                        </a:rPr>
                        <a:t> </a:t>
                      </a:r>
                      <a:r>
                        <a:rPr lang="en-US" sz="1400" dirty="0" err="1">
                          <a:solidFill>
                            <a:srgbClr val="3F4443"/>
                          </a:solidFill>
                        </a:rPr>
                        <a:t>Anual</a:t>
                      </a:r>
                      <a:r>
                        <a:rPr lang="en-US" sz="1400" dirty="0">
                          <a:solidFill>
                            <a:srgbClr val="3F4443"/>
                          </a:solidFill>
                        </a:rPr>
                        <a:t>**</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$6,750 </a:t>
                      </a:r>
                      <a:r>
                        <a:rPr lang="en-US" sz="1400" dirty="0" err="1">
                          <a:solidFill>
                            <a:srgbClr val="3F4443"/>
                          </a:solidFill>
                        </a:rPr>
                        <a:t>por</a:t>
                      </a:r>
                      <a:r>
                        <a:rPr lang="en-US" sz="1400" dirty="0">
                          <a:solidFill>
                            <a:srgbClr val="3F4443"/>
                          </a:solidFill>
                        </a:rPr>
                        <a:t> </a:t>
                      </a:r>
                      <a:r>
                        <a:rPr lang="en-US" sz="1400" dirty="0" err="1">
                          <a:solidFill>
                            <a:srgbClr val="3F4443"/>
                          </a:solidFill>
                        </a:rPr>
                        <a:t>individuo</a:t>
                      </a:r>
                      <a:r>
                        <a:rPr lang="en-US" sz="1400" dirty="0">
                          <a:solidFill>
                            <a:srgbClr val="3F4443"/>
                          </a:solidFill>
                        </a:rPr>
                        <a:t>
$13,500 </a:t>
                      </a:r>
                      <a:r>
                        <a:rPr lang="en-US" sz="1400" dirty="0" err="1">
                          <a:solidFill>
                            <a:srgbClr val="3F4443"/>
                          </a:solidFill>
                        </a:rPr>
                        <a:t>por</a:t>
                      </a:r>
                      <a:r>
                        <a:rPr lang="en-US" sz="1400" dirty="0">
                          <a:solidFill>
                            <a:srgbClr val="3F4443"/>
                          </a:solidFill>
                        </a:rPr>
                        <a:t> familia</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$7,900 </a:t>
                      </a:r>
                      <a:r>
                        <a:rPr lang="en-US" sz="1400" dirty="0" err="1">
                          <a:solidFill>
                            <a:srgbClr val="3F4443"/>
                          </a:solidFill>
                        </a:rPr>
                        <a:t>por</a:t>
                      </a:r>
                      <a:r>
                        <a:rPr lang="en-US" sz="1400" dirty="0">
                          <a:solidFill>
                            <a:srgbClr val="3F4443"/>
                          </a:solidFill>
                        </a:rPr>
                        <a:t> </a:t>
                      </a:r>
                      <a:r>
                        <a:rPr lang="en-US" sz="1400" dirty="0" err="1">
                          <a:solidFill>
                            <a:srgbClr val="3F4443"/>
                          </a:solidFill>
                        </a:rPr>
                        <a:t>individuo</a:t>
                      </a:r>
                      <a:r>
                        <a:rPr lang="en-US" sz="1400" dirty="0">
                          <a:solidFill>
                            <a:srgbClr val="3F4443"/>
                          </a:solidFill>
                        </a:rPr>
                        <a:t>
$15,800 </a:t>
                      </a:r>
                      <a:r>
                        <a:rPr lang="en-US" sz="1400" dirty="0" err="1">
                          <a:solidFill>
                            <a:srgbClr val="3F4443"/>
                          </a:solidFill>
                        </a:rPr>
                        <a:t>por</a:t>
                      </a:r>
                      <a:r>
                        <a:rPr lang="en-US" sz="1400" dirty="0">
                          <a:solidFill>
                            <a:srgbClr val="3F4443"/>
                          </a:solidFill>
                        </a:rPr>
                        <a:t> familia</a:t>
                      </a:r>
                    </a:p>
                  </a:txBody>
                  <a:tcPr anchor="ctr"/>
                </a:tc>
                <a:extLst>
                  <a:ext uri="{0D108BD9-81ED-4DB2-BD59-A6C34878D82A}">
                    <a16:rowId xmlns:a16="http://schemas.microsoft.com/office/drawing/2014/main" val="10002"/>
                  </a:ext>
                </a:extLst>
              </a:tr>
              <a:tr h="274320">
                <a:tc>
                  <a:txBody>
                    <a:bodyPr/>
                    <a:lstStyle/>
                    <a:p>
                      <a:r>
                        <a:rPr lang="en-US" sz="1400" dirty="0">
                          <a:solidFill>
                            <a:srgbClr val="3F4443"/>
                          </a:solidFill>
                        </a:rPr>
                        <a:t>Plan </a:t>
                      </a:r>
                      <a:r>
                        <a:rPr lang="en-US" sz="1400" dirty="0" err="1">
                          <a:solidFill>
                            <a:srgbClr val="3F4443"/>
                          </a:solidFill>
                        </a:rPr>
                        <a:t>Coseguro</a:t>
                      </a:r>
                      <a:endParaRPr lang="en-US" sz="1400" dirty="0">
                        <a:solidFill>
                          <a:srgbClr val="3F4443"/>
                        </a:solidFill>
                      </a:endParaRPr>
                    </a:p>
                  </a:txBody>
                  <a:tcPr anchor="ctr"/>
                </a:tc>
                <a:tc>
                  <a:txBody>
                    <a:bodyPr/>
                    <a:lstStyle/>
                    <a:p>
                      <a:pPr algn="ctr"/>
                      <a:r>
                        <a:rPr lang="en-US" sz="1400" dirty="0">
                          <a:solidFill>
                            <a:srgbClr val="3F4443"/>
                          </a:solidFill>
                        </a:rPr>
                        <a:t>80% </a:t>
                      </a:r>
                      <a:r>
                        <a:rPr lang="es-ES" sz="1400" dirty="0">
                          <a:solidFill>
                            <a:srgbClr val="3F4443"/>
                          </a:solidFill>
                        </a:rPr>
                        <a:t>En la mayoría de los casos.</a:t>
                      </a:r>
                      <a:endParaRPr lang="en-US" sz="1400" dirty="0">
                        <a:solidFill>
                          <a:srgbClr val="3F4443"/>
                        </a:solidFill>
                      </a:endParaRPr>
                    </a:p>
                  </a:txBody>
                  <a:tcPr anchor="ctr"/>
                </a:tc>
                <a:tc>
                  <a:txBody>
                    <a:bodyPr/>
                    <a:lstStyle/>
                    <a:p>
                      <a:pPr algn="ctr"/>
                      <a:r>
                        <a:rPr lang="en-US" sz="1400" dirty="0">
                          <a:solidFill>
                            <a:srgbClr val="3F4443"/>
                          </a:solidFill>
                        </a:rPr>
                        <a:t>70% </a:t>
                      </a:r>
                      <a:r>
                        <a:rPr lang="es-ES" sz="1400" dirty="0">
                          <a:solidFill>
                            <a:srgbClr val="3F4443"/>
                          </a:solidFill>
                        </a:rPr>
                        <a:t>En la mayoría de los casos.</a:t>
                      </a:r>
                      <a:endParaRPr lang="en-US" sz="1400" dirty="0">
                        <a:solidFill>
                          <a:srgbClr val="3F4443"/>
                        </a:solidFill>
                      </a:endParaRPr>
                    </a:p>
                  </a:txBody>
                  <a:tcPr anchor="ctr"/>
                </a:tc>
                <a:extLst>
                  <a:ext uri="{0D108BD9-81ED-4DB2-BD59-A6C34878D82A}">
                    <a16:rowId xmlns:a16="http://schemas.microsoft.com/office/drawing/2014/main" val="10003"/>
                  </a:ext>
                </a:extLst>
              </a:tr>
              <a:tr h="274320">
                <a:tc>
                  <a:txBody>
                    <a:bodyPr/>
                    <a:lstStyle/>
                    <a:p>
                      <a:r>
                        <a:rPr lang="en-US" sz="1400" dirty="0" err="1">
                          <a:solidFill>
                            <a:srgbClr val="3F4443"/>
                          </a:solidFill>
                        </a:rPr>
                        <a:t>Atención</a:t>
                      </a:r>
                      <a:r>
                        <a:rPr lang="en-US" sz="1400" dirty="0">
                          <a:solidFill>
                            <a:srgbClr val="3F4443"/>
                          </a:solidFill>
                        </a:rPr>
                        <a:t> Primaria</a:t>
                      </a:r>
                    </a:p>
                  </a:txBody>
                  <a:tcPr anchor="ctr"/>
                </a:tc>
                <a:tc>
                  <a:txBody>
                    <a:bodyPr/>
                    <a:lstStyle/>
                    <a:p>
                      <a:pPr algn="ctr"/>
                      <a:r>
                        <a:rPr lang="en-US" sz="1400" dirty="0">
                          <a:solidFill>
                            <a:srgbClr val="3F4443"/>
                          </a:solidFill>
                        </a:rPr>
                        <a:t>Deducible luego 80% </a:t>
                      </a:r>
                    </a:p>
                  </a:txBody>
                  <a:tcPr anchor="ctr"/>
                </a:tc>
                <a:tc>
                  <a:txBody>
                    <a:bodyPr/>
                    <a:lstStyle/>
                    <a:p>
                      <a:pPr algn="ctr"/>
                      <a:r>
                        <a:rPr lang="en-US" sz="1400" dirty="0">
                          <a:solidFill>
                            <a:srgbClr val="3F4443"/>
                          </a:solidFill>
                        </a:rPr>
                        <a:t>$40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10004"/>
                  </a:ext>
                </a:extLst>
              </a:tr>
              <a:tr h="274320">
                <a:tc>
                  <a:txBody>
                    <a:bodyPr/>
                    <a:lstStyle/>
                    <a:p>
                      <a:r>
                        <a:rPr lang="en-US" sz="1400" dirty="0" err="1">
                          <a:solidFill>
                            <a:srgbClr val="3F4443"/>
                          </a:solidFill>
                        </a:rPr>
                        <a:t>Atención</a:t>
                      </a:r>
                      <a:r>
                        <a:rPr lang="en-US" sz="1400" dirty="0">
                          <a:solidFill>
                            <a:srgbClr val="3F4443"/>
                          </a:solidFill>
                        </a:rPr>
                        <a:t> </a:t>
                      </a:r>
                      <a:r>
                        <a:rPr lang="en-US" sz="1400" dirty="0" err="1">
                          <a:solidFill>
                            <a:srgbClr val="3F4443"/>
                          </a:solidFill>
                        </a:rPr>
                        <a:t>Especializada</a:t>
                      </a:r>
                      <a:endParaRPr lang="en-US" sz="1400" dirty="0">
                        <a:solidFill>
                          <a:srgbClr val="3F4443"/>
                        </a:solidFill>
                      </a:endParaRPr>
                    </a:p>
                  </a:txBody>
                  <a:tcPr anchor="ctr"/>
                </a:tc>
                <a:tc>
                  <a:txBody>
                    <a:bodyPr/>
                    <a:lstStyle/>
                    <a:p>
                      <a:pPr algn="ctr"/>
                      <a:r>
                        <a:rPr lang="en-US" sz="1400" dirty="0">
                          <a:solidFill>
                            <a:srgbClr val="3F4443"/>
                          </a:solidFill>
                        </a:rPr>
                        <a:t>Deducible luego 80% </a:t>
                      </a:r>
                    </a:p>
                  </a:txBody>
                  <a:tcPr anchor="ctr"/>
                </a:tc>
                <a:tc>
                  <a:txBody>
                    <a:bodyPr/>
                    <a:lstStyle/>
                    <a:p>
                      <a:pPr algn="ctr"/>
                      <a:r>
                        <a:rPr lang="en-US" sz="1400" dirty="0">
                          <a:solidFill>
                            <a:srgbClr val="3F4443"/>
                          </a:solidFill>
                        </a:rPr>
                        <a:t>$60 </a:t>
                      </a:r>
                      <a:r>
                        <a:rPr lang="en-US" sz="1400" dirty="0" err="1">
                          <a:solidFill>
                            <a:srgbClr val="3F4443"/>
                          </a:solidFill>
                        </a:rPr>
                        <a:t>copago</a:t>
                      </a:r>
                      <a:endParaRPr lang="en-US" sz="1400" dirty="0">
                        <a:solidFill>
                          <a:srgbClr val="3F4443"/>
                        </a:solidFill>
                      </a:endParaRPr>
                    </a:p>
                  </a:txBody>
                  <a:tcPr anchor="ctr"/>
                </a:tc>
                <a:extLst>
                  <a:ext uri="{0D108BD9-81ED-4DB2-BD59-A6C34878D82A}">
                    <a16:rowId xmlns:a16="http://schemas.microsoft.com/office/drawing/2014/main" val="4011521289"/>
                  </a:ext>
                </a:extLst>
              </a:tr>
              <a:tr h="274320">
                <a:tc>
                  <a:txBody>
                    <a:bodyPr/>
                    <a:lstStyle/>
                    <a:p>
                      <a:r>
                        <a:rPr lang="es-ES" sz="1400" dirty="0">
                          <a:solidFill>
                            <a:srgbClr val="3F4443"/>
                          </a:solidFill>
                        </a:rPr>
                        <a:t>Rayos X y Pruebas de Laboratorio</a:t>
                      </a:r>
                      <a:endParaRPr lang="en-US" sz="1400" dirty="0">
                        <a:solidFill>
                          <a:srgbClr val="3F4443"/>
                        </a:solidFill>
                      </a:endParaRPr>
                    </a:p>
                  </a:txBody>
                  <a:tcPr anchor="ctr"/>
                </a:tc>
                <a:tc>
                  <a:txBody>
                    <a:bodyPr/>
                    <a:lstStyle/>
                    <a:p>
                      <a:pPr algn="ctr"/>
                      <a:r>
                        <a:rPr lang="en-US" sz="1400" dirty="0">
                          <a:solidFill>
                            <a:srgbClr val="3F4443"/>
                          </a:solidFill>
                        </a:rPr>
                        <a:t>Deducible luego 80% </a:t>
                      </a:r>
                    </a:p>
                  </a:txBody>
                  <a:tcPr anchor="ctr"/>
                </a:tc>
                <a:tc>
                  <a:txBody>
                    <a:bodyPr/>
                    <a:lstStyle/>
                    <a:p>
                      <a:pPr algn="ctr"/>
                      <a:r>
                        <a:rPr lang="en-US" sz="1400" dirty="0">
                          <a:solidFill>
                            <a:srgbClr val="3F4443"/>
                          </a:solidFill>
                        </a:rPr>
                        <a:t>70% </a:t>
                      </a:r>
                      <a:r>
                        <a:rPr lang="en-US" sz="1400" dirty="0" err="1">
                          <a:solidFill>
                            <a:srgbClr val="3F4443"/>
                          </a:solidFill>
                        </a:rPr>
                        <a:t>después</a:t>
                      </a:r>
                      <a:r>
                        <a:rPr lang="en-US" sz="1400" dirty="0">
                          <a:solidFill>
                            <a:srgbClr val="3F4443"/>
                          </a:solidFill>
                        </a:rPr>
                        <a:t> del deducible</a:t>
                      </a:r>
                    </a:p>
                  </a:txBody>
                  <a:tcPr anchor="ctr"/>
                </a:tc>
                <a:extLst>
                  <a:ext uri="{0D108BD9-81ED-4DB2-BD59-A6C34878D82A}">
                    <a16:rowId xmlns:a16="http://schemas.microsoft.com/office/drawing/2014/main" val="10005"/>
                  </a:ext>
                </a:extLst>
              </a:tr>
              <a:tr h="274320">
                <a:tc>
                  <a:txBody>
                    <a:bodyPr/>
                    <a:lstStyle/>
                    <a:p>
                      <a:r>
                        <a:rPr lang="en-US" sz="1400" dirty="0" err="1">
                          <a:solidFill>
                            <a:srgbClr val="3F4443"/>
                          </a:solidFill>
                        </a:rPr>
                        <a:t>Radiología</a:t>
                      </a:r>
                      <a:r>
                        <a:rPr lang="en-US" sz="1400" dirty="0">
                          <a:solidFill>
                            <a:srgbClr val="3F4443"/>
                          </a:solidFill>
                        </a:rPr>
                        <a:t> </a:t>
                      </a:r>
                      <a:r>
                        <a:rPr lang="en-US" sz="1400" dirty="0" err="1">
                          <a:solidFill>
                            <a:srgbClr val="3F4443"/>
                          </a:solidFill>
                        </a:rPr>
                        <a:t>Compleja</a:t>
                      </a:r>
                      <a:endParaRPr lang="en-US" sz="1400" dirty="0">
                        <a:solidFill>
                          <a:srgbClr val="3F4443"/>
                        </a:solidFill>
                      </a:endParaRPr>
                    </a:p>
                  </a:txBody>
                  <a:tcPr anchor="ctr"/>
                </a:tc>
                <a:tc>
                  <a:txBody>
                    <a:bodyPr/>
                    <a:lstStyle/>
                    <a:p>
                      <a:pPr algn="ctr"/>
                      <a:r>
                        <a:rPr lang="en-US" sz="1400" dirty="0">
                          <a:solidFill>
                            <a:srgbClr val="3F4443"/>
                          </a:solidFill>
                        </a:rPr>
                        <a:t>Deducible luego 80% </a:t>
                      </a:r>
                    </a:p>
                  </a:txBody>
                  <a:tcPr anchor="ctr"/>
                </a:tc>
                <a:tc>
                  <a:txBody>
                    <a:bodyPr/>
                    <a:lstStyle/>
                    <a:p>
                      <a:pPr algn="ctr"/>
                      <a:r>
                        <a:rPr lang="en-US" sz="1400" dirty="0">
                          <a:solidFill>
                            <a:srgbClr val="3F4443"/>
                          </a:solidFill>
                        </a:rPr>
                        <a:t>70% </a:t>
                      </a:r>
                      <a:r>
                        <a:rPr lang="en-US" sz="1400" dirty="0" err="1">
                          <a:solidFill>
                            <a:srgbClr val="3F4443"/>
                          </a:solidFill>
                        </a:rPr>
                        <a:t>después</a:t>
                      </a:r>
                      <a:r>
                        <a:rPr lang="en-US" sz="1400" dirty="0">
                          <a:solidFill>
                            <a:srgbClr val="3F4443"/>
                          </a:solidFill>
                        </a:rPr>
                        <a:t> del deducible</a:t>
                      </a:r>
                    </a:p>
                  </a:txBody>
                  <a:tcPr anchor="ctr"/>
                </a:tc>
                <a:extLst>
                  <a:ext uri="{0D108BD9-81ED-4DB2-BD59-A6C34878D82A}">
                    <a16:rowId xmlns:a16="http://schemas.microsoft.com/office/drawing/2014/main" val="10006"/>
                  </a:ext>
                </a:extLst>
              </a:tr>
              <a:tr h="274320">
                <a:tc>
                  <a:txBody>
                    <a:bodyPr/>
                    <a:lstStyle/>
                    <a:p>
                      <a:r>
                        <a:rPr lang="en-US" sz="1400" dirty="0" err="1">
                          <a:solidFill>
                            <a:srgbClr val="3F4443"/>
                          </a:solidFill>
                        </a:rPr>
                        <a:t>Hospitalización</a:t>
                      </a:r>
                      <a:endParaRPr lang="en-US" sz="1400" dirty="0">
                        <a:solidFill>
                          <a:srgbClr val="3F4443"/>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F4443"/>
                          </a:solidFill>
                        </a:rPr>
                        <a:t>Deducible luego 80% </a:t>
                      </a:r>
                    </a:p>
                  </a:txBody>
                  <a:tcPr anchor="ctr"/>
                </a:tc>
                <a:tc>
                  <a:txBody>
                    <a:bodyPr/>
                    <a:lstStyle/>
                    <a:p>
                      <a:pPr algn="ctr"/>
                      <a:r>
                        <a:rPr lang="en-US" sz="1400" dirty="0">
                          <a:solidFill>
                            <a:srgbClr val="3F4443"/>
                          </a:solidFill>
                        </a:rPr>
                        <a:t>70% </a:t>
                      </a:r>
                      <a:r>
                        <a:rPr lang="en-US" sz="1400" dirty="0" err="1">
                          <a:solidFill>
                            <a:srgbClr val="3F4443"/>
                          </a:solidFill>
                        </a:rPr>
                        <a:t>después</a:t>
                      </a:r>
                      <a:r>
                        <a:rPr lang="en-US" sz="1400" dirty="0">
                          <a:solidFill>
                            <a:srgbClr val="3F4443"/>
                          </a:solidFill>
                        </a:rPr>
                        <a:t> del deducible</a:t>
                      </a:r>
                    </a:p>
                  </a:txBody>
                  <a:tcPr anchor="ctr"/>
                </a:tc>
                <a:extLst>
                  <a:ext uri="{0D108BD9-81ED-4DB2-BD59-A6C34878D82A}">
                    <a16:rowId xmlns:a16="http://schemas.microsoft.com/office/drawing/2014/main" val="10007"/>
                  </a:ext>
                </a:extLst>
              </a:tr>
              <a:tr h="274320">
                <a:tc>
                  <a:txBody>
                    <a:bodyPr/>
                    <a:lstStyle/>
                    <a:p>
                      <a:r>
                        <a:rPr lang="en-US" sz="1400" dirty="0">
                          <a:solidFill>
                            <a:srgbClr val="3F4443"/>
                          </a:solidFill>
                        </a:rPr>
                        <a:t>Sala de </a:t>
                      </a:r>
                      <a:r>
                        <a:rPr lang="en-US" sz="1400" dirty="0" err="1">
                          <a:solidFill>
                            <a:srgbClr val="3F4443"/>
                          </a:solidFill>
                        </a:rPr>
                        <a:t>Emergencias</a:t>
                      </a:r>
                      <a:endParaRPr lang="en-US" sz="1400" dirty="0">
                        <a:solidFill>
                          <a:srgbClr val="3F4443"/>
                        </a:solidFill>
                      </a:endParaRPr>
                    </a:p>
                  </a:txBody>
                  <a:tcPr anchor="ctr"/>
                </a:tc>
                <a:tc>
                  <a:txBody>
                    <a:bodyPr/>
                    <a:lstStyle/>
                    <a:p>
                      <a:pPr algn="ctr"/>
                      <a:r>
                        <a:rPr lang="en-US" sz="1400" dirty="0">
                          <a:solidFill>
                            <a:srgbClr val="3F4443"/>
                          </a:solidFill>
                        </a:rPr>
                        <a:t>Deducible luego 80% </a:t>
                      </a:r>
                    </a:p>
                  </a:txBody>
                  <a:tcPr anchor="ctr"/>
                </a:tc>
                <a:tc>
                  <a:txBody>
                    <a:bodyPr/>
                    <a:lstStyle/>
                    <a:p>
                      <a:pPr algn="ctr"/>
                      <a:r>
                        <a:rPr lang="es-MX" sz="1400" dirty="0">
                          <a:solidFill>
                            <a:srgbClr val="3F4443"/>
                          </a:solidFill>
                        </a:rPr>
                        <a:t>Copago de $300 y luego 70 %</a:t>
                      </a:r>
                      <a:endParaRPr lang="en-US" sz="1400" dirty="0">
                        <a:solidFill>
                          <a:srgbClr val="3F4443"/>
                        </a:solidFill>
                      </a:endParaRPr>
                    </a:p>
                  </a:txBody>
                  <a:tcPr anchor="ctr"/>
                </a:tc>
                <a:extLst>
                  <a:ext uri="{0D108BD9-81ED-4DB2-BD59-A6C34878D82A}">
                    <a16:rowId xmlns:a16="http://schemas.microsoft.com/office/drawing/2014/main" val="10008"/>
                  </a:ext>
                </a:extLst>
              </a:tr>
            </a:tbl>
          </a:graphicData>
        </a:graphic>
      </p:graphicFrame>
      <p:pic>
        <p:nvPicPr>
          <p:cNvPr id="15" name="Picture 14">
            <a:extLst>
              <a:ext uri="{FF2B5EF4-FFF2-40B4-BE49-F238E27FC236}">
                <a16:creationId xmlns:a16="http://schemas.microsoft.com/office/drawing/2014/main" id="{AC636524-C7FA-B590-780A-41673B3AA894}"/>
              </a:ext>
            </a:extLst>
          </p:cNvPr>
          <p:cNvPicPr>
            <a:picLocks noChangeAspect="1"/>
          </p:cNvPicPr>
          <p:nvPr/>
        </p:nvPicPr>
        <p:blipFill rotWithShape="1">
          <a:blip r:embed="rId3"/>
          <a:srcRect t="11141"/>
          <a:stretch/>
        </p:blipFill>
        <p:spPr>
          <a:xfrm>
            <a:off x="233187" y="72080"/>
            <a:ext cx="2433813" cy="1608993"/>
          </a:xfrm>
          <a:prstGeom prst="rect">
            <a:avLst/>
          </a:prstGeom>
        </p:spPr>
      </p:pic>
      <p:pic>
        <p:nvPicPr>
          <p:cNvPr id="2" name="Picture 1">
            <a:extLst>
              <a:ext uri="{FF2B5EF4-FFF2-40B4-BE49-F238E27FC236}">
                <a16:creationId xmlns:a16="http://schemas.microsoft.com/office/drawing/2014/main" id="{A6836A37-98CE-8F6E-19FE-ED8CA38D31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36060" y="299892"/>
            <a:ext cx="1716730" cy="287209"/>
          </a:xfrm>
          <a:prstGeom prst="rect">
            <a:avLst/>
          </a:prstGeom>
        </p:spPr>
      </p:pic>
    </p:spTree>
    <p:extLst>
      <p:ext uri="{BB962C8B-B14F-4D97-AF65-F5344CB8AC3E}">
        <p14:creationId xmlns:p14="http://schemas.microsoft.com/office/powerpoint/2010/main" val="79280036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763.0"/>
  <p:tag name="AS_RELEASE_DATE" val="2019.09.14"/>
  <p:tag name="AS_TITLE" val="Aspose.Slides for .NET 4.0 Client Profile"/>
  <p:tag name="AS_VERSION" val="19.9"/>
</p:tagLst>
</file>

<file path=ppt/theme/theme1.xml><?xml version="1.0" encoding="utf-8"?>
<a:theme xmlns:a="http://schemas.openxmlformats.org/drawingml/2006/main" name="Office Theme">
  <a:themeElements>
    <a:clrScheme name="Template B">
      <a:dk1>
        <a:sysClr val="windowText" lastClr="000000"/>
      </a:dk1>
      <a:lt1>
        <a:sysClr val="window" lastClr="FFFFFF"/>
      </a:lt1>
      <a:dk2>
        <a:srgbClr val="1F497D"/>
      </a:dk2>
      <a:lt2>
        <a:srgbClr val="EEECE1"/>
      </a:lt2>
      <a:accent1>
        <a:srgbClr val="FFCC0E"/>
      </a:accent1>
      <a:accent2>
        <a:srgbClr val="45A5AE"/>
      </a:accent2>
      <a:accent3>
        <a:srgbClr val="8A9B0F"/>
      </a:accent3>
      <a:accent4>
        <a:srgbClr val="490A3D"/>
      </a:accent4>
      <a:accent5>
        <a:srgbClr val="BD1550"/>
      </a:accent5>
      <a:accent6>
        <a:srgbClr val="E97F0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cal Mutual Corporate (Teal)">
  <a:themeElements>
    <a:clrScheme name="Medical Mutual">
      <a:dk1>
        <a:srgbClr val="000000"/>
      </a:dk1>
      <a:lt1>
        <a:srgbClr val="FFFFFF"/>
      </a:lt1>
      <a:dk2>
        <a:srgbClr val="004F59"/>
      </a:dk2>
      <a:lt2>
        <a:srgbClr val="E1E1E1"/>
      </a:lt2>
      <a:accent1>
        <a:srgbClr val="00968F"/>
      </a:accent1>
      <a:accent2>
        <a:srgbClr val="6D2077"/>
      </a:accent2>
      <a:accent3>
        <a:srgbClr val="005E5D"/>
      </a:accent3>
      <a:accent4>
        <a:srgbClr val="ED8B00"/>
      </a:accent4>
      <a:accent5>
        <a:srgbClr val="71DBD3"/>
      </a:accent5>
      <a:accent6>
        <a:srgbClr val="565656"/>
      </a:accent6>
      <a:hlink>
        <a:srgbClr val="0000FF"/>
      </a:hlink>
      <a:folHlink>
        <a:srgbClr val="FF0000"/>
      </a:folHlink>
    </a:clrScheme>
    <a:fontScheme name="Medical Mutual Corporate (Te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971663-5D8F-4384-AC11-F52720FF5A4F}" vid="{29C2C87A-9F98-48B2-9B8B-876766D203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92744EBF4E97F4EAA2C6BBCB0C5EABD" ma:contentTypeVersion="0" ma:contentTypeDescription="Create a new document." ma:contentTypeScope="" ma:versionID="9f589f135ac44084dc207c66af5573f2">
  <xsd:schema xmlns:xsd="http://www.w3.org/2001/XMLSchema" xmlns:xs="http://www.w3.org/2001/XMLSchema" xmlns:p="http://schemas.microsoft.com/office/2006/metadata/properties" targetNamespace="http://schemas.microsoft.com/office/2006/metadata/properties" ma:root="true" ma:fieldsID="376c5b42eefc51374681460b7f0ef9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AC837F-0C91-4815-8E9D-95FCF77F29E0}">
  <ds:schemaRefs>
    <ds:schemaRef ds:uri="http://schemas.microsoft.com/sharepoint/v3/contenttype/forms"/>
  </ds:schemaRefs>
</ds:datastoreItem>
</file>

<file path=customXml/itemProps2.xml><?xml version="1.0" encoding="utf-8"?>
<ds:datastoreItem xmlns:ds="http://schemas.openxmlformats.org/officeDocument/2006/customXml" ds:itemID="{2B8D42E2-2317-4DAB-B252-2471D2E2172D}">
  <ds:schemaRefs>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6ADF25-B1DF-4C9C-9295-3EAB000896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Aspect</Template>
  <TotalTime>8391</TotalTime>
  <Words>7543</Words>
  <Application>Microsoft Office PowerPoint</Application>
  <PresentationFormat>On-screen Show (4:3)</PresentationFormat>
  <Paragraphs>763</Paragraphs>
  <Slides>48</Slides>
  <Notes>43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-apple-system</vt:lpstr>
      <vt:lpstr>Arial</vt:lpstr>
      <vt:lpstr>Avenir LT W01_85 Heavy1475544</vt:lpstr>
      <vt:lpstr>Calibri</vt:lpstr>
      <vt:lpstr>Symbol</vt:lpstr>
      <vt:lpstr>Times New Roman</vt:lpstr>
      <vt:lpstr>Wingdings</vt:lpstr>
      <vt:lpstr>Office Theme</vt:lpstr>
      <vt:lpstr>Medical Mutual Corporate (Teal)</vt:lpstr>
      <vt:lpstr>PowerPoint Presentation</vt:lpstr>
      <vt:lpstr>Aspectos Destacados de los Beneficios 2026</vt:lpstr>
      <vt:lpstr>Aspectos Destacados de los Beneficios 2026</vt:lpstr>
      <vt:lpstr>Información Clave</vt:lpstr>
      <vt:lpstr>Inscripción Abierta</vt:lpstr>
      <vt:lpstr>¿Quién es Elegible?</vt:lpstr>
      <vt:lpstr>Contribuciones semanales del empleado para el seguro médico </vt:lpstr>
      <vt:lpstr>Seguro Médico/Rx de Medical Mutual </vt:lpstr>
      <vt:lpstr>Aspectos Destacados del Plan Médico</vt:lpstr>
      <vt:lpstr>Médico – HDHP HSA </vt:lpstr>
      <vt:lpstr>MMO Rx – Aspectos Destacados del Plan:</vt:lpstr>
      <vt:lpstr>¿Qué plan médico debo elegir? </vt:lpstr>
      <vt:lpstr>¿Qué plan médico debo elegir? </vt:lpstr>
      <vt:lpstr>Red MMO – SuperMed® PPO</vt:lpstr>
      <vt:lpstr>Recursos de MMO y Cómo Encontrar un Médico u Hospital</vt:lpstr>
      <vt:lpstr>Farmacia MMO Express Scripts</vt:lpstr>
      <vt:lpstr>Red de Farmacias de Mantenimiento MMO National Plus   </vt:lpstr>
      <vt:lpstr>Solución de Medicamentos Especializados de MMO</vt:lpstr>
      <vt:lpstr> APEX MEC Medical/Rx ahora es The Loomis Company. </vt:lpstr>
      <vt:lpstr>¿Qué plan médico debo elegir? </vt:lpstr>
      <vt:lpstr>¿Qué plan médico debo elegir? </vt:lpstr>
      <vt:lpstr>Puntos destacados del plan médico MEC.</vt:lpstr>
      <vt:lpstr>Cuenta de Ahorros para la Salud </vt:lpstr>
      <vt:lpstr>Cuenta de Ahorros para la Salud</vt:lpstr>
      <vt:lpstr>Cuenta de Ahorros para la Salud</vt:lpstr>
      <vt:lpstr>Cuenta de Gastos Flexibles </vt:lpstr>
      <vt:lpstr>Cuenta de Gastos Flexibles</vt:lpstr>
      <vt:lpstr>Plan de FSA para el Cuidado de Dependientes</vt:lpstr>
      <vt:lpstr>Dental   </vt:lpstr>
      <vt:lpstr>Dental - Aspectos Destacados</vt:lpstr>
      <vt:lpstr>Visión  </vt:lpstr>
      <vt:lpstr>Visión – Aspectos Destacados</vt:lpstr>
      <vt:lpstr>Coberturas Auxiliares</vt:lpstr>
      <vt:lpstr>Seguro de Vida Básico y M.A.D (Muerte Accidental y Desmembramiento)</vt:lpstr>
      <vt:lpstr>Seguro de Vida y M.A.D Voluntario</vt:lpstr>
      <vt:lpstr>Seguro de Incapacidad</vt:lpstr>
      <vt:lpstr>Núcleo de Incapacidad a Corto Plazo</vt:lpstr>
      <vt:lpstr>Compra Adicional de Incapacidad a Corto Plazo</vt:lpstr>
      <vt:lpstr>Seguro de Incapacidad a Largo Plazo</vt:lpstr>
      <vt:lpstr>Seguro de Accidentes Voluntario</vt:lpstr>
      <vt:lpstr>Enfermedad Crítica Voluntaria</vt:lpstr>
      <vt:lpstr>Programa de Asistencia al Empleado – EAP</vt:lpstr>
      <vt:lpstr>Proceso de Inscripción 2026</vt:lpstr>
      <vt:lpstr>Proceso de Inscripción 2026</vt:lpstr>
      <vt:lpstr>Proceso de Inscripción 2026 Para cualquier persona nueva o que desee hacer cambios, inicie sesión en www.employeenavigator.com  </vt:lpstr>
      <vt:lpstr>Cambios en el Plan a Mitad de Año</vt:lpstr>
      <vt:lpstr>Centro de Recursos de Beneficios</vt:lpstr>
      <vt:lpstr>¡Gracias!</vt:lpstr>
    </vt:vector>
  </TitlesOfParts>
  <Company>Wells Fargo &amp;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Rojsutivat, Carolyn</dc:creator>
  <cp:lastModifiedBy>Sylvia McGuire</cp:lastModifiedBy>
  <cp:revision>582</cp:revision>
  <dcterms:created xsi:type="dcterms:W3CDTF">2017-04-07T19:12:41Z</dcterms:created>
  <dcterms:modified xsi:type="dcterms:W3CDTF">2025-11-06T19:13:53Z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0x010100E92744EBF4E97F4EAA2C6BBCB0C5EABD</vt:lpwstr>
  </property>
</Properties>
</file>