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3059" r:id="rId2"/>
    <p:sldId id="3060" r:id="rId3"/>
    <p:sldId id="3061"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03" autoAdjust="0"/>
    <p:restoredTop sz="94660"/>
  </p:normalViewPr>
  <p:slideViewPr>
    <p:cSldViewPr snapToGrid="0">
      <p:cViewPr varScale="1">
        <p:scale>
          <a:sx n="66" d="100"/>
          <a:sy n="66" d="100"/>
        </p:scale>
        <p:origin x="90" y="1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FEF9E66-063C-4218-ABE5-017D2774331C}" type="datetimeFigureOut">
              <a:rPr lang="en-US" smtClean="0"/>
              <a:t>10/23/2025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514C04-3A06-46CB-995F-5BA76E686E6F}" type="slidenum">
              <a:rPr lang="en-US" smtClean="0"/>
              <a:t>‹#›</a:t>
            </a:fld>
            <a:endParaRPr lang="en-US"/>
          </a:p>
        </p:txBody>
      </p:sp>
    </p:spTree>
    <p:extLst>
      <p:ext uri="{BB962C8B-B14F-4D97-AF65-F5344CB8AC3E}">
        <p14:creationId xmlns:p14="http://schemas.microsoft.com/office/powerpoint/2010/main" val="35322735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4393B2-202D-ECD8-681D-E28224E73C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A270986-0AC5-4274-C1BC-D868AFFBEBB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7E77972-2DD6-5230-BFCB-2194E4B0109F}"/>
              </a:ext>
            </a:extLst>
          </p:cNvPr>
          <p:cNvSpPr>
            <a:spLocks noGrp="1"/>
          </p:cNvSpPr>
          <p:nvPr>
            <p:ph type="body" idx="1"/>
          </p:nvPr>
        </p:nvSpPr>
        <p:spPr/>
        <p:txBody>
          <a:bodyPr/>
          <a:lstStyle/>
          <a:p>
            <a:r>
              <a:rPr lang="en-US"/>
              <a:t>Starting in January 2026, all our </a:t>
            </a:r>
            <a:r>
              <a:rPr lang="en-US" err="1"/>
              <a:t>WorkSpring</a:t>
            </a:r>
            <a:r>
              <a:rPr lang="en-US"/>
              <a:t> Members will now be on our new Vitality Platform. </a:t>
            </a:r>
          </a:p>
          <a:p>
            <a:endParaRPr lang="en-US"/>
          </a:p>
          <a:p>
            <a:r>
              <a:rPr lang="en-US"/>
              <a:t>This new innovative platform will offer a variety of resources, tools, and activities to help you live a healthier life. </a:t>
            </a:r>
          </a:p>
          <a:p>
            <a:endParaRPr lang="en-US"/>
          </a:p>
          <a:p>
            <a:pPr marL="184574" indent="-184574">
              <a:buFont typeface="Arial" panose="020B0604020202020204" pitchFamily="34" charset="0"/>
              <a:buChar char="•"/>
            </a:pPr>
            <a:r>
              <a:rPr lang="en-US" b="1"/>
              <a:t>Easily Earn Points:</a:t>
            </a:r>
          </a:p>
          <a:p>
            <a:pPr marL="676551" lvl="1" indent="-184574">
              <a:buFont typeface="Courier New" panose="02070309020205020404" pitchFamily="49" charset="0"/>
              <a:buChar char="o"/>
            </a:pPr>
            <a:r>
              <a:rPr lang="en-US"/>
              <a:t>Sync a Fitness Device or download our </a:t>
            </a:r>
            <a:r>
              <a:rPr lang="en-US" err="1"/>
              <a:t>MedMutual</a:t>
            </a:r>
            <a:r>
              <a:rPr lang="en-US"/>
              <a:t> Well App to easily track and earn points for activities like walking, getting plenty of sleep, getting your preventative visits, and setting achievable goals that are priorities to you. </a:t>
            </a:r>
          </a:p>
          <a:p>
            <a:pPr marL="184574" indent="-184574">
              <a:buFont typeface="Arial" panose="020B0604020202020204" pitchFamily="34" charset="0"/>
              <a:buChar char="•"/>
            </a:pPr>
            <a:r>
              <a:rPr lang="en-US" b="1"/>
              <a:t>Achieve a Status:</a:t>
            </a:r>
          </a:p>
          <a:p>
            <a:pPr marL="676551" lvl="1" indent="-184574">
              <a:buFont typeface="Courier New" panose="02070309020205020404" pitchFamily="49" charset="0"/>
              <a:buChar char="o"/>
            </a:pPr>
            <a:r>
              <a:rPr lang="en-US"/>
              <a:t>The Number of Points you accumulate will determine your status.</a:t>
            </a:r>
          </a:p>
          <a:p>
            <a:pPr marL="1169191" lvl="2" indent="-184574">
              <a:buFont typeface="Courier New" panose="02070309020205020404" pitchFamily="49" charset="0"/>
              <a:buChar char="o"/>
            </a:pPr>
            <a:r>
              <a:rPr lang="en-US"/>
              <a:t>Hit the platinum level to be entered into more incentive opportunities.</a:t>
            </a:r>
          </a:p>
          <a:p>
            <a:pPr marL="184574" indent="-184574">
              <a:buFont typeface="Arial" panose="020B0604020202020204" pitchFamily="34" charset="0"/>
              <a:buChar char="•"/>
            </a:pPr>
            <a:r>
              <a:rPr lang="en-US" b="1"/>
              <a:t>Get Rewarded:</a:t>
            </a:r>
          </a:p>
          <a:p>
            <a:pPr marL="676551" lvl="1" indent="-184574">
              <a:buFont typeface="Courier New" panose="02070309020205020404" pitchFamily="49" charset="0"/>
              <a:buChar char="o"/>
            </a:pPr>
            <a:r>
              <a:rPr lang="en-US"/>
              <a:t>The more you participate in the portal, the more points you can earn. Giving you more opportunities for squares and rewards. </a:t>
            </a:r>
          </a:p>
        </p:txBody>
      </p:sp>
      <p:sp>
        <p:nvSpPr>
          <p:cNvPr id="4" name="Slide Number Placeholder 3">
            <a:extLst>
              <a:ext uri="{FF2B5EF4-FFF2-40B4-BE49-F238E27FC236}">
                <a16:creationId xmlns:a16="http://schemas.microsoft.com/office/drawing/2014/main" id="{D307B7BF-98B1-9E4F-24E2-4BB8C510076F}"/>
              </a:ext>
            </a:extLst>
          </p:cNvPr>
          <p:cNvSpPr>
            <a:spLocks noGrp="1"/>
          </p:cNvSpPr>
          <p:nvPr>
            <p:ph type="sldNum" sz="quarter" idx="5"/>
          </p:nvPr>
        </p:nvSpPr>
        <p:spPr/>
        <p:txBody>
          <a:bodyPr/>
          <a:lstStyle/>
          <a:p>
            <a:pPr defTabSz="984844">
              <a:defRPr/>
            </a:pPr>
            <a:fld id="{D835AA7C-F33D-0A43-80C8-52341EB67663}" type="slidenum">
              <a:rPr lang="en-US">
                <a:solidFill>
                  <a:prstClr val="black"/>
                </a:solidFill>
                <a:latin typeface="Aptos" panose="02110004020202020204"/>
              </a:rPr>
              <a:pPr defTabSz="984844">
                <a:defRPr/>
              </a:pPr>
              <a:t>1</a:t>
            </a:fld>
            <a:endParaRPr lang="en-US">
              <a:solidFill>
                <a:prstClr val="black"/>
              </a:solidFill>
              <a:latin typeface="Aptos" panose="02110004020202020204"/>
            </a:endParaRPr>
          </a:p>
        </p:txBody>
      </p:sp>
    </p:spTree>
    <p:extLst>
      <p:ext uri="{BB962C8B-B14F-4D97-AF65-F5344CB8AC3E}">
        <p14:creationId xmlns:p14="http://schemas.microsoft.com/office/powerpoint/2010/main" val="4387660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97D2E8-6D94-331C-AED6-141F535AE1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3B988B9-379B-7084-DB4A-4E3C2E3EA91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0F9553-A4F9-5ADE-77D5-DFE713EB0F6C}"/>
              </a:ext>
            </a:extLst>
          </p:cNvPr>
          <p:cNvSpPr>
            <a:spLocks noGrp="1"/>
          </p:cNvSpPr>
          <p:nvPr>
            <p:ph type="body" idx="1"/>
          </p:nvPr>
        </p:nvSpPr>
        <p:spPr/>
        <p:txBody>
          <a:bodyPr/>
          <a:lstStyle/>
          <a:p>
            <a:pPr>
              <a:spcAft>
                <a:spcPts val="646"/>
              </a:spcAft>
            </a:pPr>
            <a:r>
              <a:rPr lang="en-US"/>
              <a:t>The program is personalized using your responses from your onboarding and health assessments. We recommend focus areas relevant to you and your areas of interests.</a:t>
            </a:r>
          </a:p>
          <a:p>
            <a:pPr marL="179263" indent="-179263">
              <a:spcAft>
                <a:spcPts val="646"/>
              </a:spcAft>
              <a:buFont typeface="Arial" panose="020B0604020202020204" pitchFamily="34" charset="0"/>
              <a:buChar char="•"/>
            </a:pPr>
            <a:r>
              <a:rPr lang="en-US"/>
              <a:t>Everyone's portal will have different recommended areas of focus. You can also decide which healthy habits you want to build. Then by completing these habits, you can earn points and monitor where you are with your goals. </a:t>
            </a:r>
          </a:p>
        </p:txBody>
      </p:sp>
      <p:sp>
        <p:nvSpPr>
          <p:cNvPr id="4" name="Slide Number Placeholder 3">
            <a:extLst>
              <a:ext uri="{FF2B5EF4-FFF2-40B4-BE49-F238E27FC236}">
                <a16:creationId xmlns:a16="http://schemas.microsoft.com/office/drawing/2014/main" id="{96C1FC11-2716-9D9C-5AC0-2901A3DDC443}"/>
              </a:ext>
            </a:extLst>
          </p:cNvPr>
          <p:cNvSpPr>
            <a:spLocks noGrp="1"/>
          </p:cNvSpPr>
          <p:nvPr>
            <p:ph type="sldNum" sz="quarter" idx="5"/>
          </p:nvPr>
        </p:nvSpPr>
        <p:spPr/>
        <p:txBody>
          <a:bodyPr/>
          <a:lstStyle/>
          <a:p>
            <a:pPr defTabSz="984844">
              <a:defRPr/>
            </a:pPr>
            <a:fld id="{D835AA7C-F33D-0A43-80C8-52341EB67663}" type="slidenum">
              <a:rPr lang="en-US">
                <a:solidFill>
                  <a:prstClr val="black"/>
                </a:solidFill>
                <a:latin typeface="Aptos" panose="02110004020202020204"/>
              </a:rPr>
              <a:pPr defTabSz="984844">
                <a:defRPr/>
              </a:pPr>
              <a:t>2</a:t>
            </a:fld>
            <a:endParaRPr lang="en-US">
              <a:solidFill>
                <a:prstClr val="black"/>
              </a:solidFill>
              <a:latin typeface="Aptos" panose="02110004020202020204"/>
            </a:endParaRPr>
          </a:p>
        </p:txBody>
      </p:sp>
    </p:spTree>
    <p:extLst>
      <p:ext uri="{BB962C8B-B14F-4D97-AF65-F5344CB8AC3E}">
        <p14:creationId xmlns:p14="http://schemas.microsoft.com/office/powerpoint/2010/main" val="42882945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E64B42-A6AA-7931-4D40-ADBB1BD9754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5ED0FE5-3B26-5249-97FD-119AF5BFEE2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D4F32C8-4E1A-0D79-990B-ED8B72A8737C}"/>
              </a:ext>
            </a:extLst>
          </p:cNvPr>
          <p:cNvSpPr>
            <a:spLocks noGrp="1"/>
          </p:cNvSpPr>
          <p:nvPr>
            <p:ph type="dt" sz="half" idx="10"/>
          </p:nvPr>
        </p:nvSpPr>
        <p:spPr/>
        <p:txBody>
          <a:bodyPr/>
          <a:lstStyle/>
          <a:p>
            <a:fld id="{CF704AA7-B00A-4B2B-B7F4-A5DC6487F5C5}" type="datetimeFigureOut">
              <a:rPr lang="en-US" smtClean="0"/>
              <a:t>10/23/2025</a:t>
            </a:fld>
            <a:endParaRPr lang="en-US"/>
          </a:p>
        </p:txBody>
      </p:sp>
      <p:sp>
        <p:nvSpPr>
          <p:cNvPr id="5" name="Footer Placeholder 4">
            <a:extLst>
              <a:ext uri="{FF2B5EF4-FFF2-40B4-BE49-F238E27FC236}">
                <a16:creationId xmlns:a16="http://schemas.microsoft.com/office/drawing/2014/main" id="{10B64A0F-8CD4-2D96-00DC-C77C84F97D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2F30615-75FA-EB89-29E7-A0F1F642D785}"/>
              </a:ext>
            </a:extLst>
          </p:cNvPr>
          <p:cNvSpPr>
            <a:spLocks noGrp="1"/>
          </p:cNvSpPr>
          <p:nvPr>
            <p:ph type="sldNum" sz="quarter" idx="12"/>
          </p:nvPr>
        </p:nvSpPr>
        <p:spPr/>
        <p:txBody>
          <a:bodyPr/>
          <a:lstStyle/>
          <a:p>
            <a:fld id="{3E7D4B9F-40A5-48BE-80E1-0EAE322EE4B7}" type="slidenum">
              <a:rPr lang="en-US" smtClean="0"/>
              <a:t>‹#›</a:t>
            </a:fld>
            <a:endParaRPr lang="en-US"/>
          </a:p>
        </p:txBody>
      </p:sp>
    </p:spTree>
    <p:extLst>
      <p:ext uri="{BB962C8B-B14F-4D97-AF65-F5344CB8AC3E}">
        <p14:creationId xmlns:p14="http://schemas.microsoft.com/office/powerpoint/2010/main" val="15611528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295915-DC0E-08DA-C18F-25A629FA1AB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4259D65-1481-4FE4-18EC-99561C5BE6A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009CEC7-084E-2B02-4F17-B3149D0AC87A}"/>
              </a:ext>
            </a:extLst>
          </p:cNvPr>
          <p:cNvSpPr>
            <a:spLocks noGrp="1"/>
          </p:cNvSpPr>
          <p:nvPr>
            <p:ph type="dt" sz="half" idx="10"/>
          </p:nvPr>
        </p:nvSpPr>
        <p:spPr/>
        <p:txBody>
          <a:bodyPr/>
          <a:lstStyle/>
          <a:p>
            <a:fld id="{CF704AA7-B00A-4B2B-B7F4-A5DC6487F5C5}" type="datetimeFigureOut">
              <a:rPr lang="en-US" smtClean="0"/>
              <a:t>10/23/2025</a:t>
            </a:fld>
            <a:endParaRPr lang="en-US"/>
          </a:p>
        </p:txBody>
      </p:sp>
      <p:sp>
        <p:nvSpPr>
          <p:cNvPr id="5" name="Footer Placeholder 4">
            <a:extLst>
              <a:ext uri="{FF2B5EF4-FFF2-40B4-BE49-F238E27FC236}">
                <a16:creationId xmlns:a16="http://schemas.microsoft.com/office/drawing/2014/main" id="{0CAEA546-6494-969C-EA99-442C9C3D75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688CEA-C590-F140-AE6F-DBA9053053D1}"/>
              </a:ext>
            </a:extLst>
          </p:cNvPr>
          <p:cNvSpPr>
            <a:spLocks noGrp="1"/>
          </p:cNvSpPr>
          <p:nvPr>
            <p:ph type="sldNum" sz="quarter" idx="12"/>
          </p:nvPr>
        </p:nvSpPr>
        <p:spPr/>
        <p:txBody>
          <a:bodyPr/>
          <a:lstStyle/>
          <a:p>
            <a:fld id="{3E7D4B9F-40A5-48BE-80E1-0EAE322EE4B7}" type="slidenum">
              <a:rPr lang="en-US" smtClean="0"/>
              <a:t>‹#›</a:t>
            </a:fld>
            <a:endParaRPr lang="en-US"/>
          </a:p>
        </p:txBody>
      </p:sp>
    </p:spTree>
    <p:extLst>
      <p:ext uri="{BB962C8B-B14F-4D97-AF65-F5344CB8AC3E}">
        <p14:creationId xmlns:p14="http://schemas.microsoft.com/office/powerpoint/2010/main" val="38374597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3C8512A-5A05-A414-C2BC-AB00243F4E6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BAA3A23-D50E-07CC-091D-116D0A32F13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02B32DE-71C9-CFD5-E52A-4B34F57814B4}"/>
              </a:ext>
            </a:extLst>
          </p:cNvPr>
          <p:cNvSpPr>
            <a:spLocks noGrp="1"/>
          </p:cNvSpPr>
          <p:nvPr>
            <p:ph type="dt" sz="half" idx="10"/>
          </p:nvPr>
        </p:nvSpPr>
        <p:spPr/>
        <p:txBody>
          <a:bodyPr/>
          <a:lstStyle/>
          <a:p>
            <a:fld id="{CF704AA7-B00A-4B2B-B7F4-A5DC6487F5C5}" type="datetimeFigureOut">
              <a:rPr lang="en-US" smtClean="0"/>
              <a:t>10/23/2025</a:t>
            </a:fld>
            <a:endParaRPr lang="en-US"/>
          </a:p>
        </p:txBody>
      </p:sp>
      <p:sp>
        <p:nvSpPr>
          <p:cNvPr id="5" name="Footer Placeholder 4">
            <a:extLst>
              <a:ext uri="{FF2B5EF4-FFF2-40B4-BE49-F238E27FC236}">
                <a16:creationId xmlns:a16="http://schemas.microsoft.com/office/drawing/2014/main" id="{8D4202AC-DE0E-4380-5349-C1F137826B9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83F0DE-2F69-D859-F5F2-10248EADBC7C}"/>
              </a:ext>
            </a:extLst>
          </p:cNvPr>
          <p:cNvSpPr>
            <a:spLocks noGrp="1"/>
          </p:cNvSpPr>
          <p:nvPr>
            <p:ph type="sldNum" sz="quarter" idx="12"/>
          </p:nvPr>
        </p:nvSpPr>
        <p:spPr/>
        <p:txBody>
          <a:bodyPr/>
          <a:lstStyle/>
          <a:p>
            <a:fld id="{3E7D4B9F-40A5-48BE-80E1-0EAE322EE4B7}" type="slidenum">
              <a:rPr lang="en-US" smtClean="0"/>
              <a:t>‹#›</a:t>
            </a:fld>
            <a:endParaRPr lang="en-US"/>
          </a:p>
        </p:txBody>
      </p:sp>
    </p:spTree>
    <p:extLst>
      <p:ext uri="{BB962C8B-B14F-4D97-AF65-F5344CB8AC3E}">
        <p14:creationId xmlns:p14="http://schemas.microsoft.com/office/powerpoint/2010/main" val="37007362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able - one column">
    <p:spTree>
      <p:nvGrpSpPr>
        <p:cNvPr id="1" name=""/>
        <p:cNvGrpSpPr/>
        <p:nvPr/>
      </p:nvGrpSpPr>
      <p:grpSpPr>
        <a:xfrm>
          <a:off x="0" y="0"/>
          <a:ext cx="0" cy="0"/>
          <a:chOff x="0" y="0"/>
          <a:chExt cx="0" cy="0"/>
        </a:xfrm>
      </p:grpSpPr>
      <p:sp>
        <p:nvSpPr>
          <p:cNvPr id="6" name="Footer Placeholder 5">
            <a:extLst>
              <a:ext uri="{FF2B5EF4-FFF2-40B4-BE49-F238E27FC236}">
                <a16:creationId xmlns:a16="http://schemas.microsoft.com/office/drawing/2014/main" id="{01445329-6B29-B388-EE63-B17C4A0A5872}"/>
              </a:ext>
            </a:extLst>
          </p:cNvPr>
          <p:cNvSpPr>
            <a:spLocks noGrp="1"/>
          </p:cNvSpPr>
          <p:nvPr>
            <p:ph type="ftr" sz="quarter" idx="11"/>
          </p:nvPr>
        </p:nvSpPr>
        <p:spPr/>
        <p:txBody>
          <a:bodyPr/>
          <a:lstStyle/>
          <a:p>
            <a:r>
              <a:rPr lang="en-US"/>
              <a:t>FOOTER ARIAL BOLD 9/9PT UPPERCASE</a:t>
            </a:r>
          </a:p>
        </p:txBody>
      </p:sp>
      <p:sp>
        <p:nvSpPr>
          <p:cNvPr id="7" name="Slide Number Placeholder 6">
            <a:extLst>
              <a:ext uri="{FF2B5EF4-FFF2-40B4-BE49-F238E27FC236}">
                <a16:creationId xmlns:a16="http://schemas.microsoft.com/office/drawing/2014/main" id="{EADE7697-3FF3-4EAC-97CA-786248ECD695}"/>
              </a:ext>
            </a:extLst>
          </p:cNvPr>
          <p:cNvSpPr>
            <a:spLocks noGrp="1"/>
          </p:cNvSpPr>
          <p:nvPr>
            <p:ph type="sldNum" sz="quarter" idx="12"/>
          </p:nvPr>
        </p:nvSpPr>
        <p:spPr>
          <a:xfrm>
            <a:off x="11400182" y="6425923"/>
            <a:ext cx="430695" cy="365125"/>
          </a:xfrm>
          <a:prstGeom prst="rect">
            <a:avLst/>
          </a:prstGeom>
        </p:spPr>
        <p:txBody>
          <a:bodyPr/>
          <a:lstStyle/>
          <a:p>
            <a:fld id="{2606581A-2EDB-B643-9E07-D175E66886A1}" type="slidenum">
              <a:rPr lang="en-US" smtClean="0"/>
              <a:t>‹#›</a:t>
            </a:fld>
            <a:endParaRPr lang="en-US"/>
          </a:p>
        </p:txBody>
      </p:sp>
      <p:sp>
        <p:nvSpPr>
          <p:cNvPr id="5" name="Text Placeholder 3">
            <a:extLst>
              <a:ext uri="{FF2B5EF4-FFF2-40B4-BE49-F238E27FC236}">
                <a16:creationId xmlns:a16="http://schemas.microsoft.com/office/drawing/2014/main" id="{E901F499-C326-6E40-889C-05A27E9C8B90}"/>
              </a:ext>
            </a:extLst>
          </p:cNvPr>
          <p:cNvSpPr>
            <a:spLocks noGrp="1"/>
          </p:cNvSpPr>
          <p:nvPr>
            <p:ph type="body" sz="half" idx="2" hasCustomPrompt="1"/>
          </p:nvPr>
        </p:nvSpPr>
        <p:spPr>
          <a:xfrm>
            <a:off x="393397" y="4995964"/>
            <a:ext cx="5344031" cy="641046"/>
          </a:xfrm>
        </p:spPr>
        <p:txBody>
          <a:bodyPr>
            <a:normAutofit/>
          </a:bodyPr>
          <a:lstStyle>
            <a:lvl1pPr marL="0" indent="0">
              <a:lnSpc>
                <a:spcPts val="1500"/>
              </a:lnSpc>
              <a:buFontTx/>
              <a:buNone/>
              <a:defRPr sz="1000" b="0" i="1">
                <a:latin typeface="Arial" panose="020B0604020202020204" pitchFamily="34" charset="0"/>
                <a:cs typeface="Arial" panose="020B0604020202020204" pitchFamily="34" charset="0"/>
              </a:defRPr>
            </a:lvl1pPr>
            <a:lvl2pPr marL="742950" indent="-285750">
              <a:buFont typeface="Arial" panose="020B0604020202020204" pitchFamily="34" charset="0"/>
              <a:buChar char="•"/>
              <a:defRPr sz="13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*Arial Regular 13/18pt or 10/15pt Click to Edit</a:t>
            </a:r>
          </a:p>
        </p:txBody>
      </p:sp>
      <p:sp>
        <p:nvSpPr>
          <p:cNvPr id="8" name="Title 1">
            <a:extLst>
              <a:ext uri="{FF2B5EF4-FFF2-40B4-BE49-F238E27FC236}">
                <a16:creationId xmlns:a16="http://schemas.microsoft.com/office/drawing/2014/main" id="{F0E166EE-C68F-FEDD-C76C-D1483E2383AD}"/>
              </a:ext>
            </a:extLst>
          </p:cNvPr>
          <p:cNvSpPr>
            <a:spLocks noGrp="1"/>
          </p:cNvSpPr>
          <p:nvPr>
            <p:ph type="title" hasCustomPrompt="1"/>
          </p:nvPr>
        </p:nvSpPr>
        <p:spPr>
          <a:xfrm>
            <a:off x="526683" y="664061"/>
            <a:ext cx="5344030" cy="556935"/>
          </a:xfrm>
        </p:spPr>
        <p:txBody>
          <a:bodyPr anchor="b">
            <a:normAutofit/>
          </a:bodyPr>
          <a:lstStyle>
            <a:lvl1pPr>
              <a:defRPr sz="2800">
                <a:solidFill>
                  <a:srgbClr val="000000"/>
                </a:solidFill>
              </a:defRPr>
            </a:lvl1pPr>
          </a:lstStyle>
          <a:p>
            <a:r>
              <a:rPr lang="en-US"/>
              <a:t>Arial Black 28/34pt</a:t>
            </a:r>
          </a:p>
        </p:txBody>
      </p:sp>
      <p:sp>
        <p:nvSpPr>
          <p:cNvPr id="9" name="Subtitle 2">
            <a:extLst>
              <a:ext uri="{FF2B5EF4-FFF2-40B4-BE49-F238E27FC236}">
                <a16:creationId xmlns:a16="http://schemas.microsoft.com/office/drawing/2014/main" id="{DC198C7B-6842-9259-6A25-919FC232DB3B}"/>
              </a:ext>
            </a:extLst>
          </p:cNvPr>
          <p:cNvSpPr>
            <a:spLocks noGrp="1"/>
          </p:cNvSpPr>
          <p:nvPr>
            <p:ph type="subTitle" idx="13" hasCustomPrompt="1"/>
          </p:nvPr>
        </p:nvSpPr>
        <p:spPr>
          <a:xfrm>
            <a:off x="518424" y="369234"/>
            <a:ext cx="5352288" cy="382606"/>
          </a:xfrm>
        </p:spPr>
        <p:txBody>
          <a:bodyPr>
            <a:normAutofit/>
          </a:bodyPr>
          <a:lstStyle>
            <a:lvl1pPr marL="0" indent="0" algn="l">
              <a:lnSpc>
                <a:spcPts val="2000"/>
              </a:lnSpc>
              <a:buNone/>
              <a:defRPr sz="1050" b="1" i="0" spc="150" baseline="0">
                <a:solidFill>
                  <a:srgbClr val="000000"/>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ADD EYEBROW — UPPERCASE CAPITALIZATION </a:t>
            </a:r>
          </a:p>
        </p:txBody>
      </p:sp>
      <p:pic>
        <p:nvPicPr>
          <p:cNvPr id="11" name="Picture 10">
            <a:extLst>
              <a:ext uri="{FF2B5EF4-FFF2-40B4-BE49-F238E27FC236}">
                <a16:creationId xmlns:a16="http://schemas.microsoft.com/office/drawing/2014/main" id="{66F0774D-2A27-7E9C-BD60-75485BEA8060}"/>
              </a:ext>
            </a:extLst>
          </p:cNvPr>
          <p:cNvPicPr>
            <a:picLocks noChangeAspect="1"/>
          </p:cNvPicPr>
          <p:nvPr userDrawn="1"/>
        </p:nvPicPr>
        <p:blipFill>
          <a:blip r:embed="rId2"/>
          <a:srcRect/>
          <a:stretch/>
        </p:blipFill>
        <p:spPr>
          <a:xfrm>
            <a:off x="477078" y="6542187"/>
            <a:ext cx="1907348" cy="158945"/>
          </a:xfrm>
          <a:prstGeom prst="rect">
            <a:avLst/>
          </a:prstGeom>
        </p:spPr>
      </p:pic>
      <p:sp>
        <p:nvSpPr>
          <p:cNvPr id="19" name="Text Placeholder 2">
            <a:extLst>
              <a:ext uri="{FF2B5EF4-FFF2-40B4-BE49-F238E27FC236}">
                <a16:creationId xmlns:a16="http://schemas.microsoft.com/office/drawing/2014/main" id="{D2C8F2B4-4521-76B0-3F4B-BF7B20E60B2F}"/>
              </a:ext>
            </a:extLst>
          </p:cNvPr>
          <p:cNvSpPr>
            <a:spLocks noGrp="1"/>
          </p:cNvSpPr>
          <p:nvPr>
            <p:ph idx="1" hasCustomPrompt="1"/>
          </p:nvPr>
        </p:nvSpPr>
        <p:spPr>
          <a:xfrm>
            <a:off x="526683" y="1515823"/>
            <a:ext cx="11178982" cy="3238843"/>
          </a:xfrm>
          <a:prstGeom prst="rect">
            <a:avLst/>
          </a:prstGeom>
        </p:spPr>
        <p:txBody>
          <a:bodyPr vert="horz" lIns="91440" tIns="45720" rIns="91440" bIns="45720" rtlCol="0">
            <a:normAutofit/>
          </a:bodyPr>
          <a:lstStyle>
            <a:lvl1pPr>
              <a:lnSpc>
                <a:spcPts val="2750"/>
              </a:lnSpc>
              <a:defRPr/>
            </a:lvl1pPr>
          </a:lstStyle>
          <a:p>
            <a:pPr marL="0" indent="0" algn="ctr">
              <a:buNone/>
            </a:pPr>
            <a:r>
              <a:rPr lang="en-US" sz="1800" b="1">
                <a:latin typeface="Arial Black" panose="020B0604020202020204" pitchFamily="34" charset="0"/>
                <a:cs typeface="Arial Black" panose="020B0604020202020204" pitchFamily="34" charset="0"/>
              </a:rPr>
              <a:t>Insert Table Here</a:t>
            </a:r>
          </a:p>
        </p:txBody>
      </p:sp>
    </p:spTree>
    <p:extLst>
      <p:ext uri="{BB962C8B-B14F-4D97-AF65-F5344CB8AC3E}">
        <p14:creationId xmlns:p14="http://schemas.microsoft.com/office/powerpoint/2010/main" val="354152635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F62371-D672-A5EF-A1F7-F8151A4392B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2B8285D-58CB-94EF-31A3-DA04123ADA5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4DBE714-8636-871E-E197-A45772D0C314}"/>
              </a:ext>
            </a:extLst>
          </p:cNvPr>
          <p:cNvSpPr>
            <a:spLocks noGrp="1"/>
          </p:cNvSpPr>
          <p:nvPr>
            <p:ph type="dt" sz="half" idx="10"/>
          </p:nvPr>
        </p:nvSpPr>
        <p:spPr/>
        <p:txBody>
          <a:bodyPr/>
          <a:lstStyle/>
          <a:p>
            <a:fld id="{CF704AA7-B00A-4B2B-B7F4-A5DC6487F5C5}" type="datetimeFigureOut">
              <a:rPr lang="en-US" smtClean="0"/>
              <a:t>10/23/2025</a:t>
            </a:fld>
            <a:endParaRPr lang="en-US"/>
          </a:p>
        </p:txBody>
      </p:sp>
      <p:sp>
        <p:nvSpPr>
          <p:cNvPr id="5" name="Footer Placeholder 4">
            <a:extLst>
              <a:ext uri="{FF2B5EF4-FFF2-40B4-BE49-F238E27FC236}">
                <a16:creationId xmlns:a16="http://schemas.microsoft.com/office/drawing/2014/main" id="{CF7791FC-A5D1-6542-A066-370A4F8382F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ED836F-1352-5E50-60DA-5681412E3FAA}"/>
              </a:ext>
            </a:extLst>
          </p:cNvPr>
          <p:cNvSpPr>
            <a:spLocks noGrp="1"/>
          </p:cNvSpPr>
          <p:nvPr>
            <p:ph type="sldNum" sz="quarter" idx="12"/>
          </p:nvPr>
        </p:nvSpPr>
        <p:spPr/>
        <p:txBody>
          <a:bodyPr/>
          <a:lstStyle/>
          <a:p>
            <a:fld id="{3E7D4B9F-40A5-48BE-80E1-0EAE322EE4B7}" type="slidenum">
              <a:rPr lang="en-US" smtClean="0"/>
              <a:t>‹#›</a:t>
            </a:fld>
            <a:endParaRPr lang="en-US"/>
          </a:p>
        </p:txBody>
      </p:sp>
    </p:spTree>
    <p:extLst>
      <p:ext uri="{BB962C8B-B14F-4D97-AF65-F5344CB8AC3E}">
        <p14:creationId xmlns:p14="http://schemas.microsoft.com/office/powerpoint/2010/main" val="24432600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84D2B4-D64A-1B71-CAAD-D8407741AB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A668167-3A6C-F4A6-87A9-0EC8134A30A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DF4983D-B20A-95FF-A742-EA3190EEA963}"/>
              </a:ext>
            </a:extLst>
          </p:cNvPr>
          <p:cNvSpPr>
            <a:spLocks noGrp="1"/>
          </p:cNvSpPr>
          <p:nvPr>
            <p:ph type="dt" sz="half" idx="10"/>
          </p:nvPr>
        </p:nvSpPr>
        <p:spPr/>
        <p:txBody>
          <a:bodyPr/>
          <a:lstStyle/>
          <a:p>
            <a:fld id="{CF704AA7-B00A-4B2B-B7F4-A5DC6487F5C5}" type="datetimeFigureOut">
              <a:rPr lang="en-US" smtClean="0"/>
              <a:t>10/23/2025</a:t>
            </a:fld>
            <a:endParaRPr lang="en-US"/>
          </a:p>
        </p:txBody>
      </p:sp>
      <p:sp>
        <p:nvSpPr>
          <p:cNvPr id="5" name="Footer Placeholder 4">
            <a:extLst>
              <a:ext uri="{FF2B5EF4-FFF2-40B4-BE49-F238E27FC236}">
                <a16:creationId xmlns:a16="http://schemas.microsoft.com/office/drawing/2014/main" id="{C2324B68-5DEC-FD0F-4BCD-12F53C2FBB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5B9612-6E29-D332-2AAF-93129DF99C8D}"/>
              </a:ext>
            </a:extLst>
          </p:cNvPr>
          <p:cNvSpPr>
            <a:spLocks noGrp="1"/>
          </p:cNvSpPr>
          <p:nvPr>
            <p:ph type="sldNum" sz="quarter" idx="12"/>
          </p:nvPr>
        </p:nvSpPr>
        <p:spPr/>
        <p:txBody>
          <a:bodyPr/>
          <a:lstStyle/>
          <a:p>
            <a:fld id="{3E7D4B9F-40A5-48BE-80E1-0EAE322EE4B7}" type="slidenum">
              <a:rPr lang="en-US" smtClean="0"/>
              <a:t>‹#›</a:t>
            </a:fld>
            <a:endParaRPr lang="en-US"/>
          </a:p>
        </p:txBody>
      </p:sp>
    </p:spTree>
    <p:extLst>
      <p:ext uri="{BB962C8B-B14F-4D97-AF65-F5344CB8AC3E}">
        <p14:creationId xmlns:p14="http://schemas.microsoft.com/office/powerpoint/2010/main" val="29550911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24B5A3-B744-C0C8-EFAE-E280946C29F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FFD535E-ADB2-9E54-E97E-43D901C287E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F53DD0D-16DF-089C-2ADC-4BEDF3D7065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362CB54-E5AA-9709-BFD8-61ACA7DF9BB5}"/>
              </a:ext>
            </a:extLst>
          </p:cNvPr>
          <p:cNvSpPr>
            <a:spLocks noGrp="1"/>
          </p:cNvSpPr>
          <p:nvPr>
            <p:ph type="dt" sz="half" idx="10"/>
          </p:nvPr>
        </p:nvSpPr>
        <p:spPr/>
        <p:txBody>
          <a:bodyPr/>
          <a:lstStyle/>
          <a:p>
            <a:fld id="{CF704AA7-B00A-4B2B-B7F4-A5DC6487F5C5}" type="datetimeFigureOut">
              <a:rPr lang="en-US" smtClean="0"/>
              <a:t>10/23/2025</a:t>
            </a:fld>
            <a:endParaRPr lang="en-US"/>
          </a:p>
        </p:txBody>
      </p:sp>
      <p:sp>
        <p:nvSpPr>
          <p:cNvPr id="6" name="Footer Placeholder 5">
            <a:extLst>
              <a:ext uri="{FF2B5EF4-FFF2-40B4-BE49-F238E27FC236}">
                <a16:creationId xmlns:a16="http://schemas.microsoft.com/office/drawing/2014/main" id="{28FE926D-552B-020D-619D-1B6188F67D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419910C-8C17-1965-AB5E-BA1AD3C0BC94}"/>
              </a:ext>
            </a:extLst>
          </p:cNvPr>
          <p:cNvSpPr>
            <a:spLocks noGrp="1"/>
          </p:cNvSpPr>
          <p:nvPr>
            <p:ph type="sldNum" sz="quarter" idx="12"/>
          </p:nvPr>
        </p:nvSpPr>
        <p:spPr/>
        <p:txBody>
          <a:bodyPr/>
          <a:lstStyle/>
          <a:p>
            <a:fld id="{3E7D4B9F-40A5-48BE-80E1-0EAE322EE4B7}" type="slidenum">
              <a:rPr lang="en-US" smtClean="0"/>
              <a:t>‹#›</a:t>
            </a:fld>
            <a:endParaRPr lang="en-US"/>
          </a:p>
        </p:txBody>
      </p:sp>
    </p:spTree>
    <p:extLst>
      <p:ext uri="{BB962C8B-B14F-4D97-AF65-F5344CB8AC3E}">
        <p14:creationId xmlns:p14="http://schemas.microsoft.com/office/powerpoint/2010/main" val="30899451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F47CA8-62F9-F4FC-8048-C0CA41BFFE5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E6D9B3-E7E2-695F-DC1B-1A921D35A3F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D6B4EAD-41FA-5132-F74D-6D058DF4D7C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A17ED63-61BD-4DF5-A574-6B30D6D3CBA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E015FAB-35FE-5396-96B6-092E1C64513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7861CA9-B6B5-5A4E-0311-8EDC5BC7E2D9}"/>
              </a:ext>
            </a:extLst>
          </p:cNvPr>
          <p:cNvSpPr>
            <a:spLocks noGrp="1"/>
          </p:cNvSpPr>
          <p:nvPr>
            <p:ph type="dt" sz="half" idx="10"/>
          </p:nvPr>
        </p:nvSpPr>
        <p:spPr/>
        <p:txBody>
          <a:bodyPr/>
          <a:lstStyle/>
          <a:p>
            <a:fld id="{CF704AA7-B00A-4B2B-B7F4-A5DC6487F5C5}" type="datetimeFigureOut">
              <a:rPr lang="en-US" smtClean="0"/>
              <a:t>10/23/2025</a:t>
            </a:fld>
            <a:endParaRPr lang="en-US"/>
          </a:p>
        </p:txBody>
      </p:sp>
      <p:sp>
        <p:nvSpPr>
          <p:cNvPr id="8" name="Footer Placeholder 7">
            <a:extLst>
              <a:ext uri="{FF2B5EF4-FFF2-40B4-BE49-F238E27FC236}">
                <a16:creationId xmlns:a16="http://schemas.microsoft.com/office/drawing/2014/main" id="{1759B2AA-E9BE-3DB4-9162-8C12CFD4022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69EE1F0-1CBC-B682-18D5-0469197D3E53}"/>
              </a:ext>
            </a:extLst>
          </p:cNvPr>
          <p:cNvSpPr>
            <a:spLocks noGrp="1"/>
          </p:cNvSpPr>
          <p:nvPr>
            <p:ph type="sldNum" sz="quarter" idx="12"/>
          </p:nvPr>
        </p:nvSpPr>
        <p:spPr/>
        <p:txBody>
          <a:bodyPr/>
          <a:lstStyle/>
          <a:p>
            <a:fld id="{3E7D4B9F-40A5-48BE-80E1-0EAE322EE4B7}" type="slidenum">
              <a:rPr lang="en-US" smtClean="0"/>
              <a:t>‹#›</a:t>
            </a:fld>
            <a:endParaRPr lang="en-US"/>
          </a:p>
        </p:txBody>
      </p:sp>
    </p:spTree>
    <p:extLst>
      <p:ext uri="{BB962C8B-B14F-4D97-AF65-F5344CB8AC3E}">
        <p14:creationId xmlns:p14="http://schemas.microsoft.com/office/powerpoint/2010/main" val="7514279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D112FE-1289-3B2B-8E87-E9171799056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29996B4-22E0-F1B8-9EE4-871AAE95C770}"/>
              </a:ext>
            </a:extLst>
          </p:cNvPr>
          <p:cNvSpPr>
            <a:spLocks noGrp="1"/>
          </p:cNvSpPr>
          <p:nvPr>
            <p:ph type="dt" sz="half" idx="10"/>
          </p:nvPr>
        </p:nvSpPr>
        <p:spPr/>
        <p:txBody>
          <a:bodyPr/>
          <a:lstStyle/>
          <a:p>
            <a:fld id="{CF704AA7-B00A-4B2B-B7F4-A5DC6487F5C5}" type="datetimeFigureOut">
              <a:rPr lang="en-US" smtClean="0"/>
              <a:t>10/23/2025</a:t>
            </a:fld>
            <a:endParaRPr lang="en-US"/>
          </a:p>
        </p:txBody>
      </p:sp>
      <p:sp>
        <p:nvSpPr>
          <p:cNvPr id="4" name="Footer Placeholder 3">
            <a:extLst>
              <a:ext uri="{FF2B5EF4-FFF2-40B4-BE49-F238E27FC236}">
                <a16:creationId xmlns:a16="http://schemas.microsoft.com/office/drawing/2014/main" id="{7897714C-23BC-FE1D-9259-C25085747DD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33D5466-C4A1-D619-DA66-90C5D93A00D2}"/>
              </a:ext>
            </a:extLst>
          </p:cNvPr>
          <p:cNvSpPr>
            <a:spLocks noGrp="1"/>
          </p:cNvSpPr>
          <p:nvPr>
            <p:ph type="sldNum" sz="quarter" idx="12"/>
          </p:nvPr>
        </p:nvSpPr>
        <p:spPr/>
        <p:txBody>
          <a:bodyPr/>
          <a:lstStyle/>
          <a:p>
            <a:fld id="{3E7D4B9F-40A5-48BE-80E1-0EAE322EE4B7}" type="slidenum">
              <a:rPr lang="en-US" smtClean="0"/>
              <a:t>‹#›</a:t>
            </a:fld>
            <a:endParaRPr lang="en-US"/>
          </a:p>
        </p:txBody>
      </p:sp>
    </p:spTree>
    <p:extLst>
      <p:ext uri="{BB962C8B-B14F-4D97-AF65-F5344CB8AC3E}">
        <p14:creationId xmlns:p14="http://schemas.microsoft.com/office/powerpoint/2010/main" val="37359652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760F512-E22B-79A6-657B-109D914A2806}"/>
              </a:ext>
            </a:extLst>
          </p:cNvPr>
          <p:cNvSpPr>
            <a:spLocks noGrp="1"/>
          </p:cNvSpPr>
          <p:nvPr>
            <p:ph type="dt" sz="half" idx="10"/>
          </p:nvPr>
        </p:nvSpPr>
        <p:spPr/>
        <p:txBody>
          <a:bodyPr/>
          <a:lstStyle/>
          <a:p>
            <a:fld id="{CF704AA7-B00A-4B2B-B7F4-A5DC6487F5C5}" type="datetimeFigureOut">
              <a:rPr lang="en-US" smtClean="0"/>
              <a:t>10/23/2025</a:t>
            </a:fld>
            <a:endParaRPr lang="en-US"/>
          </a:p>
        </p:txBody>
      </p:sp>
      <p:sp>
        <p:nvSpPr>
          <p:cNvPr id="3" name="Footer Placeholder 2">
            <a:extLst>
              <a:ext uri="{FF2B5EF4-FFF2-40B4-BE49-F238E27FC236}">
                <a16:creationId xmlns:a16="http://schemas.microsoft.com/office/drawing/2014/main" id="{91AA7DEB-654A-E451-D84A-D48CE97C868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D0B60ED-0EE2-0070-FEB9-13607CD81320}"/>
              </a:ext>
            </a:extLst>
          </p:cNvPr>
          <p:cNvSpPr>
            <a:spLocks noGrp="1"/>
          </p:cNvSpPr>
          <p:nvPr>
            <p:ph type="sldNum" sz="quarter" idx="12"/>
          </p:nvPr>
        </p:nvSpPr>
        <p:spPr/>
        <p:txBody>
          <a:bodyPr/>
          <a:lstStyle/>
          <a:p>
            <a:fld id="{3E7D4B9F-40A5-48BE-80E1-0EAE322EE4B7}" type="slidenum">
              <a:rPr lang="en-US" smtClean="0"/>
              <a:t>‹#›</a:t>
            </a:fld>
            <a:endParaRPr lang="en-US"/>
          </a:p>
        </p:txBody>
      </p:sp>
    </p:spTree>
    <p:extLst>
      <p:ext uri="{BB962C8B-B14F-4D97-AF65-F5344CB8AC3E}">
        <p14:creationId xmlns:p14="http://schemas.microsoft.com/office/powerpoint/2010/main" val="20693782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DFCE7D-6865-F694-4C81-58A4FD2170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43DEBC2-724C-534E-A7A6-E51AF9EBB82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7917A10-C3EB-9955-75EE-3EB1F850C2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B167B97-2F66-D83D-913D-2C36B070CB97}"/>
              </a:ext>
            </a:extLst>
          </p:cNvPr>
          <p:cNvSpPr>
            <a:spLocks noGrp="1"/>
          </p:cNvSpPr>
          <p:nvPr>
            <p:ph type="dt" sz="half" idx="10"/>
          </p:nvPr>
        </p:nvSpPr>
        <p:spPr/>
        <p:txBody>
          <a:bodyPr/>
          <a:lstStyle/>
          <a:p>
            <a:fld id="{CF704AA7-B00A-4B2B-B7F4-A5DC6487F5C5}" type="datetimeFigureOut">
              <a:rPr lang="en-US" smtClean="0"/>
              <a:t>10/23/2025</a:t>
            </a:fld>
            <a:endParaRPr lang="en-US"/>
          </a:p>
        </p:txBody>
      </p:sp>
      <p:sp>
        <p:nvSpPr>
          <p:cNvPr id="6" name="Footer Placeholder 5">
            <a:extLst>
              <a:ext uri="{FF2B5EF4-FFF2-40B4-BE49-F238E27FC236}">
                <a16:creationId xmlns:a16="http://schemas.microsoft.com/office/drawing/2014/main" id="{EDACFA1A-9B79-D92E-0AC6-483C5BF7EB5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98E877A-6A2E-44F5-A5EC-D28E5659D48F}"/>
              </a:ext>
            </a:extLst>
          </p:cNvPr>
          <p:cNvSpPr>
            <a:spLocks noGrp="1"/>
          </p:cNvSpPr>
          <p:nvPr>
            <p:ph type="sldNum" sz="quarter" idx="12"/>
          </p:nvPr>
        </p:nvSpPr>
        <p:spPr/>
        <p:txBody>
          <a:bodyPr/>
          <a:lstStyle/>
          <a:p>
            <a:fld id="{3E7D4B9F-40A5-48BE-80E1-0EAE322EE4B7}" type="slidenum">
              <a:rPr lang="en-US" smtClean="0"/>
              <a:t>‹#›</a:t>
            </a:fld>
            <a:endParaRPr lang="en-US"/>
          </a:p>
        </p:txBody>
      </p:sp>
    </p:spTree>
    <p:extLst>
      <p:ext uri="{BB962C8B-B14F-4D97-AF65-F5344CB8AC3E}">
        <p14:creationId xmlns:p14="http://schemas.microsoft.com/office/powerpoint/2010/main" val="7877439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F0FF89-1B0A-DC5B-6613-4B7694D104F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FFA6EF9-F2E1-3B02-BD42-2B19F770049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23E1C56-71C0-CC09-85C3-EBA29F3648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60D7730-95AB-DAF2-DA5B-A6D4B9ACE5F6}"/>
              </a:ext>
            </a:extLst>
          </p:cNvPr>
          <p:cNvSpPr>
            <a:spLocks noGrp="1"/>
          </p:cNvSpPr>
          <p:nvPr>
            <p:ph type="dt" sz="half" idx="10"/>
          </p:nvPr>
        </p:nvSpPr>
        <p:spPr/>
        <p:txBody>
          <a:bodyPr/>
          <a:lstStyle/>
          <a:p>
            <a:fld id="{CF704AA7-B00A-4B2B-B7F4-A5DC6487F5C5}" type="datetimeFigureOut">
              <a:rPr lang="en-US" smtClean="0"/>
              <a:t>10/23/2025</a:t>
            </a:fld>
            <a:endParaRPr lang="en-US"/>
          </a:p>
        </p:txBody>
      </p:sp>
      <p:sp>
        <p:nvSpPr>
          <p:cNvPr id="6" name="Footer Placeholder 5">
            <a:extLst>
              <a:ext uri="{FF2B5EF4-FFF2-40B4-BE49-F238E27FC236}">
                <a16:creationId xmlns:a16="http://schemas.microsoft.com/office/drawing/2014/main" id="{E8E1D746-72F2-B437-4554-EAFEA5FC0E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76193D5-8975-9F8D-F022-1E077E3D7E9D}"/>
              </a:ext>
            </a:extLst>
          </p:cNvPr>
          <p:cNvSpPr>
            <a:spLocks noGrp="1"/>
          </p:cNvSpPr>
          <p:nvPr>
            <p:ph type="sldNum" sz="quarter" idx="12"/>
          </p:nvPr>
        </p:nvSpPr>
        <p:spPr/>
        <p:txBody>
          <a:bodyPr/>
          <a:lstStyle/>
          <a:p>
            <a:fld id="{3E7D4B9F-40A5-48BE-80E1-0EAE322EE4B7}" type="slidenum">
              <a:rPr lang="en-US" smtClean="0"/>
              <a:t>‹#›</a:t>
            </a:fld>
            <a:endParaRPr lang="en-US"/>
          </a:p>
        </p:txBody>
      </p:sp>
    </p:spTree>
    <p:extLst>
      <p:ext uri="{BB962C8B-B14F-4D97-AF65-F5344CB8AC3E}">
        <p14:creationId xmlns:p14="http://schemas.microsoft.com/office/powerpoint/2010/main" val="16718299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5AAC157-3C56-9499-B1FB-D4BCC50E359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18534AD-F876-774E-6186-28730C6A639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A1A0726-61E2-7A7B-3A7D-2CE0A308D65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F704AA7-B00A-4B2B-B7F4-A5DC6487F5C5}" type="datetimeFigureOut">
              <a:rPr lang="en-US" smtClean="0"/>
              <a:t>10/23/2025</a:t>
            </a:fld>
            <a:endParaRPr lang="en-US"/>
          </a:p>
        </p:txBody>
      </p:sp>
      <p:sp>
        <p:nvSpPr>
          <p:cNvPr id="5" name="Footer Placeholder 4">
            <a:extLst>
              <a:ext uri="{FF2B5EF4-FFF2-40B4-BE49-F238E27FC236}">
                <a16:creationId xmlns:a16="http://schemas.microsoft.com/office/drawing/2014/main" id="{05B8CC57-F11C-482E-EF9E-9D7EAA6B409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4A43230F-E04F-0E2D-403B-9300E820358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E7D4B9F-40A5-48BE-80E1-0EAE322EE4B7}" type="slidenum">
              <a:rPr lang="en-US" smtClean="0"/>
              <a:t>‹#›</a:t>
            </a:fld>
            <a:endParaRPr lang="en-US"/>
          </a:p>
        </p:txBody>
      </p:sp>
    </p:spTree>
    <p:extLst>
      <p:ext uri="{BB962C8B-B14F-4D97-AF65-F5344CB8AC3E}">
        <p14:creationId xmlns:p14="http://schemas.microsoft.com/office/powerpoint/2010/main" val="18718640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32BFEC-8E4E-27DE-E7D1-95D948FB386B}"/>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5AA92FE9-3A83-EDF5-6B3B-B0810429FE17}"/>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06581A-2EDB-B643-9E07-D175E66886A1}" type="slidenum">
              <a:rPr kumimoji="0" lang="en-US" sz="900" b="1" i="0" u="none" strike="noStrike" kern="1200" cap="none" spc="100" normalizeH="0" baseline="0" noProof="0" smtClean="0">
                <a:ln>
                  <a:noFill/>
                </a:ln>
                <a:solidFill>
                  <a:srgbClr val="012D3F"/>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900" b="1" i="0" u="none" strike="noStrike" kern="1200" cap="none" spc="100" normalizeH="0" baseline="0" noProof="0">
              <a:ln>
                <a:noFill/>
              </a:ln>
              <a:solidFill>
                <a:srgbClr val="012D3F"/>
              </a:solidFill>
              <a:effectLst/>
              <a:uLnTx/>
              <a:uFillTx/>
              <a:latin typeface="Arial" panose="020B0604020202020204" pitchFamily="34" charset="0"/>
              <a:ea typeface="+mn-ea"/>
              <a:cs typeface="Arial" panose="020B0604020202020204" pitchFamily="34" charset="0"/>
            </a:endParaRPr>
          </a:p>
        </p:txBody>
      </p:sp>
      <p:sp>
        <p:nvSpPr>
          <p:cNvPr id="9" name="Footer Placeholder 1">
            <a:extLst>
              <a:ext uri="{FF2B5EF4-FFF2-40B4-BE49-F238E27FC236}">
                <a16:creationId xmlns:a16="http://schemas.microsoft.com/office/drawing/2014/main" id="{7B59A311-8F70-5899-CF46-04A500799543}"/>
              </a:ext>
            </a:extLst>
          </p:cNvPr>
          <p:cNvSpPr>
            <a:spLocks noGrp="1"/>
          </p:cNvSpPr>
          <p:nvPr>
            <p:ph type="ftr" sz="quarter" idx="11"/>
          </p:nvPr>
        </p:nvSpPr>
        <p:spPr>
          <a:xfrm>
            <a:off x="6432603" y="6425923"/>
            <a:ext cx="4967580" cy="398295"/>
          </a:xfrm>
        </p:spPr>
        <p:txBody>
          <a:bodyPr/>
          <a:lstStyle/>
          <a:p>
            <a:pPr>
              <a:defRPr/>
            </a:pPr>
            <a:r>
              <a:rPr kumimoji="0" lang="en-US" sz="900" b="1" i="0" u="none" strike="noStrike" kern="1200" cap="none" spc="100" normalizeH="0" baseline="0" noProof="0" dirty="0">
                <a:ln>
                  <a:noFill/>
                </a:ln>
                <a:solidFill>
                  <a:srgbClr val="012D3F"/>
                </a:solidFill>
                <a:effectLst/>
                <a:uLnTx/>
                <a:uFillTx/>
                <a:latin typeface="Arial"/>
                <a:cs typeface="Arial"/>
              </a:rPr>
              <a:t>WELLNESS PROGRAM | PROPRIETARY &amp; CONFIDENTIAL</a:t>
            </a:r>
            <a:endParaRPr lang="en-US" b="0" dirty="0">
              <a:solidFill>
                <a:srgbClr val="000000"/>
              </a:solidFill>
              <a:latin typeface="Arial"/>
              <a:cs typeface="Arial"/>
            </a:endParaRPr>
          </a:p>
        </p:txBody>
      </p:sp>
      <p:sp>
        <p:nvSpPr>
          <p:cNvPr id="19" name="TextBox 18">
            <a:extLst>
              <a:ext uri="{FF2B5EF4-FFF2-40B4-BE49-F238E27FC236}">
                <a16:creationId xmlns:a16="http://schemas.microsoft.com/office/drawing/2014/main" id="{6A70ACF3-ADAF-C7F1-F8FF-D9E72754BA48}"/>
              </a:ext>
            </a:extLst>
          </p:cNvPr>
          <p:cNvSpPr txBox="1"/>
          <p:nvPr/>
        </p:nvSpPr>
        <p:spPr>
          <a:xfrm>
            <a:off x="426963" y="1203115"/>
            <a:ext cx="5715380" cy="646331"/>
          </a:xfrm>
          <a:prstGeom prst="rect">
            <a:avLst/>
          </a:prstGeom>
          <a:noFill/>
        </p:spPr>
        <p:txBody>
          <a:bodyPr wrap="square" lIns="91440" tIns="45720" rIns="91440" bIns="4572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err="1">
                <a:ln>
                  <a:noFill/>
                </a:ln>
                <a:solidFill>
                  <a:srgbClr val="012D3F"/>
                </a:solidFill>
                <a:effectLst/>
                <a:uLnTx/>
                <a:uFillTx/>
                <a:latin typeface="Arial" panose="020B0604020202020204"/>
                <a:ea typeface="+mn-ea"/>
                <a:cs typeface="+mn-cs"/>
              </a:rPr>
              <a:t>WorkSpring</a:t>
            </a:r>
            <a:r>
              <a:rPr kumimoji="0" lang="en-US" sz="1800" b="0" i="0" u="none" strike="noStrike" kern="1200" cap="none" spc="0" normalizeH="0" baseline="0" noProof="0" dirty="0">
                <a:ln>
                  <a:noFill/>
                </a:ln>
                <a:solidFill>
                  <a:srgbClr val="012D3F"/>
                </a:solidFill>
                <a:effectLst/>
                <a:uLnTx/>
                <a:uFillTx/>
                <a:latin typeface="Arial" panose="020B0604020202020204"/>
                <a:ea typeface="+mn-ea"/>
                <a:cs typeface="+mn-cs"/>
              </a:rPr>
              <a:t> Wellness is a program that offers tools and resources to help you live a longer, healthier life.</a:t>
            </a:r>
            <a:endParaRPr lang="en-US" sz="1800" b="0" i="0" u="none" strike="noStrike" kern="1200" cap="none" spc="0" normalizeH="0" baseline="0" noProof="0" dirty="0">
              <a:ln>
                <a:noFill/>
              </a:ln>
              <a:solidFill>
                <a:srgbClr val="012D3F"/>
              </a:solidFill>
              <a:effectLst/>
              <a:uLnTx/>
              <a:uFillTx/>
              <a:latin typeface="Arial" panose="020B0604020202020204"/>
              <a:cs typeface="Arial"/>
            </a:endParaRPr>
          </a:p>
        </p:txBody>
      </p:sp>
      <p:sp>
        <p:nvSpPr>
          <p:cNvPr id="20" name="object 6">
            <a:extLst>
              <a:ext uri="{FF2B5EF4-FFF2-40B4-BE49-F238E27FC236}">
                <a16:creationId xmlns:a16="http://schemas.microsoft.com/office/drawing/2014/main" id="{DDF03468-E61B-DFB7-8F02-3A1402EAA205}"/>
              </a:ext>
            </a:extLst>
          </p:cNvPr>
          <p:cNvSpPr txBox="1"/>
          <p:nvPr/>
        </p:nvSpPr>
        <p:spPr>
          <a:xfrm>
            <a:off x="1667553" y="1975165"/>
            <a:ext cx="4065535" cy="1164742"/>
          </a:xfrm>
          <a:prstGeom prst="rect">
            <a:avLst/>
          </a:prstGeom>
        </p:spPr>
        <p:txBody>
          <a:bodyPr vert="horz" wrap="square" lIns="0" tIns="159385" rIns="0" bIns="0" rtlCol="0">
            <a:spAutoFit/>
          </a:bodyPr>
          <a:lstStyle/>
          <a:p>
            <a:pPr marL="0" marR="0" lvl="0" indent="0" algn="l" defTabSz="914400" rtl="0" eaLnBrk="1" fontAlgn="auto" latinLnBrk="0" hangingPunct="1">
              <a:lnSpc>
                <a:spcPct val="100000"/>
              </a:lnSpc>
              <a:spcBef>
                <a:spcPts val="1255"/>
              </a:spcBef>
              <a:spcAft>
                <a:spcPts val="0"/>
              </a:spcAft>
              <a:buClrTx/>
              <a:buSzTx/>
              <a:buFontTx/>
              <a:buNone/>
              <a:tabLst/>
              <a:defRPr/>
            </a:pPr>
            <a:r>
              <a:rPr kumimoji="0" sz="1351" b="1" i="0" u="none" strike="noStrike" kern="1200" cap="none" spc="0" normalizeH="0" baseline="0" noProof="0" dirty="0">
                <a:ln>
                  <a:noFill/>
                </a:ln>
                <a:solidFill>
                  <a:srgbClr val="012D3F"/>
                </a:solidFill>
                <a:effectLst/>
                <a:uLnTx/>
                <a:uFillTx/>
                <a:latin typeface="Arial" panose="020B0604020202020204"/>
                <a:ea typeface="+mn-ea"/>
                <a:cs typeface="+mn-cs"/>
              </a:rPr>
              <a:t>Earn </a:t>
            </a:r>
            <a:r>
              <a:rPr kumimoji="0" lang="en-US" sz="1351" b="1" i="0" u="none" strike="noStrike" kern="1200" cap="none" spc="0" normalizeH="0" baseline="0" noProof="0" dirty="0">
                <a:ln>
                  <a:noFill/>
                </a:ln>
                <a:solidFill>
                  <a:srgbClr val="012D3F"/>
                </a:solidFill>
                <a:effectLst/>
                <a:uLnTx/>
                <a:uFillTx/>
                <a:latin typeface="Arial" panose="020B0604020202020204"/>
                <a:ea typeface="+mn-ea"/>
                <a:cs typeface="+mn-cs"/>
              </a:rPr>
              <a:t>p</a:t>
            </a:r>
            <a:r>
              <a:rPr kumimoji="0" sz="1351" b="1" i="0" u="none" strike="noStrike" kern="1200" cap="none" spc="0" normalizeH="0" baseline="0" noProof="0" dirty="0">
                <a:ln>
                  <a:noFill/>
                </a:ln>
                <a:solidFill>
                  <a:srgbClr val="012D3F"/>
                </a:solidFill>
                <a:effectLst/>
                <a:uLnTx/>
                <a:uFillTx/>
                <a:latin typeface="Arial" panose="020B0604020202020204"/>
                <a:ea typeface="+mn-ea"/>
                <a:cs typeface="+mn-cs"/>
              </a:rPr>
              <a:t>oints</a:t>
            </a:r>
          </a:p>
          <a:p>
            <a:pPr marL="0" marR="5080" lvl="0" indent="0" algn="l" defTabSz="914400" rtl="0" eaLnBrk="1" fontAlgn="auto" latinLnBrk="0" hangingPunct="1">
              <a:lnSpc>
                <a:spcPct val="125000"/>
              </a:lnSpc>
              <a:spcBef>
                <a:spcPts val="289"/>
              </a:spcBef>
              <a:spcAft>
                <a:spcPts val="0"/>
              </a:spcAft>
              <a:buClrTx/>
              <a:buSzTx/>
              <a:buFontTx/>
              <a:buNone/>
              <a:tabLst/>
              <a:defRPr/>
            </a:pPr>
            <a:r>
              <a:rPr kumimoji="0" lang="en-US" sz="1351" b="0" i="0" u="none" strike="noStrike" kern="1200" cap="none" spc="0" normalizeH="0" baseline="0" noProof="0" dirty="0">
                <a:ln>
                  <a:noFill/>
                </a:ln>
                <a:solidFill>
                  <a:srgbClr val="012D3F"/>
                </a:solidFill>
                <a:effectLst/>
                <a:uLnTx/>
                <a:uFillTx/>
                <a:latin typeface="Arial" panose="020B0604020202020204"/>
                <a:ea typeface="+mn-ea"/>
                <a:cs typeface="+mn-cs"/>
              </a:rPr>
              <a:t>Engage in healthy activities like walking, getting enough sleep, visiting the doctor, and setting achievable goals.</a:t>
            </a:r>
            <a:endParaRPr kumimoji="0" sz="1351" b="0" i="0" u="none" strike="noStrike" kern="1200" cap="none" spc="0" normalizeH="0" baseline="0" noProof="0" dirty="0">
              <a:ln>
                <a:noFill/>
              </a:ln>
              <a:solidFill>
                <a:srgbClr val="012D3F"/>
              </a:solidFill>
              <a:effectLst/>
              <a:uLnTx/>
              <a:uFillTx/>
              <a:latin typeface="Arial" panose="020B0604020202020204"/>
              <a:ea typeface="+mn-ea"/>
              <a:cs typeface="+mn-cs"/>
            </a:endParaRPr>
          </a:p>
        </p:txBody>
      </p:sp>
      <p:sp>
        <p:nvSpPr>
          <p:cNvPr id="21" name="object 7">
            <a:extLst>
              <a:ext uri="{FF2B5EF4-FFF2-40B4-BE49-F238E27FC236}">
                <a16:creationId xmlns:a16="http://schemas.microsoft.com/office/drawing/2014/main" id="{91F8306E-CA2B-6CFC-4315-1822C8F8827C}"/>
              </a:ext>
            </a:extLst>
          </p:cNvPr>
          <p:cNvSpPr txBox="1"/>
          <p:nvPr/>
        </p:nvSpPr>
        <p:spPr>
          <a:xfrm>
            <a:off x="1667552" y="3235515"/>
            <a:ext cx="3901520" cy="1164742"/>
          </a:xfrm>
          <a:prstGeom prst="rect">
            <a:avLst/>
          </a:prstGeom>
        </p:spPr>
        <p:txBody>
          <a:bodyPr vert="horz" wrap="square" lIns="0" tIns="159385" rIns="0" bIns="0" rtlCol="0">
            <a:spAutoFit/>
          </a:bodyPr>
          <a:lstStyle/>
          <a:p>
            <a:pPr marL="0" marR="0" lvl="0" indent="0" algn="l" defTabSz="914400" rtl="0" eaLnBrk="1" fontAlgn="auto" latinLnBrk="0" hangingPunct="1">
              <a:lnSpc>
                <a:spcPct val="100000"/>
              </a:lnSpc>
              <a:spcBef>
                <a:spcPts val="1255"/>
              </a:spcBef>
              <a:spcAft>
                <a:spcPts val="0"/>
              </a:spcAft>
              <a:buClrTx/>
              <a:buSzTx/>
              <a:buFontTx/>
              <a:buNone/>
              <a:tabLst/>
              <a:defRPr/>
            </a:pPr>
            <a:r>
              <a:rPr kumimoji="0" sz="1351" b="1" i="0" u="none" strike="noStrike" kern="1200" cap="none" spc="0" normalizeH="0" baseline="0" noProof="0" dirty="0">
                <a:ln>
                  <a:noFill/>
                </a:ln>
                <a:solidFill>
                  <a:srgbClr val="012D3F"/>
                </a:solidFill>
                <a:effectLst/>
                <a:uLnTx/>
                <a:uFillTx/>
                <a:latin typeface="Arial" panose="020B0604020202020204"/>
                <a:ea typeface="+mn-ea"/>
                <a:cs typeface="+mn-cs"/>
              </a:rPr>
              <a:t>Achieve a</a:t>
            </a:r>
            <a:r>
              <a:rPr kumimoji="0" lang="en-US" sz="1351" b="1" i="0" u="none" strike="noStrike" kern="1200" cap="none" spc="0" normalizeH="0" baseline="0" noProof="0" dirty="0">
                <a:ln>
                  <a:noFill/>
                </a:ln>
                <a:solidFill>
                  <a:srgbClr val="012D3F"/>
                </a:solidFill>
                <a:effectLst/>
                <a:uLnTx/>
                <a:uFillTx/>
                <a:latin typeface="Arial" panose="020B0604020202020204"/>
                <a:ea typeface="+mn-ea"/>
                <a:cs typeface="+mn-cs"/>
              </a:rPr>
              <a:t> s</a:t>
            </a:r>
            <a:r>
              <a:rPr kumimoji="0" sz="1351" b="1" i="0" u="none" strike="noStrike" kern="1200" cap="none" spc="0" normalizeH="0" baseline="0" noProof="0" dirty="0">
                <a:ln>
                  <a:noFill/>
                </a:ln>
                <a:solidFill>
                  <a:srgbClr val="012D3F"/>
                </a:solidFill>
                <a:effectLst/>
                <a:uLnTx/>
                <a:uFillTx/>
                <a:latin typeface="Arial" panose="020B0604020202020204"/>
                <a:ea typeface="+mn-ea"/>
                <a:cs typeface="+mn-cs"/>
              </a:rPr>
              <a:t>tatus</a:t>
            </a:r>
          </a:p>
          <a:p>
            <a:pPr marL="0" marR="47624" lvl="0" indent="0" algn="l" defTabSz="914400" rtl="0" eaLnBrk="1" fontAlgn="auto" latinLnBrk="0" hangingPunct="1">
              <a:lnSpc>
                <a:spcPct val="125000"/>
              </a:lnSpc>
              <a:spcBef>
                <a:spcPts val="289"/>
              </a:spcBef>
              <a:spcAft>
                <a:spcPts val="0"/>
              </a:spcAft>
              <a:buClrTx/>
              <a:buSzTx/>
              <a:buFontTx/>
              <a:buNone/>
              <a:tabLst/>
              <a:defRPr/>
            </a:pPr>
            <a:r>
              <a:rPr kumimoji="0" sz="1351" b="0" i="0" u="none" strike="noStrike" kern="1200" cap="none" spc="0" normalizeH="0" baseline="0" noProof="0" dirty="0">
                <a:ln>
                  <a:noFill/>
                </a:ln>
                <a:solidFill>
                  <a:srgbClr val="012D3F"/>
                </a:solidFill>
                <a:effectLst/>
                <a:uLnTx/>
                <a:uFillTx/>
                <a:latin typeface="Arial" panose="020B0604020202020204"/>
                <a:ea typeface="+mn-ea"/>
                <a:cs typeface="+mn-cs"/>
              </a:rPr>
              <a:t>Each year, the number of </a:t>
            </a:r>
            <a:r>
              <a:rPr kumimoji="0" lang="en-US" sz="1351" b="0" i="0" u="none" strike="noStrike" kern="1200" cap="none" spc="0" normalizeH="0" baseline="0" noProof="0" dirty="0">
                <a:ln>
                  <a:noFill/>
                </a:ln>
                <a:solidFill>
                  <a:srgbClr val="012D3F"/>
                </a:solidFill>
                <a:effectLst/>
                <a:uLnTx/>
                <a:uFillTx/>
                <a:latin typeface="Arial" panose="020B0604020202020204"/>
                <a:ea typeface="+mn-ea"/>
                <a:cs typeface="+mn-cs"/>
              </a:rPr>
              <a:t>Points</a:t>
            </a:r>
            <a:r>
              <a:rPr kumimoji="0" sz="1351" b="0" i="0" u="none" strike="noStrike" kern="1200" cap="none" spc="0" normalizeH="0" baseline="0" noProof="0" dirty="0">
                <a:ln>
                  <a:noFill/>
                </a:ln>
                <a:solidFill>
                  <a:srgbClr val="012D3F"/>
                </a:solidFill>
                <a:effectLst/>
                <a:uLnTx/>
                <a:uFillTx/>
                <a:latin typeface="Arial" panose="020B0604020202020204"/>
                <a:ea typeface="+mn-ea"/>
                <a:cs typeface="+mn-cs"/>
              </a:rPr>
              <a:t> </a:t>
            </a:r>
            <a:r>
              <a:rPr kumimoji="0" lang="en-US" sz="1351" b="0" i="0" u="none" strike="noStrike" kern="1200" cap="none" spc="0" normalizeH="0" baseline="0" noProof="0" dirty="0">
                <a:ln>
                  <a:noFill/>
                </a:ln>
                <a:solidFill>
                  <a:srgbClr val="012D3F"/>
                </a:solidFill>
                <a:effectLst/>
                <a:uLnTx/>
                <a:uFillTx/>
                <a:latin typeface="Arial" panose="020B0604020202020204"/>
                <a:ea typeface="+mn-ea"/>
                <a:cs typeface="+mn-cs"/>
              </a:rPr>
              <a:t>you</a:t>
            </a:r>
            <a:r>
              <a:rPr kumimoji="0" sz="1351" b="0" i="0" u="none" strike="noStrike" kern="1200" cap="none" spc="0" normalizeH="0" baseline="0" noProof="0" dirty="0">
                <a:ln>
                  <a:noFill/>
                </a:ln>
                <a:solidFill>
                  <a:srgbClr val="012D3F"/>
                </a:solidFill>
                <a:effectLst/>
                <a:uLnTx/>
                <a:uFillTx/>
                <a:latin typeface="Arial" panose="020B0604020202020204"/>
                <a:ea typeface="+mn-ea"/>
                <a:cs typeface="+mn-cs"/>
              </a:rPr>
              <a:t> accumulate will determine </a:t>
            </a:r>
            <a:r>
              <a:rPr kumimoji="0" lang="en-US" sz="1351" b="0" i="0" u="none" strike="noStrike" kern="1200" cap="none" spc="0" normalizeH="0" baseline="0" noProof="0" dirty="0">
                <a:ln>
                  <a:noFill/>
                </a:ln>
                <a:solidFill>
                  <a:srgbClr val="012D3F"/>
                </a:solidFill>
                <a:effectLst/>
                <a:uLnTx/>
                <a:uFillTx/>
                <a:latin typeface="Arial" panose="020B0604020202020204"/>
                <a:ea typeface="+mn-ea"/>
                <a:cs typeface="+mn-cs"/>
              </a:rPr>
              <a:t>your</a:t>
            </a:r>
            <a:r>
              <a:rPr kumimoji="0" sz="1351" b="0" i="0" u="none" strike="noStrike" kern="1200" cap="none" spc="0" normalizeH="0" baseline="0" noProof="0" dirty="0">
                <a:ln>
                  <a:noFill/>
                </a:ln>
                <a:solidFill>
                  <a:srgbClr val="012D3F"/>
                </a:solidFill>
                <a:effectLst/>
                <a:uLnTx/>
                <a:uFillTx/>
                <a:latin typeface="Arial" panose="020B0604020202020204"/>
                <a:ea typeface="+mn-ea"/>
                <a:cs typeface="+mn-cs"/>
              </a:rPr>
              <a:t> </a:t>
            </a:r>
            <a:r>
              <a:rPr kumimoji="0" lang="en-US" sz="1351" b="0" i="0" u="none" strike="noStrike" kern="1200" cap="none" spc="0" normalizeH="0" baseline="0" noProof="0" dirty="0">
                <a:ln>
                  <a:noFill/>
                </a:ln>
                <a:solidFill>
                  <a:srgbClr val="012D3F"/>
                </a:solidFill>
                <a:effectLst/>
                <a:uLnTx/>
                <a:uFillTx/>
                <a:latin typeface="Arial" panose="020B0604020202020204"/>
                <a:ea typeface="+mn-ea"/>
                <a:cs typeface="+mn-cs"/>
              </a:rPr>
              <a:t>Status</a:t>
            </a:r>
            <a:r>
              <a:rPr kumimoji="0" sz="1351" b="0" i="0" u="none" strike="noStrike" kern="1200" cap="none" spc="0" normalizeH="0" baseline="0" noProof="0" dirty="0">
                <a:ln>
                  <a:noFill/>
                </a:ln>
                <a:solidFill>
                  <a:srgbClr val="012D3F"/>
                </a:solidFill>
                <a:effectLst/>
                <a:uLnTx/>
                <a:uFillTx/>
                <a:latin typeface="Arial" panose="020B0604020202020204"/>
                <a:ea typeface="+mn-ea"/>
                <a:cs typeface="+mn-cs"/>
              </a:rPr>
              <a:t> (Bronze, Silver, Gold, or Platinum).</a:t>
            </a:r>
          </a:p>
        </p:txBody>
      </p:sp>
      <p:sp>
        <p:nvSpPr>
          <p:cNvPr id="22" name="object 8">
            <a:extLst>
              <a:ext uri="{FF2B5EF4-FFF2-40B4-BE49-F238E27FC236}">
                <a16:creationId xmlns:a16="http://schemas.microsoft.com/office/drawing/2014/main" id="{4127FF9A-C0BE-C534-5597-F3BDC0A37031}"/>
              </a:ext>
            </a:extLst>
          </p:cNvPr>
          <p:cNvSpPr txBox="1"/>
          <p:nvPr/>
        </p:nvSpPr>
        <p:spPr>
          <a:xfrm>
            <a:off x="1667551" y="4796060"/>
            <a:ext cx="3855875" cy="1164742"/>
          </a:xfrm>
          <a:prstGeom prst="rect">
            <a:avLst/>
          </a:prstGeom>
        </p:spPr>
        <p:txBody>
          <a:bodyPr vert="horz" wrap="square" lIns="0" tIns="159385" rIns="0" bIns="0" rtlCol="0">
            <a:spAutoFit/>
          </a:bodyPr>
          <a:lstStyle/>
          <a:p>
            <a:pPr marL="0" marR="0" lvl="0" indent="0" algn="l" defTabSz="914400" rtl="0" eaLnBrk="1" fontAlgn="auto" latinLnBrk="0" hangingPunct="1">
              <a:lnSpc>
                <a:spcPct val="100000"/>
              </a:lnSpc>
              <a:spcBef>
                <a:spcPts val="1255"/>
              </a:spcBef>
              <a:spcAft>
                <a:spcPts val="0"/>
              </a:spcAft>
              <a:buClrTx/>
              <a:buSzTx/>
              <a:buFontTx/>
              <a:buNone/>
              <a:tabLst/>
              <a:defRPr/>
            </a:pPr>
            <a:r>
              <a:rPr kumimoji="0" sz="1351" b="1" i="0" u="none" strike="noStrike" kern="1200" cap="none" spc="0" normalizeH="0" baseline="0" noProof="0" dirty="0">
                <a:ln>
                  <a:noFill/>
                </a:ln>
                <a:solidFill>
                  <a:srgbClr val="012D3F"/>
                </a:solidFill>
                <a:effectLst/>
                <a:uLnTx/>
                <a:uFillTx/>
                <a:latin typeface="Arial" panose="020B0604020202020204"/>
                <a:ea typeface="+mn-ea"/>
                <a:cs typeface="+mn-cs"/>
              </a:rPr>
              <a:t>Get rewarded</a:t>
            </a:r>
          </a:p>
          <a:p>
            <a:pPr marL="0" marR="5080" lvl="0" indent="0" algn="l" defTabSz="914400" rtl="0" eaLnBrk="1" fontAlgn="auto" latinLnBrk="0" hangingPunct="1">
              <a:lnSpc>
                <a:spcPct val="125000"/>
              </a:lnSpc>
              <a:spcBef>
                <a:spcPts val="289"/>
              </a:spcBef>
              <a:spcAft>
                <a:spcPts val="0"/>
              </a:spcAft>
              <a:buClrTx/>
              <a:buSzTx/>
              <a:buFontTx/>
              <a:buNone/>
              <a:tabLst/>
              <a:defRPr/>
            </a:pPr>
            <a:r>
              <a:rPr kumimoji="0" lang="en-US" sz="1351" b="0" i="0" u="none" strike="noStrike" kern="1200" cap="none" spc="0" normalizeH="0" baseline="0" noProof="0" dirty="0">
                <a:ln>
                  <a:noFill/>
                </a:ln>
                <a:solidFill>
                  <a:srgbClr val="012D3F"/>
                </a:solidFill>
                <a:effectLst/>
                <a:uLnTx/>
                <a:uFillTx/>
                <a:latin typeface="Arial" panose="020B0604020202020204"/>
                <a:ea typeface="+mn-ea"/>
                <a:cs typeface="+mn-cs"/>
              </a:rPr>
              <a:t>The more you participate, the more points you earn; the higher your status, the greater your rewards.</a:t>
            </a:r>
            <a:endParaRPr kumimoji="0" sz="1351" b="0" i="0" u="none" strike="noStrike" kern="1200" cap="none" spc="0" normalizeH="0" baseline="0" noProof="0" dirty="0">
              <a:ln>
                <a:noFill/>
              </a:ln>
              <a:solidFill>
                <a:srgbClr val="012D3F"/>
              </a:solidFill>
              <a:effectLst/>
              <a:uLnTx/>
              <a:uFillTx/>
              <a:latin typeface="Arial" panose="020B0604020202020204"/>
              <a:ea typeface="+mn-ea"/>
              <a:cs typeface="+mn-cs"/>
            </a:endParaRPr>
          </a:p>
        </p:txBody>
      </p:sp>
      <p:sp>
        <p:nvSpPr>
          <p:cNvPr id="23" name="Title 155">
            <a:extLst>
              <a:ext uri="{FF2B5EF4-FFF2-40B4-BE49-F238E27FC236}">
                <a16:creationId xmlns:a16="http://schemas.microsoft.com/office/drawing/2014/main" id="{30BC29A9-48A3-7948-263A-2DF70EEA0500}"/>
              </a:ext>
            </a:extLst>
          </p:cNvPr>
          <p:cNvSpPr txBox="1">
            <a:spLocks/>
          </p:cNvSpPr>
          <p:nvPr/>
        </p:nvSpPr>
        <p:spPr>
          <a:xfrm>
            <a:off x="366488" y="545346"/>
            <a:ext cx="10959239" cy="651631"/>
          </a:xfrm>
          <a:prstGeom prst="rect">
            <a:avLst/>
          </a:prstGeom>
        </p:spPr>
        <p:txBody>
          <a:bodyPr vert="horz" lIns="91440" tIns="45720" rIns="91440" bIns="45720" rtlCol="0" anchor="b">
            <a:normAutofit/>
          </a:bodyPr>
          <a:lstStyle>
            <a:lvl1pPr algn="l" defTabSz="914400" rtl="0" eaLnBrk="1" latinLnBrk="0" hangingPunct="1">
              <a:lnSpc>
                <a:spcPts val="3400"/>
              </a:lnSpc>
              <a:spcBef>
                <a:spcPct val="0"/>
              </a:spcBef>
              <a:buNone/>
              <a:defRPr sz="2800" b="1" i="0" kern="1200">
                <a:solidFill>
                  <a:srgbClr val="000000"/>
                </a:solidFill>
                <a:latin typeface="Arial Black" panose="020B0604020202020204" pitchFamily="34" charset="0"/>
                <a:ea typeface="+mj-ea"/>
                <a:cs typeface="Arial Black" panose="020B0604020202020204" pitchFamily="34" charset="0"/>
              </a:defRPr>
            </a:lvl1pPr>
          </a:lstStyle>
          <a:p>
            <a:pPr marL="0" marR="0" lvl="0" indent="0" algn="l" defTabSz="914400" rtl="0" eaLnBrk="1" fontAlgn="auto" latinLnBrk="0" hangingPunct="1">
              <a:lnSpc>
                <a:spcPts val="3400"/>
              </a:lnSpc>
              <a:spcBef>
                <a:spcPct val="0"/>
              </a:spcBef>
              <a:spcAft>
                <a:spcPts val="0"/>
              </a:spcAft>
              <a:buClrTx/>
              <a:buSzTx/>
              <a:buFontTx/>
              <a:buNone/>
              <a:tabLst/>
              <a:defRPr/>
            </a:pPr>
            <a:r>
              <a:rPr kumimoji="0" lang="en-US" b="1" i="0" u="none" strike="noStrike" kern="1200" cap="none" spc="0" normalizeH="0" baseline="0" noProof="0" dirty="0">
                <a:ln>
                  <a:noFill/>
                </a:ln>
                <a:solidFill>
                  <a:srgbClr val="012D3F"/>
                </a:solidFill>
                <a:effectLst/>
                <a:uLnTx/>
                <a:uFillTx/>
                <a:latin typeface="Arial Black"/>
              </a:rPr>
              <a:t>Enhanced </a:t>
            </a:r>
            <a:r>
              <a:rPr kumimoji="0" lang="en-US" b="1" i="0" u="none" strike="noStrike" kern="1200" cap="none" spc="0" normalizeH="0" baseline="0" noProof="0" err="1">
                <a:ln>
                  <a:noFill/>
                </a:ln>
                <a:solidFill>
                  <a:srgbClr val="012D3F"/>
                </a:solidFill>
                <a:effectLst/>
                <a:uLnTx/>
                <a:uFillTx/>
                <a:latin typeface="Arial Black"/>
              </a:rPr>
              <a:t>WorkSpring</a:t>
            </a:r>
            <a:r>
              <a:rPr kumimoji="0" lang="en-US" b="1" i="0" u="none" strike="noStrike" kern="1200" cap="none" spc="0" normalizeH="0" baseline="0" noProof="0" dirty="0">
                <a:ln>
                  <a:noFill/>
                </a:ln>
                <a:solidFill>
                  <a:srgbClr val="012D3F"/>
                </a:solidFill>
                <a:effectLst/>
                <a:uLnTx/>
                <a:uFillTx/>
                <a:latin typeface="Arial Black"/>
              </a:rPr>
              <a:t> Wellness Portal</a:t>
            </a:r>
          </a:p>
        </p:txBody>
      </p:sp>
      <p:grpSp>
        <p:nvGrpSpPr>
          <p:cNvPr id="24" name="Group 23">
            <a:extLst>
              <a:ext uri="{FF2B5EF4-FFF2-40B4-BE49-F238E27FC236}">
                <a16:creationId xmlns:a16="http://schemas.microsoft.com/office/drawing/2014/main" id="{8C31E4F5-3542-F9FE-880D-E4F2F12BE89B}"/>
              </a:ext>
            </a:extLst>
          </p:cNvPr>
          <p:cNvGrpSpPr/>
          <p:nvPr/>
        </p:nvGrpSpPr>
        <p:grpSpPr>
          <a:xfrm>
            <a:off x="1357466" y="3953250"/>
            <a:ext cx="3466335" cy="793033"/>
            <a:chOff x="9192379" y="3674746"/>
            <a:chExt cx="2086008" cy="477238"/>
          </a:xfrm>
        </p:grpSpPr>
        <p:sp>
          <p:nvSpPr>
            <p:cNvPr id="25" name="TextBox 24" hidden="1">
              <a:extLst>
                <a:ext uri="{FF2B5EF4-FFF2-40B4-BE49-F238E27FC236}">
                  <a16:creationId xmlns:a16="http://schemas.microsoft.com/office/drawing/2014/main" id="{8A813F7E-52C4-4589-0103-E4E213F97AB4}"/>
                </a:ext>
              </a:extLst>
            </p:cNvPr>
            <p:cNvSpPr txBox="1"/>
            <p:nvPr/>
          </p:nvSpPr>
          <p:spPr>
            <a:xfrm>
              <a:off x="9192379" y="3674746"/>
              <a:ext cx="684267" cy="149485"/>
            </a:xfrm>
            <a:prstGeom prst="rect">
              <a:avLst/>
            </a:prstGeom>
            <a:noFill/>
          </p:spPr>
          <p:txBody>
            <a:bodyPr wrap="square" rtlCol="0">
              <a:spAutoFit/>
            </a:bodyPr>
            <a:lstStyle>
              <a:defPPr>
                <a:defRPr lang="en-US"/>
              </a:defPPr>
              <a:lvl1pPr algn="ctr">
                <a:defRPr sz="750">
                  <a:solidFill>
                    <a:schemeClr val="accent2"/>
                  </a:solidFill>
                </a:defRPr>
              </a:lvl1pPr>
            </a:lstStyle>
            <a:p>
              <a:pPr marL="0" marR="0" lvl="0" indent="0" algn="l" defTabSz="617187" rtl="0" eaLnBrk="1" fontAlgn="auto" latinLnBrk="0" hangingPunct="1">
                <a:lnSpc>
                  <a:spcPct val="100000"/>
                </a:lnSpc>
                <a:spcBef>
                  <a:spcPts val="0"/>
                </a:spcBef>
                <a:spcAft>
                  <a:spcPts val="0"/>
                </a:spcAft>
                <a:buClrTx/>
                <a:buSzTx/>
                <a:buFontTx/>
                <a:buNone/>
                <a:tabLst/>
                <a:defRPr/>
              </a:pPr>
              <a:r>
                <a:rPr kumimoji="0" lang="en-US" sz="507" b="0" i="0" u="none" strike="noStrike" kern="1200" cap="none" spc="0" normalizeH="0" baseline="0" noProof="0" dirty="0">
                  <a:ln>
                    <a:noFill/>
                  </a:ln>
                  <a:solidFill>
                    <a:srgbClr val="6D6D6C"/>
                  </a:solidFill>
                  <a:effectLst/>
                  <a:uLnTx/>
                  <a:uFillTx/>
                  <a:latin typeface="Montserrat"/>
                  <a:ea typeface="+mn-ea"/>
                  <a:cs typeface="+mn-cs"/>
                </a:rPr>
                <a:t>Points </a:t>
              </a:r>
              <a:br>
                <a:rPr kumimoji="0" lang="en-US" sz="507" b="0" i="0" u="none" strike="noStrike" kern="1200" cap="none" spc="0" normalizeH="0" baseline="0" noProof="0">
                  <a:ln>
                    <a:noFill/>
                  </a:ln>
                  <a:solidFill>
                    <a:srgbClr val="6D6D6C"/>
                  </a:solidFill>
                  <a:effectLst/>
                  <a:uLnTx/>
                  <a:uFillTx/>
                  <a:latin typeface="Montserrat"/>
                  <a:ea typeface="+mn-ea"/>
                  <a:cs typeface="+mn-cs"/>
                </a:rPr>
              </a:br>
              <a:r>
                <a:rPr kumimoji="0" lang="en-US" sz="507" b="0" i="0" u="none" strike="noStrike" kern="1200" cap="none" spc="0" normalizeH="0" baseline="0" noProof="0" dirty="0">
                  <a:ln>
                    <a:noFill/>
                  </a:ln>
                  <a:solidFill>
                    <a:srgbClr val="6D6D6C"/>
                  </a:solidFill>
                  <a:effectLst/>
                  <a:uLnTx/>
                  <a:uFillTx/>
                  <a:latin typeface="Montserrat"/>
                  <a:ea typeface="+mn-ea"/>
                  <a:cs typeface="+mn-cs"/>
                </a:rPr>
                <a:t>&amp; Status</a:t>
              </a:r>
            </a:p>
          </p:txBody>
        </p:sp>
        <p:grpSp>
          <p:nvGrpSpPr>
            <p:cNvPr id="26" name="Group 25">
              <a:extLst>
                <a:ext uri="{FF2B5EF4-FFF2-40B4-BE49-F238E27FC236}">
                  <a16:creationId xmlns:a16="http://schemas.microsoft.com/office/drawing/2014/main" id="{3B4C98C6-6758-E030-F0AE-417BBF1624C1}"/>
                </a:ext>
              </a:extLst>
            </p:cNvPr>
            <p:cNvGrpSpPr/>
            <p:nvPr/>
          </p:nvGrpSpPr>
          <p:grpSpPr>
            <a:xfrm>
              <a:off x="10729747" y="4030988"/>
              <a:ext cx="548640" cy="112282"/>
              <a:chOff x="7878764" y="3440945"/>
              <a:chExt cx="2369140" cy="484860"/>
            </a:xfrm>
          </p:grpSpPr>
          <p:sp>
            <p:nvSpPr>
              <p:cNvPr id="42" name="TextBox 17">
                <a:extLst>
                  <a:ext uri="{FF2B5EF4-FFF2-40B4-BE49-F238E27FC236}">
                    <a16:creationId xmlns:a16="http://schemas.microsoft.com/office/drawing/2014/main" id="{03CA6A4C-706B-095C-CDD3-490968AB3CD3}"/>
                  </a:ext>
                </a:extLst>
              </p:cNvPr>
              <p:cNvSpPr txBox="1">
                <a:spLocks noChangeArrowheads="1"/>
              </p:cNvSpPr>
              <p:nvPr/>
            </p:nvSpPr>
            <p:spPr bwMode="auto">
              <a:xfrm>
                <a:off x="7908646" y="3550229"/>
                <a:ext cx="2182284" cy="375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0" marR="0" lvl="0" indent="0" algn="ctr" defTabSz="617187" rtl="0" eaLnBrk="1" fontAlgn="auto" latinLnBrk="0" hangingPunct="1">
                  <a:lnSpc>
                    <a:spcPct val="100000"/>
                  </a:lnSpc>
                  <a:spcBef>
                    <a:spcPts val="0"/>
                  </a:spcBef>
                  <a:spcAft>
                    <a:spcPts val="0"/>
                  </a:spcAft>
                  <a:buClrTx/>
                  <a:buSzTx/>
                  <a:buFontTx/>
                  <a:buNone/>
                  <a:tabLst/>
                  <a:defRPr/>
                </a:pPr>
                <a:r>
                  <a:rPr kumimoji="0" lang="en-US" altLang="en-US" sz="339" b="0" i="0" u="none" strike="noStrike" kern="1200" cap="none" spc="0" normalizeH="0" baseline="0" noProof="0">
                    <a:ln>
                      <a:noFill/>
                    </a:ln>
                    <a:solidFill>
                      <a:srgbClr val="333333"/>
                    </a:solidFill>
                    <a:effectLst/>
                    <a:uLnTx/>
                    <a:uFillTx/>
                    <a:latin typeface="Montserrat"/>
                    <a:ea typeface="Open Sans Light" panose="020B0306030504020204" pitchFamily="34" charset="0"/>
                    <a:cs typeface="Open Sans Light" panose="020B0306030504020204" pitchFamily="34" charset="0"/>
                  </a:rPr>
                  <a:t>10,000</a:t>
                </a:r>
              </a:p>
            </p:txBody>
          </p:sp>
          <p:grpSp>
            <p:nvGrpSpPr>
              <p:cNvPr id="43" name="Group 42">
                <a:extLst>
                  <a:ext uri="{FF2B5EF4-FFF2-40B4-BE49-F238E27FC236}">
                    <a16:creationId xmlns:a16="http://schemas.microsoft.com/office/drawing/2014/main" id="{C548F6E2-5B9D-3BA7-7D1C-A3224DE8E8AC}"/>
                  </a:ext>
                </a:extLst>
              </p:cNvPr>
              <p:cNvGrpSpPr/>
              <p:nvPr/>
            </p:nvGrpSpPr>
            <p:grpSpPr>
              <a:xfrm>
                <a:off x="7878764" y="3440945"/>
                <a:ext cx="2369140" cy="57200"/>
                <a:chOff x="7878764" y="3953196"/>
                <a:chExt cx="2369140" cy="57200"/>
              </a:xfrm>
            </p:grpSpPr>
            <p:cxnSp>
              <p:nvCxnSpPr>
                <p:cNvPr id="44" name="Straight Connector 43">
                  <a:extLst>
                    <a:ext uri="{FF2B5EF4-FFF2-40B4-BE49-F238E27FC236}">
                      <a16:creationId xmlns:a16="http://schemas.microsoft.com/office/drawing/2014/main" id="{E62CD1E5-B354-C1E4-56A2-17BC746E10D9}"/>
                    </a:ext>
                  </a:extLst>
                </p:cNvPr>
                <p:cNvCxnSpPr>
                  <a:cxnSpLocks/>
                </p:cNvCxnSpPr>
                <p:nvPr/>
              </p:nvCxnSpPr>
              <p:spPr>
                <a:xfrm>
                  <a:off x="7878764" y="3953196"/>
                  <a:ext cx="2369140" cy="0"/>
                </a:xfrm>
                <a:prstGeom prst="line">
                  <a:avLst/>
                </a:prstGeom>
                <a:ln w="76200" cap="rnd">
                  <a:solidFill>
                    <a:srgbClr val="D5D5D5"/>
                  </a:solidFill>
                </a:ln>
              </p:spPr>
              <p:style>
                <a:lnRef idx="1">
                  <a:schemeClr val="accent1"/>
                </a:lnRef>
                <a:fillRef idx="0">
                  <a:schemeClr val="accent1"/>
                </a:fillRef>
                <a:effectRef idx="0">
                  <a:schemeClr val="accent1"/>
                </a:effectRef>
                <a:fontRef idx="minor">
                  <a:schemeClr val="tx1"/>
                </a:fontRef>
              </p:style>
            </p:cxnSp>
            <p:sp>
              <p:nvSpPr>
                <p:cNvPr id="45" name="Freeform: Shape 533">
                  <a:extLst>
                    <a:ext uri="{FF2B5EF4-FFF2-40B4-BE49-F238E27FC236}">
                      <a16:creationId xmlns:a16="http://schemas.microsoft.com/office/drawing/2014/main" id="{0ACCEF5F-7497-7BFE-C051-2394A05C989D}"/>
                    </a:ext>
                  </a:extLst>
                </p:cNvPr>
                <p:cNvSpPr/>
                <p:nvPr/>
              </p:nvSpPr>
              <p:spPr>
                <a:xfrm>
                  <a:off x="10127335" y="3993110"/>
                  <a:ext cx="17286" cy="17286"/>
                </a:xfrm>
                <a:custGeom>
                  <a:avLst/>
                  <a:gdLst>
                    <a:gd name="connsiteX0" fmla="*/ 14287 w 28575"/>
                    <a:gd name="connsiteY0" fmla="*/ 14288 h 28575"/>
                    <a:gd name="connsiteX1" fmla="*/ 14287 w 28575"/>
                    <a:gd name="connsiteY1" fmla="*/ 14288 h 28575"/>
                  </a:gdLst>
                  <a:ahLst/>
                  <a:cxnLst>
                    <a:cxn ang="0">
                      <a:pos x="connsiteX0" y="connsiteY0"/>
                    </a:cxn>
                    <a:cxn ang="0">
                      <a:pos x="connsiteX1" y="connsiteY1"/>
                    </a:cxn>
                  </a:cxnLst>
                  <a:rect l="l" t="t" r="r" b="b"/>
                  <a:pathLst>
                    <a:path w="28575" h="28575">
                      <a:moveTo>
                        <a:pt x="14287" y="14288"/>
                      </a:moveTo>
                      <a:lnTo>
                        <a:pt x="14287" y="14288"/>
                      </a:lnTo>
                    </a:path>
                  </a:pathLst>
                </a:custGeom>
                <a:ln w="6350" cap="rnd">
                  <a:solidFill>
                    <a:srgbClr val="FFFFFF"/>
                  </a:solidFill>
                  <a:prstDash val="solid"/>
                  <a:round/>
                </a:ln>
              </p:spPr>
              <p:txBody>
                <a:bodyPr rtlCol="0" anchor="ctr"/>
                <a:lstStyle/>
                <a:p>
                  <a:pPr marL="0" marR="0" lvl="0" indent="0" algn="l" defTabSz="617187" rtl="0" eaLnBrk="1" fontAlgn="auto" latinLnBrk="0" hangingPunct="1">
                    <a:lnSpc>
                      <a:spcPct val="100000"/>
                    </a:lnSpc>
                    <a:spcBef>
                      <a:spcPts val="0"/>
                    </a:spcBef>
                    <a:spcAft>
                      <a:spcPts val="0"/>
                    </a:spcAft>
                    <a:buClrTx/>
                    <a:buSzTx/>
                    <a:buFontTx/>
                    <a:buNone/>
                    <a:tabLst/>
                    <a:defRPr/>
                  </a:pPr>
                  <a:endParaRPr kumimoji="0" lang="en-ZA" sz="1216" b="0" i="0" u="none" strike="noStrike" kern="1200" cap="none" spc="0" normalizeH="0" baseline="0" noProof="0">
                    <a:ln>
                      <a:noFill/>
                    </a:ln>
                    <a:solidFill>
                      <a:srgbClr val="333333"/>
                    </a:solidFill>
                    <a:effectLst/>
                    <a:uLnTx/>
                    <a:uFillTx/>
                    <a:latin typeface="Montserrat"/>
                    <a:ea typeface="+mn-ea"/>
                    <a:cs typeface="+mn-cs"/>
                  </a:endParaRPr>
                </a:p>
              </p:txBody>
            </p:sp>
          </p:grpSp>
        </p:grpSp>
        <p:grpSp>
          <p:nvGrpSpPr>
            <p:cNvPr id="27" name="Group 26">
              <a:extLst>
                <a:ext uri="{FF2B5EF4-FFF2-40B4-BE49-F238E27FC236}">
                  <a16:creationId xmlns:a16="http://schemas.microsoft.com/office/drawing/2014/main" id="{220B49CA-2239-41DC-23DD-95E679FFDB15}"/>
                </a:ext>
              </a:extLst>
            </p:cNvPr>
            <p:cNvGrpSpPr/>
            <p:nvPr/>
          </p:nvGrpSpPr>
          <p:grpSpPr>
            <a:xfrm>
              <a:off x="10242158" y="4030992"/>
              <a:ext cx="565837" cy="120992"/>
              <a:chOff x="5773261" y="3403332"/>
              <a:chExt cx="2135385" cy="522470"/>
            </a:xfrm>
          </p:grpSpPr>
          <p:sp>
            <p:nvSpPr>
              <p:cNvPr id="38" name="TextBox 18">
                <a:extLst>
                  <a:ext uri="{FF2B5EF4-FFF2-40B4-BE49-F238E27FC236}">
                    <a16:creationId xmlns:a16="http://schemas.microsoft.com/office/drawing/2014/main" id="{5F8A7CFB-E2D4-532D-D4F7-9790FBF30395}"/>
                  </a:ext>
                </a:extLst>
              </p:cNvPr>
              <p:cNvSpPr txBox="1">
                <a:spLocks noChangeArrowheads="1"/>
              </p:cNvSpPr>
              <p:nvPr/>
            </p:nvSpPr>
            <p:spPr bwMode="auto">
              <a:xfrm>
                <a:off x="5965548" y="3550228"/>
                <a:ext cx="1943098" cy="3755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0" marR="0" lvl="0" indent="0" algn="ctr" defTabSz="617187" rtl="0" eaLnBrk="1" fontAlgn="auto" latinLnBrk="0" hangingPunct="1">
                  <a:lnSpc>
                    <a:spcPct val="100000"/>
                  </a:lnSpc>
                  <a:spcBef>
                    <a:spcPts val="0"/>
                  </a:spcBef>
                  <a:spcAft>
                    <a:spcPts val="0"/>
                  </a:spcAft>
                  <a:buClrTx/>
                  <a:buSzTx/>
                  <a:buFontTx/>
                  <a:buNone/>
                  <a:tabLst/>
                  <a:defRPr/>
                </a:pPr>
                <a:r>
                  <a:rPr kumimoji="0" lang="en-US" altLang="en-US" sz="339" b="0" i="0" u="none" strike="noStrike" kern="1200" cap="none" spc="0" normalizeH="0" baseline="0" noProof="0">
                    <a:ln>
                      <a:noFill/>
                    </a:ln>
                    <a:solidFill>
                      <a:srgbClr val="333333"/>
                    </a:solidFill>
                    <a:effectLst/>
                    <a:uLnTx/>
                    <a:uFillTx/>
                    <a:latin typeface="Montserrat"/>
                    <a:ea typeface="Open Sans Light" panose="020B0306030504020204" pitchFamily="34" charset="0"/>
                    <a:cs typeface="Open Sans Light" panose="020B0306030504020204" pitchFamily="34" charset="0"/>
                  </a:rPr>
                  <a:t>6,000</a:t>
                </a:r>
              </a:p>
            </p:txBody>
          </p:sp>
          <p:grpSp>
            <p:nvGrpSpPr>
              <p:cNvPr id="39" name="Group 38">
                <a:extLst>
                  <a:ext uri="{FF2B5EF4-FFF2-40B4-BE49-F238E27FC236}">
                    <a16:creationId xmlns:a16="http://schemas.microsoft.com/office/drawing/2014/main" id="{922DD10A-5667-F36A-EAD6-3E9502FB1A1A}"/>
                  </a:ext>
                </a:extLst>
              </p:cNvPr>
              <p:cNvGrpSpPr/>
              <p:nvPr/>
            </p:nvGrpSpPr>
            <p:grpSpPr>
              <a:xfrm>
                <a:off x="5773261" y="3403332"/>
                <a:ext cx="1974285" cy="81101"/>
                <a:chOff x="5773261" y="3915583"/>
                <a:chExt cx="1974285" cy="81101"/>
              </a:xfrm>
            </p:grpSpPr>
            <p:cxnSp>
              <p:nvCxnSpPr>
                <p:cNvPr id="40" name="Straight Connector 39">
                  <a:extLst>
                    <a:ext uri="{FF2B5EF4-FFF2-40B4-BE49-F238E27FC236}">
                      <a16:creationId xmlns:a16="http://schemas.microsoft.com/office/drawing/2014/main" id="{DD5EAFC9-97EB-B8A7-55A0-E77FFA895086}"/>
                    </a:ext>
                  </a:extLst>
                </p:cNvPr>
                <p:cNvCxnSpPr>
                  <a:cxnSpLocks/>
                </p:cNvCxnSpPr>
                <p:nvPr/>
              </p:nvCxnSpPr>
              <p:spPr>
                <a:xfrm>
                  <a:off x="5773261" y="3915583"/>
                  <a:ext cx="1974285" cy="0"/>
                </a:xfrm>
                <a:prstGeom prst="line">
                  <a:avLst/>
                </a:prstGeom>
                <a:ln w="76200" cap="rnd">
                  <a:solidFill>
                    <a:srgbClr val="FFCF3D"/>
                  </a:solidFill>
                </a:ln>
              </p:spPr>
              <p:style>
                <a:lnRef idx="1">
                  <a:schemeClr val="accent1"/>
                </a:lnRef>
                <a:fillRef idx="0">
                  <a:schemeClr val="accent1"/>
                </a:fillRef>
                <a:effectRef idx="0">
                  <a:schemeClr val="accent1"/>
                </a:effectRef>
                <a:fontRef idx="minor">
                  <a:schemeClr val="tx1"/>
                </a:fontRef>
              </p:style>
            </p:cxnSp>
            <p:sp>
              <p:nvSpPr>
                <p:cNvPr id="41" name="Freeform: Shape 533">
                  <a:extLst>
                    <a:ext uri="{FF2B5EF4-FFF2-40B4-BE49-F238E27FC236}">
                      <a16:creationId xmlns:a16="http://schemas.microsoft.com/office/drawing/2014/main" id="{E54353D0-BA17-FCA4-1200-CB28B2BEA97C}"/>
                    </a:ext>
                  </a:extLst>
                </p:cNvPr>
                <p:cNvSpPr/>
                <p:nvPr/>
              </p:nvSpPr>
              <p:spPr>
                <a:xfrm>
                  <a:off x="7627746" y="3979398"/>
                  <a:ext cx="17286" cy="17286"/>
                </a:xfrm>
                <a:custGeom>
                  <a:avLst/>
                  <a:gdLst>
                    <a:gd name="connsiteX0" fmla="*/ 14287 w 28575"/>
                    <a:gd name="connsiteY0" fmla="*/ 14288 h 28575"/>
                    <a:gd name="connsiteX1" fmla="*/ 14287 w 28575"/>
                    <a:gd name="connsiteY1" fmla="*/ 14288 h 28575"/>
                  </a:gdLst>
                  <a:ahLst/>
                  <a:cxnLst>
                    <a:cxn ang="0">
                      <a:pos x="connsiteX0" y="connsiteY0"/>
                    </a:cxn>
                    <a:cxn ang="0">
                      <a:pos x="connsiteX1" y="connsiteY1"/>
                    </a:cxn>
                  </a:cxnLst>
                  <a:rect l="l" t="t" r="r" b="b"/>
                  <a:pathLst>
                    <a:path w="28575" h="28575">
                      <a:moveTo>
                        <a:pt x="14287" y="14288"/>
                      </a:moveTo>
                      <a:lnTo>
                        <a:pt x="14287" y="14288"/>
                      </a:lnTo>
                    </a:path>
                  </a:pathLst>
                </a:custGeom>
                <a:ln w="6350" cap="rnd">
                  <a:solidFill>
                    <a:srgbClr val="FFFFFF"/>
                  </a:solidFill>
                  <a:prstDash val="solid"/>
                  <a:round/>
                </a:ln>
              </p:spPr>
              <p:txBody>
                <a:bodyPr rtlCol="0" anchor="ctr"/>
                <a:lstStyle/>
                <a:p>
                  <a:pPr marL="0" marR="0" lvl="0" indent="0" algn="l" defTabSz="617187" rtl="0" eaLnBrk="1" fontAlgn="auto" latinLnBrk="0" hangingPunct="1">
                    <a:lnSpc>
                      <a:spcPct val="100000"/>
                    </a:lnSpc>
                    <a:spcBef>
                      <a:spcPts val="0"/>
                    </a:spcBef>
                    <a:spcAft>
                      <a:spcPts val="0"/>
                    </a:spcAft>
                    <a:buClrTx/>
                    <a:buSzTx/>
                    <a:buFontTx/>
                    <a:buNone/>
                    <a:tabLst/>
                    <a:defRPr/>
                  </a:pPr>
                  <a:endParaRPr kumimoji="0" lang="en-ZA" sz="1216" b="0" i="0" u="none" strike="noStrike" kern="1200" cap="none" spc="0" normalizeH="0" baseline="0" noProof="0">
                    <a:ln>
                      <a:noFill/>
                    </a:ln>
                    <a:solidFill>
                      <a:srgbClr val="333333"/>
                    </a:solidFill>
                    <a:effectLst/>
                    <a:uLnTx/>
                    <a:uFillTx/>
                    <a:latin typeface="Montserrat"/>
                    <a:ea typeface="+mn-ea"/>
                    <a:cs typeface="+mn-cs"/>
                  </a:endParaRPr>
                </a:p>
              </p:txBody>
            </p:sp>
          </p:grpSp>
        </p:grpSp>
        <p:grpSp>
          <p:nvGrpSpPr>
            <p:cNvPr id="28" name="Group 27">
              <a:extLst>
                <a:ext uri="{FF2B5EF4-FFF2-40B4-BE49-F238E27FC236}">
                  <a16:creationId xmlns:a16="http://schemas.microsoft.com/office/drawing/2014/main" id="{CFE06BA4-9580-0ABC-298C-29A59C4C807A}"/>
                </a:ext>
              </a:extLst>
            </p:cNvPr>
            <p:cNvGrpSpPr/>
            <p:nvPr/>
          </p:nvGrpSpPr>
          <p:grpSpPr>
            <a:xfrm>
              <a:off x="9820832" y="4030989"/>
              <a:ext cx="515527" cy="112281"/>
              <a:chOff x="3953882" y="3440950"/>
              <a:chExt cx="2029084" cy="484857"/>
            </a:xfrm>
          </p:grpSpPr>
          <p:sp>
            <p:nvSpPr>
              <p:cNvPr id="34" name="TextBox 19">
                <a:extLst>
                  <a:ext uri="{FF2B5EF4-FFF2-40B4-BE49-F238E27FC236}">
                    <a16:creationId xmlns:a16="http://schemas.microsoft.com/office/drawing/2014/main" id="{7185EBA6-F9E7-770F-D0CA-2A73773349E8}"/>
                  </a:ext>
                </a:extLst>
              </p:cNvPr>
              <p:cNvSpPr txBox="1">
                <a:spLocks noChangeArrowheads="1"/>
              </p:cNvSpPr>
              <p:nvPr/>
            </p:nvSpPr>
            <p:spPr bwMode="auto">
              <a:xfrm>
                <a:off x="4083826" y="3550229"/>
                <a:ext cx="1881716" cy="3755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0" marR="0" lvl="0" indent="0" algn="ctr" defTabSz="617187" rtl="0" eaLnBrk="1" fontAlgn="auto" latinLnBrk="0" hangingPunct="1">
                  <a:lnSpc>
                    <a:spcPct val="100000"/>
                  </a:lnSpc>
                  <a:spcBef>
                    <a:spcPts val="0"/>
                  </a:spcBef>
                  <a:spcAft>
                    <a:spcPts val="0"/>
                  </a:spcAft>
                  <a:buClrTx/>
                  <a:buSzTx/>
                  <a:buFontTx/>
                  <a:buNone/>
                  <a:tabLst/>
                  <a:defRPr/>
                </a:pPr>
                <a:r>
                  <a:rPr kumimoji="0" lang="en-US" altLang="en-US" sz="339" b="0" i="0" u="none" strike="noStrike" kern="1200" cap="none" spc="0" normalizeH="0" baseline="0" noProof="0">
                    <a:ln>
                      <a:noFill/>
                    </a:ln>
                    <a:solidFill>
                      <a:srgbClr val="333333"/>
                    </a:solidFill>
                    <a:effectLst/>
                    <a:uLnTx/>
                    <a:uFillTx/>
                    <a:latin typeface="Montserrat"/>
                    <a:ea typeface="Open Sans Light" panose="020B0306030504020204" pitchFamily="34" charset="0"/>
                    <a:cs typeface="Open Sans Light" panose="020B0306030504020204" pitchFamily="34" charset="0"/>
                  </a:rPr>
                  <a:t>2,500</a:t>
                </a:r>
              </a:p>
            </p:txBody>
          </p:sp>
          <p:grpSp>
            <p:nvGrpSpPr>
              <p:cNvPr id="35" name="Group 34">
                <a:extLst>
                  <a:ext uri="{FF2B5EF4-FFF2-40B4-BE49-F238E27FC236}">
                    <a16:creationId xmlns:a16="http://schemas.microsoft.com/office/drawing/2014/main" id="{0F031CE7-29BF-3054-517D-CDB387803110}"/>
                  </a:ext>
                </a:extLst>
              </p:cNvPr>
              <p:cNvGrpSpPr/>
              <p:nvPr/>
            </p:nvGrpSpPr>
            <p:grpSpPr>
              <a:xfrm>
                <a:off x="3953882" y="3440950"/>
                <a:ext cx="2029084" cy="57194"/>
                <a:chOff x="3953882" y="3953201"/>
                <a:chExt cx="2029084" cy="57194"/>
              </a:xfrm>
            </p:grpSpPr>
            <p:cxnSp>
              <p:nvCxnSpPr>
                <p:cNvPr id="36" name="Straight Connector 35">
                  <a:extLst>
                    <a:ext uri="{FF2B5EF4-FFF2-40B4-BE49-F238E27FC236}">
                      <a16:creationId xmlns:a16="http://schemas.microsoft.com/office/drawing/2014/main" id="{D5718014-FF60-5407-A810-F735B6D4511A}"/>
                    </a:ext>
                  </a:extLst>
                </p:cNvPr>
                <p:cNvCxnSpPr>
                  <a:cxnSpLocks/>
                </p:cNvCxnSpPr>
                <p:nvPr/>
              </p:nvCxnSpPr>
              <p:spPr>
                <a:xfrm>
                  <a:off x="3953882" y="3953201"/>
                  <a:ext cx="2029084" cy="0"/>
                </a:xfrm>
                <a:prstGeom prst="line">
                  <a:avLst/>
                </a:prstGeom>
                <a:ln w="76200" cap="rnd">
                  <a:solidFill>
                    <a:srgbClr val="B6B9BD"/>
                  </a:solidFill>
                </a:ln>
              </p:spPr>
              <p:style>
                <a:lnRef idx="1">
                  <a:schemeClr val="accent1"/>
                </a:lnRef>
                <a:fillRef idx="0">
                  <a:schemeClr val="accent1"/>
                </a:fillRef>
                <a:effectRef idx="0">
                  <a:schemeClr val="accent1"/>
                </a:effectRef>
                <a:fontRef idx="minor">
                  <a:schemeClr val="tx1"/>
                </a:fontRef>
              </p:style>
            </p:cxnSp>
            <p:sp>
              <p:nvSpPr>
                <p:cNvPr id="37" name="Freeform: Shape 533">
                  <a:extLst>
                    <a:ext uri="{FF2B5EF4-FFF2-40B4-BE49-F238E27FC236}">
                      <a16:creationId xmlns:a16="http://schemas.microsoft.com/office/drawing/2014/main" id="{63B86D1F-5788-94D9-13D9-CA3AE5A19715}"/>
                    </a:ext>
                  </a:extLst>
                </p:cNvPr>
                <p:cNvSpPr/>
                <p:nvPr/>
              </p:nvSpPr>
              <p:spPr>
                <a:xfrm>
                  <a:off x="5914152" y="3993109"/>
                  <a:ext cx="17286" cy="17286"/>
                </a:xfrm>
                <a:custGeom>
                  <a:avLst/>
                  <a:gdLst>
                    <a:gd name="connsiteX0" fmla="*/ 14287 w 28575"/>
                    <a:gd name="connsiteY0" fmla="*/ 14288 h 28575"/>
                    <a:gd name="connsiteX1" fmla="*/ 14287 w 28575"/>
                    <a:gd name="connsiteY1" fmla="*/ 14288 h 28575"/>
                  </a:gdLst>
                  <a:ahLst/>
                  <a:cxnLst>
                    <a:cxn ang="0">
                      <a:pos x="connsiteX0" y="connsiteY0"/>
                    </a:cxn>
                    <a:cxn ang="0">
                      <a:pos x="connsiteX1" y="connsiteY1"/>
                    </a:cxn>
                  </a:cxnLst>
                  <a:rect l="l" t="t" r="r" b="b"/>
                  <a:pathLst>
                    <a:path w="28575" h="28575">
                      <a:moveTo>
                        <a:pt x="14287" y="14288"/>
                      </a:moveTo>
                      <a:lnTo>
                        <a:pt x="14287" y="14288"/>
                      </a:lnTo>
                    </a:path>
                  </a:pathLst>
                </a:custGeom>
                <a:ln w="6350" cap="rnd">
                  <a:solidFill>
                    <a:srgbClr val="FFFFFF"/>
                  </a:solidFill>
                  <a:prstDash val="solid"/>
                  <a:round/>
                </a:ln>
              </p:spPr>
              <p:txBody>
                <a:bodyPr rtlCol="0" anchor="ctr"/>
                <a:lstStyle/>
                <a:p>
                  <a:pPr marL="0" marR="0" lvl="0" indent="0" algn="l" defTabSz="617187" rtl="0" eaLnBrk="1" fontAlgn="auto" latinLnBrk="0" hangingPunct="1">
                    <a:lnSpc>
                      <a:spcPct val="100000"/>
                    </a:lnSpc>
                    <a:spcBef>
                      <a:spcPts val="0"/>
                    </a:spcBef>
                    <a:spcAft>
                      <a:spcPts val="0"/>
                    </a:spcAft>
                    <a:buClrTx/>
                    <a:buSzTx/>
                    <a:buFontTx/>
                    <a:buNone/>
                    <a:tabLst/>
                    <a:defRPr/>
                  </a:pPr>
                  <a:endParaRPr kumimoji="0" lang="en-ZA" sz="1216" b="0" i="0" u="none" strike="noStrike" kern="1200" cap="none" spc="0" normalizeH="0" baseline="0" noProof="0">
                    <a:ln>
                      <a:noFill/>
                    </a:ln>
                    <a:solidFill>
                      <a:srgbClr val="333333"/>
                    </a:solidFill>
                    <a:effectLst/>
                    <a:uLnTx/>
                    <a:uFillTx/>
                    <a:latin typeface="Montserrat"/>
                    <a:ea typeface="+mn-ea"/>
                    <a:cs typeface="+mn-cs"/>
                  </a:endParaRPr>
                </a:p>
              </p:txBody>
            </p:sp>
          </p:grpSp>
        </p:grpSp>
        <p:grpSp>
          <p:nvGrpSpPr>
            <p:cNvPr id="29" name="Group 28">
              <a:extLst>
                <a:ext uri="{FF2B5EF4-FFF2-40B4-BE49-F238E27FC236}">
                  <a16:creationId xmlns:a16="http://schemas.microsoft.com/office/drawing/2014/main" id="{3D160C67-9796-3536-FA29-F0C0F59740D4}"/>
                </a:ext>
              </a:extLst>
            </p:cNvPr>
            <p:cNvGrpSpPr/>
            <p:nvPr/>
          </p:nvGrpSpPr>
          <p:grpSpPr>
            <a:xfrm>
              <a:off x="9343106" y="4030989"/>
              <a:ext cx="507818" cy="112281"/>
              <a:chOff x="1890962" y="3440950"/>
              <a:chExt cx="2192866" cy="484857"/>
            </a:xfrm>
          </p:grpSpPr>
          <p:sp>
            <p:nvSpPr>
              <p:cNvPr id="30" name="TextBox 16">
                <a:extLst>
                  <a:ext uri="{FF2B5EF4-FFF2-40B4-BE49-F238E27FC236}">
                    <a16:creationId xmlns:a16="http://schemas.microsoft.com/office/drawing/2014/main" id="{EEDF48C3-6149-433E-A4C5-37141330EA63}"/>
                  </a:ext>
                </a:extLst>
              </p:cNvPr>
              <p:cNvSpPr txBox="1">
                <a:spLocks noChangeArrowheads="1"/>
              </p:cNvSpPr>
              <p:nvPr/>
            </p:nvSpPr>
            <p:spPr bwMode="auto">
              <a:xfrm>
                <a:off x="1890962" y="3550229"/>
                <a:ext cx="2192866" cy="3755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0" marR="0" lvl="0" indent="0" algn="ctr" defTabSz="617187" rtl="0" eaLnBrk="1" fontAlgn="auto" latinLnBrk="0" hangingPunct="1">
                  <a:lnSpc>
                    <a:spcPct val="100000"/>
                  </a:lnSpc>
                  <a:spcBef>
                    <a:spcPts val="0"/>
                  </a:spcBef>
                  <a:spcAft>
                    <a:spcPts val="0"/>
                  </a:spcAft>
                  <a:buClrTx/>
                  <a:buSzTx/>
                  <a:buFontTx/>
                  <a:buNone/>
                  <a:tabLst/>
                  <a:defRPr/>
                </a:pPr>
                <a:r>
                  <a:rPr kumimoji="0" lang="en-US" altLang="en-US" sz="339" b="0" i="0" u="none" strike="noStrike" kern="1200" cap="none" spc="0" normalizeH="0" baseline="0" noProof="0">
                    <a:ln>
                      <a:noFill/>
                    </a:ln>
                    <a:solidFill>
                      <a:srgbClr val="333333"/>
                    </a:solidFill>
                    <a:effectLst/>
                    <a:uLnTx/>
                    <a:uFillTx/>
                    <a:latin typeface="Montserrat"/>
                    <a:ea typeface="Open Sans Light" panose="020B0306030504020204" pitchFamily="34" charset="0"/>
                    <a:cs typeface="Open Sans Light" panose="020B0306030504020204" pitchFamily="34" charset="0"/>
                  </a:rPr>
                  <a:t>0</a:t>
                </a:r>
              </a:p>
            </p:txBody>
          </p:sp>
          <p:grpSp>
            <p:nvGrpSpPr>
              <p:cNvPr id="31" name="Group 30">
                <a:extLst>
                  <a:ext uri="{FF2B5EF4-FFF2-40B4-BE49-F238E27FC236}">
                    <a16:creationId xmlns:a16="http://schemas.microsoft.com/office/drawing/2014/main" id="{C5F58D2B-90E0-5939-6073-084C00CA87A0}"/>
                  </a:ext>
                </a:extLst>
              </p:cNvPr>
              <p:cNvGrpSpPr/>
              <p:nvPr/>
            </p:nvGrpSpPr>
            <p:grpSpPr>
              <a:xfrm>
                <a:off x="2127574" y="3440950"/>
                <a:ext cx="1956254" cy="57203"/>
                <a:chOff x="2127574" y="3953201"/>
                <a:chExt cx="1956254" cy="57203"/>
              </a:xfrm>
            </p:grpSpPr>
            <p:cxnSp>
              <p:nvCxnSpPr>
                <p:cNvPr id="32" name="Straight Connector 31">
                  <a:extLst>
                    <a:ext uri="{FF2B5EF4-FFF2-40B4-BE49-F238E27FC236}">
                      <a16:creationId xmlns:a16="http://schemas.microsoft.com/office/drawing/2014/main" id="{BE5297B0-CBD6-538F-8D86-43022617F2F2}"/>
                    </a:ext>
                  </a:extLst>
                </p:cNvPr>
                <p:cNvCxnSpPr>
                  <a:cxnSpLocks/>
                </p:cNvCxnSpPr>
                <p:nvPr/>
              </p:nvCxnSpPr>
              <p:spPr>
                <a:xfrm>
                  <a:off x="2127574" y="3953201"/>
                  <a:ext cx="1956254" cy="0"/>
                </a:xfrm>
                <a:prstGeom prst="line">
                  <a:avLst/>
                </a:prstGeom>
                <a:ln w="76200" cap="rnd">
                  <a:solidFill>
                    <a:srgbClr val="DAA532"/>
                  </a:solidFill>
                </a:ln>
              </p:spPr>
              <p:style>
                <a:lnRef idx="1">
                  <a:schemeClr val="accent1"/>
                </a:lnRef>
                <a:fillRef idx="0">
                  <a:schemeClr val="accent1"/>
                </a:fillRef>
                <a:effectRef idx="0">
                  <a:schemeClr val="accent1"/>
                </a:effectRef>
                <a:fontRef idx="minor">
                  <a:schemeClr val="tx1"/>
                </a:fontRef>
              </p:style>
            </p:cxnSp>
            <p:sp>
              <p:nvSpPr>
                <p:cNvPr id="33" name="Freeform: Shape 533">
                  <a:extLst>
                    <a:ext uri="{FF2B5EF4-FFF2-40B4-BE49-F238E27FC236}">
                      <a16:creationId xmlns:a16="http://schemas.microsoft.com/office/drawing/2014/main" id="{779B3126-7BFE-4CCD-E78E-B2C8D7444563}"/>
                    </a:ext>
                  </a:extLst>
                </p:cNvPr>
                <p:cNvSpPr/>
                <p:nvPr/>
              </p:nvSpPr>
              <p:spPr>
                <a:xfrm>
                  <a:off x="4022685" y="3993118"/>
                  <a:ext cx="17286" cy="17286"/>
                </a:xfrm>
                <a:custGeom>
                  <a:avLst/>
                  <a:gdLst>
                    <a:gd name="connsiteX0" fmla="*/ 14287 w 28575"/>
                    <a:gd name="connsiteY0" fmla="*/ 14288 h 28575"/>
                    <a:gd name="connsiteX1" fmla="*/ 14287 w 28575"/>
                    <a:gd name="connsiteY1" fmla="*/ 14288 h 28575"/>
                  </a:gdLst>
                  <a:ahLst/>
                  <a:cxnLst>
                    <a:cxn ang="0">
                      <a:pos x="connsiteX0" y="connsiteY0"/>
                    </a:cxn>
                    <a:cxn ang="0">
                      <a:pos x="connsiteX1" y="connsiteY1"/>
                    </a:cxn>
                  </a:cxnLst>
                  <a:rect l="l" t="t" r="r" b="b"/>
                  <a:pathLst>
                    <a:path w="28575" h="28575">
                      <a:moveTo>
                        <a:pt x="14287" y="14288"/>
                      </a:moveTo>
                      <a:lnTo>
                        <a:pt x="14287" y="14288"/>
                      </a:lnTo>
                    </a:path>
                  </a:pathLst>
                </a:custGeom>
                <a:ln w="6350" cap="rnd">
                  <a:solidFill>
                    <a:srgbClr val="FFFFFF"/>
                  </a:solidFill>
                  <a:prstDash val="solid"/>
                  <a:round/>
                </a:ln>
              </p:spPr>
              <p:txBody>
                <a:bodyPr rtlCol="0" anchor="ctr"/>
                <a:lstStyle/>
                <a:p>
                  <a:pPr marL="0" marR="0" lvl="0" indent="0" algn="l" defTabSz="617187" rtl="0" eaLnBrk="1" fontAlgn="auto" latinLnBrk="0" hangingPunct="1">
                    <a:lnSpc>
                      <a:spcPct val="100000"/>
                    </a:lnSpc>
                    <a:spcBef>
                      <a:spcPts val="0"/>
                    </a:spcBef>
                    <a:spcAft>
                      <a:spcPts val="0"/>
                    </a:spcAft>
                    <a:buClrTx/>
                    <a:buSzTx/>
                    <a:buFontTx/>
                    <a:buNone/>
                    <a:tabLst/>
                    <a:defRPr/>
                  </a:pPr>
                  <a:endParaRPr kumimoji="0" lang="en-ZA" sz="1216" b="0" i="0" u="none" strike="noStrike" kern="1200" cap="none" spc="0" normalizeH="0" baseline="0" noProof="0">
                    <a:ln>
                      <a:noFill/>
                    </a:ln>
                    <a:solidFill>
                      <a:srgbClr val="333333"/>
                    </a:solidFill>
                    <a:effectLst/>
                    <a:uLnTx/>
                    <a:uFillTx/>
                    <a:latin typeface="Montserrat"/>
                    <a:ea typeface="+mn-ea"/>
                    <a:cs typeface="+mn-cs"/>
                  </a:endParaRPr>
                </a:p>
              </p:txBody>
            </p:sp>
          </p:grpSp>
        </p:grpSp>
      </p:grpSp>
      <p:grpSp>
        <p:nvGrpSpPr>
          <p:cNvPr id="46" name="Graphic 1244">
            <a:extLst>
              <a:ext uri="{FF2B5EF4-FFF2-40B4-BE49-F238E27FC236}">
                <a16:creationId xmlns:a16="http://schemas.microsoft.com/office/drawing/2014/main" id="{C08698E6-1E73-13EA-B800-DB1E4F04AA9B}"/>
              </a:ext>
            </a:extLst>
          </p:cNvPr>
          <p:cNvGrpSpPr/>
          <p:nvPr/>
        </p:nvGrpSpPr>
        <p:grpSpPr>
          <a:xfrm>
            <a:off x="616936" y="1997907"/>
            <a:ext cx="942975" cy="942975"/>
            <a:chOff x="7274512" y="4607512"/>
            <a:chExt cx="942975" cy="942975"/>
          </a:xfrm>
          <a:solidFill>
            <a:schemeClr val="tx2"/>
          </a:solidFill>
        </p:grpSpPr>
        <p:sp>
          <p:nvSpPr>
            <p:cNvPr id="47" name="Freeform: Shape 1522">
              <a:extLst>
                <a:ext uri="{FF2B5EF4-FFF2-40B4-BE49-F238E27FC236}">
                  <a16:creationId xmlns:a16="http://schemas.microsoft.com/office/drawing/2014/main" id="{BE93B488-FDCB-5143-821B-BE2EF2489D29}"/>
                </a:ext>
              </a:extLst>
            </p:cNvPr>
            <p:cNvSpPr/>
            <p:nvPr/>
          </p:nvSpPr>
          <p:spPr>
            <a:xfrm>
              <a:off x="7644463" y="4769628"/>
              <a:ext cx="209550" cy="200025"/>
            </a:xfrm>
            <a:custGeom>
              <a:avLst/>
              <a:gdLst>
                <a:gd name="connsiteX0" fmla="*/ 153829 w 209550"/>
                <a:gd name="connsiteY0" fmla="*/ 127159 h 200025"/>
                <a:gd name="connsiteX1" fmla="*/ 164783 w 209550"/>
                <a:gd name="connsiteY1" fmla="*/ 191167 h 200025"/>
                <a:gd name="connsiteX2" fmla="*/ 107347 w 209550"/>
                <a:gd name="connsiteY2" fmla="*/ 160972 h 200025"/>
                <a:gd name="connsiteX3" fmla="*/ 49816 w 209550"/>
                <a:gd name="connsiteY3" fmla="*/ 191167 h 200025"/>
                <a:gd name="connsiteX4" fmla="*/ 60770 w 209550"/>
                <a:gd name="connsiteY4" fmla="*/ 127159 h 200025"/>
                <a:gd name="connsiteX5" fmla="*/ 14288 w 209550"/>
                <a:gd name="connsiteY5" fmla="*/ 81820 h 200025"/>
                <a:gd name="connsiteX6" fmla="*/ 78581 w 209550"/>
                <a:gd name="connsiteY6" fmla="*/ 72485 h 200025"/>
                <a:gd name="connsiteX7" fmla="*/ 107347 w 209550"/>
                <a:gd name="connsiteY7" fmla="*/ 14288 h 200025"/>
                <a:gd name="connsiteX8" fmla="*/ 136017 w 209550"/>
                <a:gd name="connsiteY8" fmla="*/ 72485 h 200025"/>
                <a:gd name="connsiteX9" fmla="*/ 200311 w 209550"/>
                <a:gd name="connsiteY9" fmla="*/ 81820 h 200025"/>
                <a:gd name="connsiteX10" fmla="*/ 153829 w 209550"/>
                <a:gd name="connsiteY10" fmla="*/ 127159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09550" h="200025">
                  <a:moveTo>
                    <a:pt x="153829" y="127159"/>
                  </a:moveTo>
                  <a:lnTo>
                    <a:pt x="164783" y="191167"/>
                  </a:lnTo>
                  <a:lnTo>
                    <a:pt x="107347" y="160972"/>
                  </a:lnTo>
                  <a:lnTo>
                    <a:pt x="49816" y="191167"/>
                  </a:lnTo>
                  <a:lnTo>
                    <a:pt x="60770" y="127159"/>
                  </a:lnTo>
                  <a:lnTo>
                    <a:pt x="14288" y="81820"/>
                  </a:lnTo>
                  <a:lnTo>
                    <a:pt x="78581" y="72485"/>
                  </a:lnTo>
                  <a:lnTo>
                    <a:pt x="107347" y="14288"/>
                  </a:lnTo>
                  <a:lnTo>
                    <a:pt x="136017" y="72485"/>
                  </a:lnTo>
                  <a:lnTo>
                    <a:pt x="200311" y="81820"/>
                  </a:lnTo>
                  <a:lnTo>
                    <a:pt x="153829" y="127159"/>
                  </a:lnTo>
                </a:path>
              </a:pathLst>
            </a:custGeom>
            <a:grpFill/>
            <a:ln w="19050" cap="rnd">
              <a:solidFill>
                <a:schemeClr val="tx2"/>
              </a:solidFill>
              <a:prstDash val="solid"/>
              <a:round/>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ZA" sz="1351" b="0" i="0" u="none" strike="noStrike" kern="1200" cap="none" spc="0" normalizeH="0" baseline="0" noProof="0">
                <a:ln>
                  <a:noFill/>
                </a:ln>
                <a:solidFill>
                  <a:srgbClr val="012D3F"/>
                </a:solidFill>
                <a:effectLst/>
                <a:uLnTx/>
                <a:uFillTx/>
                <a:latin typeface="Arial" panose="020B0604020202020204"/>
                <a:ea typeface="+mn-ea"/>
                <a:cs typeface="+mn-cs"/>
              </a:endParaRPr>
            </a:p>
          </p:txBody>
        </p:sp>
        <p:sp>
          <p:nvSpPr>
            <p:cNvPr id="48" name="Freeform: Shape 1523">
              <a:extLst>
                <a:ext uri="{FF2B5EF4-FFF2-40B4-BE49-F238E27FC236}">
                  <a16:creationId xmlns:a16="http://schemas.microsoft.com/office/drawing/2014/main" id="{7EC1270C-8E7B-A324-0115-09FA37468F98}"/>
                </a:ext>
              </a:extLst>
            </p:cNvPr>
            <p:cNvSpPr/>
            <p:nvPr/>
          </p:nvSpPr>
          <p:spPr>
            <a:xfrm>
              <a:off x="7486443" y="5191871"/>
              <a:ext cx="209550" cy="200025"/>
            </a:xfrm>
            <a:custGeom>
              <a:avLst/>
              <a:gdLst>
                <a:gd name="connsiteX0" fmla="*/ 153829 w 209550"/>
                <a:gd name="connsiteY0" fmla="*/ 127254 h 200025"/>
                <a:gd name="connsiteX1" fmla="*/ 164783 w 209550"/>
                <a:gd name="connsiteY1" fmla="*/ 191262 h 200025"/>
                <a:gd name="connsiteX2" fmla="*/ 107347 w 209550"/>
                <a:gd name="connsiteY2" fmla="*/ 160973 h 200025"/>
                <a:gd name="connsiteX3" fmla="*/ 49816 w 209550"/>
                <a:gd name="connsiteY3" fmla="*/ 191262 h 200025"/>
                <a:gd name="connsiteX4" fmla="*/ 60769 w 209550"/>
                <a:gd name="connsiteY4" fmla="*/ 127254 h 200025"/>
                <a:gd name="connsiteX5" fmla="*/ 14288 w 209550"/>
                <a:gd name="connsiteY5" fmla="*/ 81915 h 200025"/>
                <a:gd name="connsiteX6" fmla="*/ 78581 w 209550"/>
                <a:gd name="connsiteY6" fmla="*/ 72581 h 200025"/>
                <a:gd name="connsiteX7" fmla="*/ 107347 w 209550"/>
                <a:gd name="connsiteY7" fmla="*/ 14288 h 200025"/>
                <a:gd name="connsiteX8" fmla="*/ 136017 w 209550"/>
                <a:gd name="connsiteY8" fmla="*/ 72581 h 200025"/>
                <a:gd name="connsiteX9" fmla="*/ 200311 w 209550"/>
                <a:gd name="connsiteY9" fmla="*/ 81915 h 200025"/>
                <a:gd name="connsiteX10" fmla="*/ 153829 w 209550"/>
                <a:gd name="connsiteY10" fmla="*/ 127254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09550" h="200025">
                  <a:moveTo>
                    <a:pt x="153829" y="127254"/>
                  </a:moveTo>
                  <a:lnTo>
                    <a:pt x="164783" y="191262"/>
                  </a:lnTo>
                  <a:lnTo>
                    <a:pt x="107347" y="160973"/>
                  </a:lnTo>
                  <a:lnTo>
                    <a:pt x="49816" y="191262"/>
                  </a:lnTo>
                  <a:lnTo>
                    <a:pt x="60769" y="127254"/>
                  </a:lnTo>
                  <a:lnTo>
                    <a:pt x="14288" y="81915"/>
                  </a:lnTo>
                  <a:lnTo>
                    <a:pt x="78581" y="72581"/>
                  </a:lnTo>
                  <a:lnTo>
                    <a:pt x="107347" y="14288"/>
                  </a:lnTo>
                  <a:lnTo>
                    <a:pt x="136017" y="72581"/>
                  </a:lnTo>
                  <a:lnTo>
                    <a:pt x="200311" y="81915"/>
                  </a:lnTo>
                  <a:lnTo>
                    <a:pt x="153829" y="127254"/>
                  </a:lnTo>
                </a:path>
              </a:pathLst>
            </a:custGeom>
            <a:grpFill/>
            <a:ln w="19050" cap="rnd">
              <a:solidFill>
                <a:schemeClr val="tx2"/>
              </a:solidFill>
              <a:prstDash val="solid"/>
              <a:round/>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ZA" sz="1351" b="0" i="0" u="none" strike="noStrike" kern="1200" cap="none" spc="0" normalizeH="0" baseline="0" noProof="0">
                <a:ln>
                  <a:noFill/>
                </a:ln>
                <a:solidFill>
                  <a:srgbClr val="012D3F"/>
                </a:solidFill>
                <a:effectLst/>
                <a:uLnTx/>
                <a:uFillTx/>
                <a:latin typeface="Arial" panose="020B0604020202020204"/>
                <a:ea typeface="+mn-ea"/>
                <a:cs typeface="+mn-cs"/>
              </a:endParaRPr>
            </a:p>
          </p:txBody>
        </p:sp>
        <p:sp>
          <p:nvSpPr>
            <p:cNvPr id="49" name="Freeform: Shape 1524">
              <a:extLst>
                <a:ext uri="{FF2B5EF4-FFF2-40B4-BE49-F238E27FC236}">
                  <a16:creationId xmlns:a16="http://schemas.microsoft.com/office/drawing/2014/main" id="{39FF102A-89A6-8FB1-C850-91DE6E987815}"/>
                </a:ext>
              </a:extLst>
            </p:cNvPr>
            <p:cNvSpPr/>
            <p:nvPr/>
          </p:nvSpPr>
          <p:spPr>
            <a:xfrm>
              <a:off x="7871063" y="4941459"/>
              <a:ext cx="209550" cy="200025"/>
            </a:xfrm>
            <a:custGeom>
              <a:avLst/>
              <a:gdLst>
                <a:gd name="connsiteX0" fmla="*/ 153829 w 209550"/>
                <a:gd name="connsiteY0" fmla="*/ 127254 h 200025"/>
                <a:gd name="connsiteX1" fmla="*/ 164783 w 209550"/>
                <a:gd name="connsiteY1" fmla="*/ 191262 h 200025"/>
                <a:gd name="connsiteX2" fmla="*/ 107252 w 209550"/>
                <a:gd name="connsiteY2" fmla="*/ 161068 h 200025"/>
                <a:gd name="connsiteX3" fmla="*/ 49816 w 209550"/>
                <a:gd name="connsiteY3" fmla="*/ 191262 h 200025"/>
                <a:gd name="connsiteX4" fmla="*/ 60770 w 209550"/>
                <a:gd name="connsiteY4" fmla="*/ 127254 h 200025"/>
                <a:gd name="connsiteX5" fmla="*/ 14288 w 209550"/>
                <a:gd name="connsiteY5" fmla="*/ 81915 h 200025"/>
                <a:gd name="connsiteX6" fmla="*/ 78486 w 209550"/>
                <a:gd name="connsiteY6" fmla="*/ 72580 h 200025"/>
                <a:gd name="connsiteX7" fmla="*/ 107252 w 209550"/>
                <a:gd name="connsiteY7" fmla="*/ 14288 h 200025"/>
                <a:gd name="connsiteX8" fmla="*/ 136017 w 209550"/>
                <a:gd name="connsiteY8" fmla="*/ 72580 h 200025"/>
                <a:gd name="connsiteX9" fmla="*/ 200311 w 209550"/>
                <a:gd name="connsiteY9" fmla="*/ 81915 h 200025"/>
                <a:gd name="connsiteX10" fmla="*/ 153829 w 209550"/>
                <a:gd name="connsiteY10" fmla="*/ 127254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09550" h="200025">
                  <a:moveTo>
                    <a:pt x="153829" y="127254"/>
                  </a:moveTo>
                  <a:lnTo>
                    <a:pt x="164783" y="191262"/>
                  </a:lnTo>
                  <a:lnTo>
                    <a:pt x="107252" y="161068"/>
                  </a:lnTo>
                  <a:lnTo>
                    <a:pt x="49816" y="191262"/>
                  </a:lnTo>
                  <a:lnTo>
                    <a:pt x="60770" y="127254"/>
                  </a:lnTo>
                  <a:lnTo>
                    <a:pt x="14288" y="81915"/>
                  </a:lnTo>
                  <a:lnTo>
                    <a:pt x="78486" y="72580"/>
                  </a:lnTo>
                  <a:lnTo>
                    <a:pt x="107252" y="14288"/>
                  </a:lnTo>
                  <a:lnTo>
                    <a:pt x="136017" y="72580"/>
                  </a:lnTo>
                  <a:lnTo>
                    <a:pt x="200311" y="81915"/>
                  </a:lnTo>
                  <a:lnTo>
                    <a:pt x="153829" y="127254"/>
                  </a:lnTo>
                </a:path>
              </a:pathLst>
            </a:custGeom>
            <a:grpFill/>
            <a:ln w="19050" cap="rnd">
              <a:solidFill>
                <a:schemeClr val="tx2"/>
              </a:solidFill>
              <a:prstDash val="solid"/>
              <a:round/>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ZA" sz="1351" b="0" i="0" u="none" strike="noStrike" kern="1200" cap="none" spc="0" normalizeH="0" baseline="0" noProof="0">
                <a:ln>
                  <a:noFill/>
                </a:ln>
                <a:solidFill>
                  <a:srgbClr val="012D3F"/>
                </a:solidFill>
                <a:effectLst/>
                <a:uLnTx/>
                <a:uFillTx/>
                <a:latin typeface="Arial" panose="020B0604020202020204"/>
                <a:ea typeface="+mn-ea"/>
                <a:cs typeface="+mn-cs"/>
              </a:endParaRPr>
            </a:p>
          </p:txBody>
        </p:sp>
        <p:sp>
          <p:nvSpPr>
            <p:cNvPr id="50" name="Freeform: Shape 1525">
              <a:extLst>
                <a:ext uri="{FF2B5EF4-FFF2-40B4-BE49-F238E27FC236}">
                  <a16:creationId xmlns:a16="http://schemas.microsoft.com/office/drawing/2014/main" id="{76B393A6-DBFE-C0A0-10CD-419C13E604AA}"/>
                </a:ext>
              </a:extLst>
            </p:cNvPr>
            <p:cNvSpPr/>
            <p:nvPr/>
          </p:nvSpPr>
          <p:spPr>
            <a:xfrm>
              <a:off x="7417863" y="4941459"/>
              <a:ext cx="209550" cy="200025"/>
            </a:xfrm>
            <a:custGeom>
              <a:avLst/>
              <a:gdLst>
                <a:gd name="connsiteX0" fmla="*/ 153829 w 209550"/>
                <a:gd name="connsiteY0" fmla="*/ 127254 h 200025"/>
                <a:gd name="connsiteX1" fmla="*/ 164878 w 209550"/>
                <a:gd name="connsiteY1" fmla="*/ 191262 h 200025"/>
                <a:gd name="connsiteX2" fmla="*/ 107347 w 209550"/>
                <a:gd name="connsiteY2" fmla="*/ 161068 h 200025"/>
                <a:gd name="connsiteX3" fmla="*/ 49911 w 209550"/>
                <a:gd name="connsiteY3" fmla="*/ 191262 h 200025"/>
                <a:gd name="connsiteX4" fmla="*/ 60865 w 209550"/>
                <a:gd name="connsiteY4" fmla="*/ 127254 h 200025"/>
                <a:gd name="connsiteX5" fmla="*/ 14288 w 209550"/>
                <a:gd name="connsiteY5" fmla="*/ 81915 h 200025"/>
                <a:gd name="connsiteX6" fmla="*/ 78581 w 209550"/>
                <a:gd name="connsiteY6" fmla="*/ 72580 h 200025"/>
                <a:gd name="connsiteX7" fmla="*/ 107347 w 209550"/>
                <a:gd name="connsiteY7" fmla="*/ 14288 h 200025"/>
                <a:gd name="connsiteX8" fmla="*/ 136112 w 209550"/>
                <a:gd name="connsiteY8" fmla="*/ 72580 h 200025"/>
                <a:gd name="connsiteX9" fmla="*/ 200406 w 209550"/>
                <a:gd name="connsiteY9" fmla="*/ 81915 h 200025"/>
                <a:gd name="connsiteX10" fmla="*/ 153829 w 209550"/>
                <a:gd name="connsiteY10" fmla="*/ 127254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09550" h="200025">
                  <a:moveTo>
                    <a:pt x="153829" y="127254"/>
                  </a:moveTo>
                  <a:lnTo>
                    <a:pt x="164878" y="191262"/>
                  </a:lnTo>
                  <a:lnTo>
                    <a:pt x="107347" y="161068"/>
                  </a:lnTo>
                  <a:lnTo>
                    <a:pt x="49911" y="191262"/>
                  </a:lnTo>
                  <a:lnTo>
                    <a:pt x="60865" y="127254"/>
                  </a:lnTo>
                  <a:lnTo>
                    <a:pt x="14288" y="81915"/>
                  </a:lnTo>
                  <a:lnTo>
                    <a:pt x="78581" y="72580"/>
                  </a:lnTo>
                  <a:lnTo>
                    <a:pt x="107347" y="14288"/>
                  </a:lnTo>
                  <a:lnTo>
                    <a:pt x="136112" y="72580"/>
                  </a:lnTo>
                  <a:lnTo>
                    <a:pt x="200406" y="81915"/>
                  </a:lnTo>
                  <a:lnTo>
                    <a:pt x="153829" y="127254"/>
                  </a:lnTo>
                </a:path>
              </a:pathLst>
            </a:custGeom>
            <a:grpFill/>
            <a:ln w="19050" cap="rnd">
              <a:solidFill>
                <a:schemeClr val="tx2"/>
              </a:solidFill>
              <a:prstDash val="solid"/>
              <a:round/>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ZA" sz="1351" b="0" i="0" u="none" strike="noStrike" kern="1200" cap="none" spc="0" normalizeH="0" baseline="0" noProof="0">
                <a:ln>
                  <a:noFill/>
                </a:ln>
                <a:solidFill>
                  <a:srgbClr val="012D3F"/>
                </a:solidFill>
                <a:effectLst/>
                <a:uLnTx/>
                <a:uFillTx/>
                <a:latin typeface="Arial" panose="020B0604020202020204"/>
                <a:ea typeface="+mn-ea"/>
                <a:cs typeface="+mn-cs"/>
              </a:endParaRPr>
            </a:p>
          </p:txBody>
        </p:sp>
        <p:sp>
          <p:nvSpPr>
            <p:cNvPr id="51" name="Freeform: Shape 1526">
              <a:extLst>
                <a:ext uri="{FF2B5EF4-FFF2-40B4-BE49-F238E27FC236}">
                  <a16:creationId xmlns:a16="http://schemas.microsoft.com/office/drawing/2014/main" id="{9887B604-7411-A76D-5018-6F87B4EFAFA8}"/>
                </a:ext>
              </a:extLst>
            </p:cNvPr>
            <p:cNvSpPr/>
            <p:nvPr/>
          </p:nvSpPr>
          <p:spPr>
            <a:xfrm>
              <a:off x="7802483" y="5191871"/>
              <a:ext cx="209550" cy="200025"/>
            </a:xfrm>
            <a:custGeom>
              <a:avLst/>
              <a:gdLst>
                <a:gd name="connsiteX0" fmla="*/ 137255 w 209550"/>
                <a:gd name="connsiteY0" fmla="*/ 176784 h 200025"/>
                <a:gd name="connsiteX1" fmla="*/ 107347 w 209550"/>
                <a:gd name="connsiteY1" fmla="*/ 160973 h 200025"/>
                <a:gd name="connsiteX2" fmla="*/ 49816 w 209550"/>
                <a:gd name="connsiteY2" fmla="*/ 191262 h 200025"/>
                <a:gd name="connsiteX3" fmla="*/ 60770 w 209550"/>
                <a:gd name="connsiteY3" fmla="*/ 127254 h 200025"/>
                <a:gd name="connsiteX4" fmla="*/ 14288 w 209550"/>
                <a:gd name="connsiteY4" fmla="*/ 81915 h 200025"/>
                <a:gd name="connsiteX5" fmla="*/ 78581 w 209550"/>
                <a:gd name="connsiteY5" fmla="*/ 72581 h 200025"/>
                <a:gd name="connsiteX6" fmla="*/ 107347 w 209550"/>
                <a:gd name="connsiteY6" fmla="*/ 14288 h 200025"/>
                <a:gd name="connsiteX7" fmla="*/ 136112 w 209550"/>
                <a:gd name="connsiteY7" fmla="*/ 72581 h 200025"/>
                <a:gd name="connsiteX8" fmla="*/ 200406 w 209550"/>
                <a:gd name="connsiteY8" fmla="*/ 81915 h 200025"/>
                <a:gd name="connsiteX9" fmla="*/ 153829 w 209550"/>
                <a:gd name="connsiteY9" fmla="*/ 127254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9550" h="200025">
                  <a:moveTo>
                    <a:pt x="137255" y="176784"/>
                  </a:moveTo>
                  <a:lnTo>
                    <a:pt x="107347" y="160973"/>
                  </a:lnTo>
                  <a:lnTo>
                    <a:pt x="49816" y="191262"/>
                  </a:lnTo>
                  <a:lnTo>
                    <a:pt x="60770" y="127254"/>
                  </a:lnTo>
                  <a:lnTo>
                    <a:pt x="14288" y="81915"/>
                  </a:lnTo>
                  <a:lnTo>
                    <a:pt x="78581" y="72581"/>
                  </a:lnTo>
                  <a:lnTo>
                    <a:pt x="107347" y="14288"/>
                  </a:lnTo>
                  <a:lnTo>
                    <a:pt x="136112" y="72581"/>
                  </a:lnTo>
                  <a:lnTo>
                    <a:pt x="200406" y="81915"/>
                  </a:lnTo>
                  <a:lnTo>
                    <a:pt x="153829" y="127254"/>
                  </a:lnTo>
                </a:path>
              </a:pathLst>
            </a:custGeom>
            <a:grpFill/>
            <a:ln w="19050" cap="rnd">
              <a:solidFill>
                <a:schemeClr val="tx2"/>
              </a:solidFill>
              <a:prstDash val="solid"/>
              <a:round/>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ZA" sz="1351" b="0" i="0" u="none" strike="noStrike" kern="1200" cap="none" spc="0" normalizeH="0" baseline="0" noProof="0">
                <a:ln>
                  <a:noFill/>
                </a:ln>
                <a:solidFill>
                  <a:srgbClr val="012D3F"/>
                </a:solidFill>
                <a:effectLst/>
                <a:uLnTx/>
                <a:uFillTx/>
                <a:latin typeface="Arial" panose="020B0604020202020204"/>
                <a:ea typeface="+mn-ea"/>
                <a:cs typeface="+mn-cs"/>
              </a:endParaRPr>
            </a:p>
          </p:txBody>
        </p:sp>
        <p:sp>
          <p:nvSpPr>
            <p:cNvPr id="52" name="Freeform: Shape 1527">
              <a:extLst>
                <a:ext uri="{FF2B5EF4-FFF2-40B4-BE49-F238E27FC236}">
                  <a16:creationId xmlns:a16="http://schemas.microsoft.com/office/drawing/2014/main" id="{B9604BDB-82E3-BCC6-65F8-5F67745CA632}"/>
                </a:ext>
              </a:extLst>
            </p:cNvPr>
            <p:cNvSpPr/>
            <p:nvPr/>
          </p:nvSpPr>
          <p:spPr>
            <a:xfrm>
              <a:off x="7952978" y="5368845"/>
              <a:ext cx="28575" cy="28575"/>
            </a:xfrm>
            <a:custGeom>
              <a:avLst/>
              <a:gdLst>
                <a:gd name="connsiteX0" fmla="*/ 14288 w 28575"/>
                <a:gd name="connsiteY0" fmla="*/ 14288 h 28575"/>
                <a:gd name="connsiteX1" fmla="*/ 14288 w 28575"/>
                <a:gd name="connsiteY1" fmla="*/ 14288 h 28575"/>
                <a:gd name="connsiteX2" fmla="*/ 14288 w 28575"/>
                <a:gd name="connsiteY2" fmla="*/ 14288 h 28575"/>
              </a:gdLst>
              <a:ahLst/>
              <a:cxnLst>
                <a:cxn ang="0">
                  <a:pos x="connsiteX0" y="connsiteY0"/>
                </a:cxn>
                <a:cxn ang="0">
                  <a:pos x="connsiteX1" y="connsiteY1"/>
                </a:cxn>
                <a:cxn ang="0">
                  <a:pos x="connsiteX2" y="connsiteY2"/>
                </a:cxn>
              </a:cxnLst>
              <a:rect l="l" t="t" r="r" b="b"/>
              <a:pathLst>
                <a:path w="28575" h="28575">
                  <a:moveTo>
                    <a:pt x="14288" y="14288"/>
                  </a:moveTo>
                  <a:lnTo>
                    <a:pt x="14288" y="14288"/>
                  </a:lnTo>
                  <a:lnTo>
                    <a:pt x="14288" y="14288"/>
                  </a:lnTo>
                </a:path>
              </a:pathLst>
            </a:custGeom>
            <a:grpFill/>
            <a:ln w="19050" cap="rnd">
              <a:solidFill>
                <a:schemeClr val="tx2"/>
              </a:solidFill>
              <a:prstDash val="solid"/>
              <a:round/>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ZA" sz="1351" b="0" i="0" u="none" strike="noStrike" kern="1200" cap="none" spc="0" normalizeH="0" baseline="0" noProof="0">
                <a:ln>
                  <a:noFill/>
                </a:ln>
                <a:solidFill>
                  <a:srgbClr val="012D3F"/>
                </a:solidFill>
                <a:effectLst/>
                <a:uLnTx/>
                <a:uFillTx/>
                <a:latin typeface="Arial" panose="020B0604020202020204"/>
                <a:ea typeface="+mn-ea"/>
                <a:cs typeface="+mn-cs"/>
              </a:endParaRPr>
            </a:p>
          </p:txBody>
        </p:sp>
        <p:sp>
          <p:nvSpPr>
            <p:cNvPr id="53" name="Freeform: Shape 1528">
              <a:extLst>
                <a:ext uri="{FF2B5EF4-FFF2-40B4-BE49-F238E27FC236}">
                  <a16:creationId xmlns:a16="http://schemas.microsoft.com/office/drawing/2014/main" id="{530F6959-C826-1731-9864-806F8A4B4196}"/>
                </a:ext>
              </a:extLst>
            </p:cNvPr>
            <p:cNvSpPr/>
            <p:nvPr/>
          </p:nvSpPr>
          <p:spPr>
            <a:xfrm>
              <a:off x="7942024" y="5304837"/>
              <a:ext cx="28575" cy="57150"/>
            </a:xfrm>
            <a:custGeom>
              <a:avLst/>
              <a:gdLst>
                <a:gd name="connsiteX0" fmla="*/ 14288 w 28575"/>
                <a:gd name="connsiteY0" fmla="*/ 14287 h 57150"/>
                <a:gd name="connsiteX1" fmla="*/ 19907 w 28575"/>
                <a:gd name="connsiteY1" fmla="*/ 47149 h 57150"/>
              </a:gdLst>
              <a:ahLst/>
              <a:cxnLst>
                <a:cxn ang="0">
                  <a:pos x="connsiteX0" y="connsiteY0"/>
                </a:cxn>
                <a:cxn ang="0">
                  <a:pos x="connsiteX1" y="connsiteY1"/>
                </a:cxn>
              </a:cxnLst>
              <a:rect l="l" t="t" r="r" b="b"/>
              <a:pathLst>
                <a:path w="28575" h="57150">
                  <a:moveTo>
                    <a:pt x="14288" y="14287"/>
                  </a:moveTo>
                  <a:lnTo>
                    <a:pt x="19907" y="47149"/>
                  </a:lnTo>
                </a:path>
              </a:pathLst>
            </a:custGeom>
            <a:grpFill/>
            <a:ln w="19050" cap="rnd">
              <a:solidFill>
                <a:schemeClr val="tx2"/>
              </a:solidFill>
              <a:prstDash val="solid"/>
              <a:round/>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ZA" sz="1351" b="0" i="0" u="none" strike="noStrike" kern="1200" cap="none" spc="0" normalizeH="0" baseline="0" noProof="0">
                <a:ln>
                  <a:noFill/>
                </a:ln>
                <a:solidFill>
                  <a:srgbClr val="012D3F"/>
                </a:solidFill>
                <a:effectLst/>
                <a:uLnTx/>
                <a:uFillTx/>
                <a:latin typeface="Arial" panose="020B0604020202020204"/>
                <a:ea typeface="+mn-ea"/>
                <a:cs typeface="+mn-cs"/>
              </a:endParaRPr>
            </a:p>
          </p:txBody>
        </p:sp>
      </p:grpSp>
      <p:grpSp>
        <p:nvGrpSpPr>
          <p:cNvPr id="54" name="Graphic 2">
            <a:extLst>
              <a:ext uri="{FF2B5EF4-FFF2-40B4-BE49-F238E27FC236}">
                <a16:creationId xmlns:a16="http://schemas.microsoft.com/office/drawing/2014/main" id="{82456641-770F-38A6-10AC-20396CBAB45E}"/>
              </a:ext>
            </a:extLst>
          </p:cNvPr>
          <p:cNvGrpSpPr/>
          <p:nvPr/>
        </p:nvGrpSpPr>
        <p:grpSpPr>
          <a:xfrm>
            <a:off x="587660" y="4797399"/>
            <a:ext cx="942975" cy="942975"/>
            <a:chOff x="5624512" y="2957512"/>
            <a:chExt cx="942975" cy="942975"/>
          </a:xfrm>
          <a:solidFill>
            <a:schemeClr val="tx2"/>
          </a:solidFill>
        </p:grpSpPr>
        <p:sp>
          <p:nvSpPr>
            <p:cNvPr id="55" name="Freeform: Shape 582">
              <a:extLst>
                <a:ext uri="{FF2B5EF4-FFF2-40B4-BE49-F238E27FC236}">
                  <a16:creationId xmlns:a16="http://schemas.microsoft.com/office/drawing/2014/main" id="{9701E216-BC9D-B178-6950-453E7538F594}"/>
                </a:ext>
              </a:extLst>
            </p:cNvPr>
            <p:cNvSpPr/>
            <p:nvPr/>
          </p:nvSpPr>
          <p:spPr>
            <a:xfrm>
              <a:off x="5790056" y="3105245"/>
              <a:ext cx="304800" cy="295275"/>
            </a:xfrm>
            <a:custGeom>
              <a:avLst/>
              <a:gdLst>
                <a:gd name="connsiteX0" fmla="*/ 243173 w 304800"/>
                <a:gd name="connsiteY0" fmla="*/ 283369 h 295275"/>
                <a:gd name="connsiteX1" fmla="*/ 155734 w 304800"/>
                <a:gd name="connsiteY1" fmla="*/ 237363 h 295275"/>
                <a:gd name="connsiteX2" fmla="*/ 68294 w 304800"/>
                <a:gd name="connsiteY2" fmla="*/ 283369 h 295275"/>
                <a:gd name="connsiteX3" fmla="*/ 85058 w 304800"/>
                <a:gd name="connsiteY3" fmla="*/ 186023 h 295275"/>
                <a:gd name="connsiteX4" fmla="*/ 14288 w 304800"/>
                <a:gd name="connsiteY4" fmla="*/ 117062 h 295275"/>
                <a:gd name="connsiteX5" fmla="*/ 112014 w 304800"/>
                <a:gd name="connsiteY5" fmla="*/ 102870 h 295275"/>
                <a:gd name="connsiteX6" fmla="*/ 155734 w 304800"/>
                <a:gd name="connsiteY6" fmla="*/ 14288 h 295275"/>
                <a:gd name="connsiteX7" fmla="*/ 199454 w 304800"/>
                <a:gd name="connsiteY7" fmla="*/ 102870 h 295275"/>
                <a:gd name="connsiteX8" fmla="*/ 297180 w 304800"/>
                <a:gd name="connsiteY8" fmla="*/ 117062 h 295275"/>
                <a:gd name="connsiteX9" fmla="*/ 226505 w 304800"/>
                <a:gd name="connsiteY9" fmla="*/ 186023 h 295275"/>
                <a:gd name="connsiteX10" fmla="*/ 243173 w 304800"/>
                <a:gd name="connsiteY10" fmla="*/ 283369 h 295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04800" h="295275">
                  <a:moveTo>
                    <a:pt x="243173" y="283369"/>
                  </a:moveTo>
                  <a:lnTo>
                    <a:pt x="155734" y="237363"/>
                  </a:lnTo>
                  <a:lnTo>
                    <a:pt x="68294" y="283369"/>
                  </a:lnTo>
                  <a:lnTo>
                    <a:pt x="85058" y="186023"/>
                  </a:lnTo>
                  <a:lnTo>
                    <a:pt x="14288" y="117062"/>
                  </a:lnTo>
                  <a:lnTo>
                    <a:pt x="112014" y="102870"/>
                  </a:lnTo>
                  <a:lnTo>
                    <a:pt x="155734" y="14288"/>
                  </a:lnTo>
                  <a:lnTo>
                    <a:pt x="199454" y="102870"/>
                  </a:lnTo>
                  <a:lnTo>
                    <a:pt x="297180" y="117062"/>
                  </a:lnTo>
                  <a:lnTo>
                    <a:pt x="226505" y="186023"/>
                  </a:lnTo>
                  <a:lnTo>
                    <a:pt x="243173" y="283369"/>
                  </a:lnTo>
                  <a:close/>
                </a:path>
              </a:pathLst>
            </a:custGeom>
            <a:grpFill/>
            <a:ln w="19050" cap="rnd">
              <a:solidFill>
                <a:schemeClr val="tx2"/>
              </a:solidFill>
              <a:prstDash val="solid"/>
              <a:round/>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ZA" sz="1351" b="0" i="0" u="none" strike="noStrike" kern="1200" cap="none" spc="0" normalizeH="0" baseline="0" noProof="0">
                <a:ln>
                  <a:noFill/>
                </a:ln>
                <a:solidFill>
                  <a:srgbClr val="012D3F"/>
                </a:solidFill>
                <a:effectLst/>
                <a:uLnTx/>
                <a:uFillTx/>
                <a:latin typeface="Arial" panose="020B0604020202020204"/>
                <a:ea typeface="+mn-ea"/>
                <a:cs typeface="+mn-cs"/>
              </a:endParaRPr>
            </a:p>
          </p:txBody>
        </p:sp>
        <p:sp>
          <p:nvSpPr>
            <p:cNvPr id="56" name="Freeform: Shape 583">
              <a:extLst>
                <a:ext uri="{FF2B5EF4-FFF2-40B4-BE49-F238E27FC236}">
                  <a16:creationId xmlns:a16="http://schemas.microsoft.com/office/drawing/2014/main" id="{CF58A373-FD96-C9B2-246E-13455933B784}"/>
                </a:ext>
              </a:extLst>
            </p:cNvPr>
            <p:cNvSpPr/>
            <p:nvPr/>
          </p:nvSpPr>
          <p:spPr>
            <a:xfrm>
              <a:off x="5868535" y="3219449"/>
              <a:ext cx="533400" cy="533400"/>
            </a:xfrm>
            <a:custGeom>
              <a:avLst/>
              <a:gdLst>
                <a:gd name="connsiteX0" fmla="*/ 14486 w 533400"/>
                <a:gd name="connsiteY0" fmla="*/ 257556 h 533400"/>
                <a:gd name="connsiteX1" fmla="*/ 257817 w 533400"/>
                <a:gd name="connsiteY1" fmla="*/ 520756 h 533400"/>
                <a:gd name="connsiteX2" fmla="*/ 333573 w 533400"/>
                <a:gd name="connsiteY2" fmla="*/ 512255 h 533400"/>
                <a:gd name="connsiteX3" fmla="*/ 333573 w 533400"/>
                <a:gd name="connsiteY3" fmla="*/ 512255 h 533400"/>
                <a:gd name="connsiteX4" fmla="*/ 512118 w 533400"/>
                <a:gd name="connsiteY4" fmla="*/ 201595 h 533400"/>
                <a:gd name="connsiteX5" fmla="*/ 267756 w 533400"/>
                <a:gd name="connsiteY5" fmla="*/ 14288 h 533400"/>
                <a:gd name="connsiteX6" fmla="*/ 19439 w 533400"/>
                <a:gd name="connsiteY6" fmla="*/ 216694 h 533400"/>
                <a:gd name="connsiteX7" fmla="*/ 19439 w 533400"/>
                <a:gd name="connsiteY7" fmla="*/ 216694 h 533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3400" h="533400">
                  <a:moveTo>
                    <a:pt x="14486" y="257556"/>
                  </a:moveTo>
                  <a:cubicBezTo>
                    <a:pt x="8999" y="397431"/>
                    <a:pt x="117943" y="515269"/>
                    <a:pt x="257817" y="520756"/>
                  </a:cubicBezTo>
                  <a:cubicBezTo>
                    <a:pt x="283354" y="521757"/>
                    <a:pt x="308894" y="518891"/>
                    <a:pt x="333573" y="512255"/>
                  </a:cubicBezTo>
                  <a:lnTo>
                    <a:pt x="333573" y="512255"/>
                  </a:lnTo>
                  <a:cubicBezTo>
                    <a:pt x="468663" y="475772"/>
                    <a:pt x="548601" y="336685"/>
                    <a:pt x="512118" y="201595"/>
                  </a:cubicBezTo>
                  <a:cubicBezTo>
                    <a:pt x="482291" y="91152"/>
                    <a:pt x="382155" y="14396"/>
                    <a:pt x="267756" y="14288"/>
                  </a:cubicBezTo>
                  <a:moveTo>
                    <a:pt x="19439" y="216694"/>
                  </a:moveTo>
                  <a:lnTo>
                    <a:pt x="19439" y="216694"/>
                  </a:lnTo>
                </a:path>
              </a:pathLst>
            </a:custGeom>
            <a:grpFill/>
            <a:ln w="19050" cap="rnd">
              <a:solidFill>
                <a:schemeClr val="tx2"/>
              </a:solidFill>
              <a:prstDash val="solid"/>
              <a:round/>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ZA" sz="1351" b="0" i="0" u="none" strike="noStrike" kern="1200" cap="none" spc="0" normalizeH="0" baseline="0" noProof="0">
                <a:ln>
                  <a:noFill/>
                </a:ln>
                <a:solidFill>
                  <a:srgbClr val="012D3F"/>
                </a:solidFill>
                <a:effectLst/>
                <a:uLnTx/>
                <a:uFillTx/>
                <a:latin typeface="Arial" panose="020B0604020202020204"/>
                <a:ea typeface="+mn-ea"/>
                <a:cs typeface="+mn-cs"/>
              </a:endParaRPr>
            </a:p>
          </p:txBody>
        </p:sp>
        <p:sp>
          <p:nvSpPr>
            <p:cNvPr id="57" name="Freeform: Shape 584">
              <a:extLst>
                <a:ext uri="{FF2B5EF4-FFF2-40B4-BE49-F238E27FC236}">
                  <a16:creationId xmlns:a16="http://schemas.microsoft.com/office/drawing/2014/main" id="{A4A8A673-4EA5-FA9B-7F64-367B59458439}"/>
                </a:ext>
              </a:extLst>
            </p:cNvPr>
            <p:cNvSpPr/>
            <p:nvPr/>
          </p:nvSpPr>
          <p:spPr>
            <a:xfrm>
              <a:off x="5978754" y="3329264"/>
              <a:ext cx="314325" cy="314325"/>
            </a:xfrm>
            <a:custGeom>
              <a:avLst/>
              <a:gdLst>
                <a:gd name="connsiteX0" fmla="*/ 95529 w 314325"/>
                <a:gd name="connsiteY0" fmla="*/ 28298 h 314325"/>
                <a:gd name="connsiteX1" fmla="*/ 286060 w 314325"/>
                <a:gd name="connsiteY1" fmla="*/ 95562 h 314325"/>
                <a:gd name="connsiteX2" fmla="*/ 218796 w 314325"/>
                <a:gd name="connsiteY2" fmla="*/ 286093 h 314325"/>
                <a:gd name="connsiteX3" fmla="*/ 28265 w 314325"/>
                <a:gd name="connsiteY3" fmla="*/ 218829 h 314325"/>
                <a:gd name="connsiteX4" fmla="*/ 28092 w 314325"/>
                <a:gd name="connsiteY4" fmla="*/ 95926 h 3143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4325" h="314325">
                  <a:moveTo>
                    <a:pt x="95529" y="28298"/>
                  </a:moveTo>
                  <a:cubicBezTo>
                    <a:pt x="166717" y="-5741"/>
                    <a:pt x="252021" y="24374"/>
                    <a:pt x="286060" y="95562"/>
                  </a:cubicBezTo>
                  <a:cubicBezTo>
                    <a:pt x="320099" y="166750"/>
                    <a:pt x="289984" y="252054"/>
                    <a:pt x="218796" y="286093"/>
                  </a:cubicBezTo>
                  <a:cubicBezTo>
                    <a:pt x="147608" y="320133"/>
                    <a:pt x="62304" y="290018"/>
                    <a:pt x="28265" y="218829"/>
                  </a:cubicBezTo>
                  <a:cubicBezTo>
                    <a:pt x="9689" y="179981"/>
                    <a:pt x="9626" y="134827"/>
                    <a:pt x="28092" y="95926"/>
                  </a:cubicBezTo>
                </a:path>
              </a:pathLst>
            </a:custGeom>
            <a:grpFill/>
            <a:ln w="19050" cap="rnd">
              <a:solidFill>
                <a:schemeClr val="tx2"/>
              </a:solidFill>
              <a:prstDash val="solid"/>
              <a:round/>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ZA" sz="1351" b="0" i="0" u="none" strike="noStrike" kern="1200" cap="none" spc="0" normalizeH="0" baseline="0" noProof="0">
                <a:ln>
                  <a:noFill/>
                </a:ln>
                <a:solidFill>
                  <a:srgbClr val="012D3F"/>
                </a:solidFill>
                <a:effectLst/>
                <a:uLnTx/>
                <a:uFillTx/>
                <a:latin typeface="Arial" panose="020B0604020202020204"/>
                <a:ea typeface="+mn-ea"/>
                <a:cs typeface="+mn-cs"/>
              </a:endParaRPr>
            </a:p>
          </p:txBody>
        </p:sp>
        <p:sp>
          <p:nvSpPr>
            <p:cNvPr id="58" name="Freeform: Shape 585">
              <a:extLst>
                <a:ext uri="{FF2B5EF4-FFF2-40B4-BE49-F238E27FC236}">
                  <a16:creationId xmlns:a16="http://schemas.microsoft.com/office/drawing/2014/main" id="{CD965C0F-7A6B-C418-A307-A3010E63BCEB}"/>
                </a:ext>
              </a:extLst>
            </p:cNvPr>
            <p:cNvSpPr/>
            <p:nvPr/>
          </p:nvSpPr>
          <p:spPr>
            <a:xfrm>
              <a:off x="6088951" y="3439763"/>
              <a:ext cx="85725" cy="85725"/>
            </a:xfrm>
            <a:custGeom>
              <a:avLst/>
              <a:gdLst>
                <a:gd name="connsiteX0" fmla="*/ 80391 w 85725"/>
                <a:gd name="connsiteY0" fmla="*/ 47339 h 85725"/>
                <a:gd name="connsiteX1" fmla="*/ 47339 w 85725"/>
                <a:gd name="connsiteY1" fmla="*/ 80391 h 85725"/>
                <a:gd name="connsiteX2" fmla="*/ 14287 w 85725"/>
                <a:gd name="connsiteY2" fmla="*/ 47339 h 85725"/>
                <a:gd name="connsiteX3" fmla="*/ 47339 w 85725"/>
                <a:gd name="connsiteY3" fmla="*/ 14287 h 85725"/>
                <a:gd name="connsiteX4" fmla="*/ 80391 w 85725"/>
                <a:gd name="connsiteY4" fmla="*/ 47339 h 857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725" h="85725">
                  <a:moveTo>
                    <a:pt x="80391" y="47339"/>
                  </a:moveTo>
                  <a:cubicBezTo>
                    <a:pt x="80391" y="65593"/>
                    <a:pt x="65593" y="80391"/>
                    <a:pt x="47339" y="80391"/>
                  </a:cubicBezTo>
                  <a:cubicBezTo>
                    <a:pt x="29085" y="80391"/>
                    <a:pt x="14287" y="65593"/>
                    <a:pt x="14287" y="47339"/>
                  </a:cubicBezTo>
                  <a:cubicBezTo>
                    <a:pt x="14287" y="29085"/>
                    <a:pt x="29085" y="14287"/>
                    <a:pt x="47339" y="14287"/>
                  </a:cubicBezTo>
                  <a:cubicBezTo>
                    <a:pt x="65593" y="14287"/>
                    <a:pt x="80391" y="29085"/>
                    <a:pt x="80391" y="47339"/>
                  </a:cubicBezTo>
                  <a:close/>
                </a:path>
              </a:pathLst>
            </a:custGeom>
            <a:grpFill/>
            <a:ln w="19050" cap="rnd">
              <a:solidFill>
                <a:schemeClr val="tx2"/>
              </a:solidFill>
              <a:prstDash val="solid"/>
              <a:round/>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ZA" sz="1351" b="0" i="0" u="none" strike="noStrike" kern="1200" cap="none" spc="0" normalizeH="0" baseline="0" noProof="0">
                <a:ln>
                  <a:noFill/>
                </a:ln>
                <a:solidFill>
                  <a:srgbClr val="012D3F"/>
                </a:solidFill>
                <a:effectLst/>
                <a:uLnTx/>
                <a:uFillTx/>
                <a:latin typeface="Arial" panose="020B0604020202020204"/>
                <a:ea typeface="+mn-ea"/>
                <a:cs typeface="+mn-cs"/>
              </a:endParaRPr>
            </a:p>
          </p:txBody>
        </p:sp>
      </p:grpSp>
      <p:grpSp>
        <p:nvGrpSpPr>
          <p:cNvPr id="59" name="Graphic 306">
            <a:extLst>
              <a:ext uri="{FF2B5EF4-FFF2-40B4-BE49-F238E27FC236}">
                <a16:creationId xmlns:a16="http://schemas.microsoft.com/office/drawing/2014/main" id="{6EA47D75-0565-70D0-80BC-486378BCEACB}"/>
              </a:ext>
            </a:extLst>
          </p:cNvPr>
          <p:cNvGrpSpPr/>
          <p:nvPr/>
        </p:nvGrpSpPr>
        <p:grpSpPr>
          <a:xfrm>
            <a:off x="586770" y="3410815"/>
            <a:ext cx="942975" cy="942975"/>
            <a:chOff x="6374512" y="3707512"/>
            <a:chExt cx="942975" cy="942975"/>
          </a:xfrm>
          <a:solidFill>
            <a:schemeClr val="tx2"/>
          </a:solidFill>
        </p:grpSpPr>
        <p:sp>
          <p:nvSpPr>
            <p:cNvPr id="60" name="Freeform: Shape 11">
              <a:extLst>
                <a:ext uri="{FF2B5EF4-FFF2-40B4-BE49-F238E27FC236}">
                  <a16:creationId xmlns:a16="http://schemas.microsoft.com/office/drawing/2014/main" id="{F6D400D6-F836-DBEC-8168-BC93367B1D0C}"/>
                </a:ext>
              </a:extLst>
            </p:cNvPr>
            <p:cNvSpPr/>
            <p:nvPr/>
          </p:nvSpPr>
          <p:spPr>
            <a:xfrm>
              <a:off x="6677074" y="4267106"/>
              <a:ext cx="333375" cy="238125"/>
            </a:xfrm>
            <a:custGeom>
              <a:avLst/>
              <a:gdLst>
                <a:gd name="connsiteX0" fmla="*/ 323707 w 333375"/>
                <a:gd name="connsiteY0" fmla="*/ 213455 h 238125"/>
                <a:gd name="connsiteX1" fmla="*/ 290274 w 333375"/>
                <a:gd name="connsiteY1" fmla="*/ 213455 h 238125"/>
                <a:gd name="connsiteX2" fmla="*/ 290274 w 333375"/>
                <a:gd name="connsiteY2" fmla="*/ 101822 h 238125"/>
                <a:gd name="connsiteX3" fmla="*/ 285036 w 333375"/>
                <a:gd name="connsiteY3" fmla="*/ 96679 h 238125"/>
                <a:gd name="connsiteX4" fmla="*/ 252365 w 333375"/>
                <a:gd name="connsiteY4" fmla="*/ 96679 h 238125"/>
                <a:gd name="connsiteX5" fmla="*/ 208550 w 333375"/>
                <a:gd name="connsiteY5" fmla="*/ 7144 h 238125"/>
                <a:gd name="connsiteX6" fmla="*/ 132350 w 333375"/>
                <a:gd name="connsiteY6" fmla="*/ 7144 h 238125"/>
                <a:gd name="connsiteX7" fmla="*/ 88630 w 333375"/>
                <a:gd name="connsiteY7" fmla="*/ 96679 h 238125"/>
                <a:gd name="connsiteX8" fmla="*/ 55769 w 333375"/>
                <a:gd name="connsiteY8" fmla="*/ 96679 h 238125"/>
                <a:gd name="connsiteX9" fmla="*/ 50531 w 333375"/>
                <a:gd name="connsiteY9" fmla="*/ 101726 h 238125"/>
                <a:gd name="connsiteX10" fmla="*/ 50530 w 333375"/>
                <a:gd name="connsiteY10" fmla="*/ 101822 h 238125"/>
                <a:gd name="connsiteX11" fmla="*/ 50530 w 333375"/>
                <a:gd name="connsiteY11" fmla="*/ 213455 h 238125"/>
                <a:gd name="connsiteX12" fmla="*/ 17097 w 333375"/>
                <a:gd name="connsiteY12" fmla="*/ 213455 h 238125"/>
                <a:gd name="connsiteX13" fmla="*/ 7144 w 333375"/>
                <a:gd name="connsiteY13" fmla="*/ 223409 h 238125"/>
                <a:gd name="connsiteX14" fmla="*/ 17097 w 333375"/>
                <a:gd name="connsiteY14" fmla="*/ 233363 h 238125"/>
                <a:gd name="connsiteX15" fmla="*/ 323707 w 333375"/>
                <a:gd name="connsiteY15" fmla="*/ 233363 h 238125"/>
                <a:gd name="connsiteX16" fmla="*/ 333661 w 333375"/>
                <a:gd name="connsiteY16" fmla="*/ 223409 h 238125"/>
                <a:gd name="connsiteX17" fmla="*/ 323707 w 333375"/>
                <a:gd name="connsiteY17" fmla="*/ 213455 h 238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33375" h="238125">
                  <a:moveTo>
                    <a:pt x="323707" y="213455"/>
                  </a:moveTo>
                  <a:lnTo>
                    <a:pt x="290274" y="213455"/>
                  </a:lnTo>
                  <a:lnTo>
                    <a:pt x="290274" y="101822"/>
                  </a:lnTo>
                  <a:cubicBezTo>
                    <a:pt x="290222" y="98966"/>
                    <a:pt x="287892" y="96678"/>
                    <a:pt x="285036" y="96679"/>
                  </a:cubicBezTo>
                  <a:lnTo>
                    <a:pt x="252365" y="96679"/>
                  </a:lnTo>
                  <a:cubicBezTo>
                    <a:pt x="228076" y="82867"/>
                    <a:pt x="210550" y="48292"/>
                    <a:pt x="208550" y="7144"/>
                  </a:cubicBezTo>
                  <a:cubicBezTo>
                    <a:pt x="183625" y="14095"/>
                    <a:pt x="157274" y="14095"/>
                    <a:pt x="132350" y="7144"/>
                  </a:cubicBezTo>
                  <a:cubicBezTo>
                    <a:pt x="130445" y="48292"/>
                    <a:pt x="113300" y="83344"/>
                    <a:pt x="88630" y="96679"/>
                  </a:cubicBezTo>
                  <a:lnTo>
                    <a:pt x="55769" y="96679"/>
                  </a:lnTo>
                  <a:cubicBezTo>
                    <a:pt x="52929" y="96626"/>
                    <a:pt x="50584" y="98886"/>
                    <a:pt x="50531" y="101726"/>
                  </a:cubicBezTo>
                  <a:cubicBezTo>
                    <a:pt x="50530" y="101758"/>
                    <a:pt x="50530" y="101790"/>
                    <a:pt x="50530" y="101822"/>
                  </a:cubicBezTo>
                  <a:lnTo>
                    <a:pt x="50530" y="213455"/>
                  </a:lnTo>
                  <a:lnTo>
                    <a:pt x="17097" y="213455"/>
                  </a:lnTo>
                  <a:cubicBezTo>
                    <a:pt x="11600" y="213455"/>
                    <a:pt x="7144" y="217912"/>
                    <a:pt x="7144" y="223409"/>
                  </a:cubicBezTo>
                  <a:cubicBezTo>
                    <a:pt x="7144" y="228906"/>
                    <a:pt x="11600" y="233363"/>
                    <a:pt x="17097" y="233363"/>
                  </a:cubicBezTo>
                  <a:lnTo>
                    <a:pt x="323707" y="233363"/>
                  </a:lnTo>
                  <a:cubicBezTo>
                    <a:pt x="329204" y="233363"/>
                    <a:pt x="333661" y="228906"/>
                    <a:pt x="333661" y="223409"/>
                  </a:cubicBezTo>
                  <a:cubicBezTo>
                    <a:pt x="333661" y="217912"/>
                    <a:pt x="329204" y="213455"/>
                    <a:pt x="323707" y="213455"/>
                  </a:cubicBezTo>
                  <a:close/>
                </a:path>
              </a:pathLst>
            </a:custGeom>
            <a:grpFill/>
            <a:ln w="12700" cap="flat">
              <a:solidFill>
                <a:schemeClr val="tx2"/>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ZA" sz="1351" b="0" i="0" u="none" strike="noStrike" kern="1200" cap="none" spc="0" normalizeH="0" baseline="0" noProof="0">
                <a:ln>
                  <a:noFill/>
                </a:ln>
                <a:solidFill>
                  <a:srgbClr val="012D3F"/>
                </a:solidFill>
                <a:effectLst/>
                <a:uLnTx/>
                <a:uFillTx/>
                <a:latin typeface="Arial" panose="020B0604020202020204"/>
                <a:ea typeface="+mn-ea"/>
                <a:cs typeface="+mn-cs"/>
              </a:endParaRPr>
            </a:p>
          </p:txBody>
        </p:sp>
        <p:sp>
          <p:nvSpPr>
            <p:cNvPr id="61" name="Freeform: Shape 12">
              <a:extLst>
                <a:ext uri="{FF2B5EF4-FFF2-40B4-BE49-F238E27FC236}">
                  <a16:creationId xmlns:a16="http://schemas.microsoft.com/office/drawing/2014/main" id="{057CF123-1539-5838-945E-1F4DC29AC79C}"/>
                </a:ext>
              </a:extLst>
            </p:cNvPr>
            <p:cNvSpPr/>
            <p:nvPr/>
          </p:nvSpPr>
          <p:spPr>
            <a:xfrm>
              <a:off x="6543009" y="3852768"/>
              <a:ext cx="600075" cy="390525"/>
            </a:xfrm>
            <a:custGeom>
              <a:avLst/>
              <a:gdLst>
                <a:gd name="connsiteX0" fmla="*/ 599408 w 600075"/>
                <a:gd name="connsiteY0" fmla="*/ 54769 h 390525"/>
                <a:gd name="connsiteX1" fmla="*/ 581692 w 600075"/>
                <a:gd name="connsiteY1" fmla="*/ 38958 h 390525"/>
                <a:gd name="connsiteX2" fmla="*/ 475202 w 600075"/>
                <a:gd name="connsiteY2" fmla="*/ 38958 h 390525"/>
                <a:gd name="connsiteX3" fmla="*/ 472059 w 600075"/>
                <a:gd name="connsiteY3" fmla="*/ 17622 h 390525"/>
                <a:gd name="connsiteX4" fmla="*/ 458915 w 600075"/>
                <a:gd name="connsiteY4" fmla="*/ 7144 h 390525"/>
                <a:gd name="connsiteX5" fmla="*/ 150209 w 600075"/>
                <a:gd name="connsiteY5" fmla="*/ 7144 h 390525"/>
                <a:gd name="connsiteX6" fmla="*/ 136779 w 600075"/>
                <a:gd name="connsiteY6" fmla="*/ 18384 h 390525"/>
                <a:gd name="connsiteX7" fmla="*/ 133636 w 600075"/>
                <a:gd name="connsiteY7" fmla="*/ 39529 h 390525"/>
                <a:gd name="connsiteX8" fmla="*/ 26289 w 600075"/>
                <a:gd name="connsiteY8" fmla="*/ 39529 h 390525"/>
                <a:gd name="connsiteX9" fmla="*/ 8573 w 600075"/>
                <a:gd name="connsiteY9" fmla="*/ 54769 h 390525"/>
                <a:gd name="connsiteX10" fmla="*/ 7144 w 600075"/>
                <a:gd name="connsiteY10" fmla="*/ 82582 h 390525"/>
                <a:gd name="connsiteX11" fmla="*/ 184404 w 600075"/>
                <a:gd name="connsiteY11" fmla="*/ 309754 h 390525"/>
                <a:gd name="connsiteX12" fmla="*/ 304419 w 600075"/>
                <a:gd name="connsiteY12" fmla="*/ 389478 h 390525"/>
                <a:gd name="connsiteX13" fmla="*/ 424625 w 600075"/>
                <a:gd name="connsiteY13" fmla="*/ 309754 h 390525"/>
                <a:gd name="connsiteX14" fmla="*/ 600932 w 600075"/>
                <a:gd name="connsiteY14" fmla="*/ 82773 h 390525"/>
                <a:gd name="connsiteX15" fmla="*/ 599408 w 600075"/>
                <a:gd name="connsiteY15" fmla="*/ 54769 h 390525"/>
                <a:gd name="connsiteX16" fmla="*/ 35719 w 600075"/>
                <a:gd name="connsiteY16" fmla="*/ 82773 h 390525"/>
                <a:gd name="connsiteX17" fmla="*/ 35719 w 600075"/>
                <a:gd name="connsiteY17" fmla="*/ 67723 h 390525"/>
                <a:gd name="connsiteX18" fmla="*/ 130969 w 600075"/>
                <a:gd name="connsiteY18" fmla="*/ 67723 h 390525"/>
                <a:gd name="connsiteX19" fmla="*/ 129826 w 600075"/>
                <a:gd name="connsiteY19" fmla="*/ 99632 h 390525"/>
                <a:gd name="connsiteX20" fmla="*/ 165926 w 600075"/>
                <a:gd name="connsiteY20" fmla="*/ 275845 h 390525"/>
                <a:gd name="connsiteX21" fmla="*/ 35719 w 600075"/>
                <a:gd name="connsiteY21" fmla="*/ 82773 h 390525"/>
                <a:gd name="connsiteX22" fmla="*/ 389573 w 600075"/>
                <a:gd name="connsiteY22" fmla="*/ 151162 h 390525"/>
                <a:gd name="connsiteX23" fmla="*/ 348901 w 600075"/>
                <a:gd name="connsiteY23" fmla="*/ 190786 h 390525"/>
                <a:gd name="connsiteX24" fmla="*/ 358426 w 600075"/>
                <a:gd name="connsiteY24" fmla="*/ 246793 h 390525"/>
                <a:gd name="connsiteX25" fmla="*/ 355934 w 600075"/>
                <a:gd name="connsiteY25" fmla="*/ 250144 h 390525"/>
                <a:gd name="connsiteX26" fmla="*/ 354140 w 600075"/>
                <a:gd name="connsiteY26" fmla="*/ 249841 h 390525"/>
                <a:gd name="connsiteX27" fmla="*/ 303943 w 600075"/>
                <a:gd name="connsiteY27" fmla="*/ 223457 h 390525"/>
                <a:gd name="connsiteX28" fmla="*/ 253651 w 600075"/>
                <a:gd name="connsiteY28" fmla="*/ 249841 h 390525"/>
                <a:gd name="connsiteX29" fmla="*/ 249668 w 600075"/>
                <a:gd name="connsiteY29" fmla="*/ 248588 h 390525"/>
                <a:gd name="connsiteX30" fmla="*/ 249365 w 600075"/>
                <a:gd name="connsiteY30" fmla="*/ 246793 h 390525"/>
                <a:gd name="connsiteX31" fmla="*/ 258890 w 600075"/>
                <a:gd name="connsiteY31" fmla="*/ 192310 h 390525"/>
                <a:gd name="connsiteX32" fmla="*/ 258032 w 600075"/>
                <a:gd name="connsiteY32" fmla="*/ 189739 h 390525"/>
                <a:gd name="connsiteX33" fmla="*/ 218504 w 600075"/>
                <a:gd name="connsiteY33" fmla="*/ 151162 h 390525"/>
                <a:gd name="connsiteX34" fmla="*/ 218589 w 600075"/>
                <a:gd name="connsiteY34" fmla="*/ 146987 h 390525"/>
                <a:gd name="connsiteX35" fmla="*/ 220123 w 600075"/>
                <a:gd name="connsiteY35" fmla="*/ 146209 h 390525"/>
                <a:gd name="connsiteX36" fmla="*/ 274796 w 600075"/>
                <a:gd name="connsiteY36" fmla="*/ 138208 h 390525"/>
                <a:gd name="connsiteX37" fmla="*/ 276987 w 600075"/>
                <a:gd name="connsiteY37" fmla="*/ 136684 h 390525"/>
                <a:gd name="connsiteX38" fmla="*/ 301466 w 600075"/>
                <a:gd name="connsiteY38" fmla="*/ 87154 h 390525"/>
                <a:gd name="connsiteX39" fmla="*/ 305449 w 600075"/>
                <a:gd name="connsiteY39" fmla="*/ 85898 h 390525"/>
                <a:gd name="connsiteX40" fmla="*/ 306705 w 600075"/>
                <a:gd name="connsiteY40" fmla="*/ 87154 h 390525"/>
                <a:gd name="connsiteX41" fmla="*/ 331184 w 600075"/>
                <a:gd name="connsiteY41" fmla="*/ 136684 h 390525"/>
                <a:gd name="connsiteX42" fmla="*/ 333375 w 600075"/>
                <a:gd name="connsiteY42" fmla="*/ 138208 h 390525"/>
                <a:gd name="connsiteX43" fmla="*/ 388049 w 600075"/>
                <a:gd name="connsiteY43" fmla="*/ 146209 h 390525"/>
                <a:gd name="connsiteX44" fmla="*/ 390350 w 600075"/>
                <a:gd name="connsiteY44" fmla="*/ 149694 h 390525"/>
                <a:gd name="connsiteX45" fmla="*/ 389573 w 600075"/>
                <a:gd name="connsiteY45" fmla="*/ 151162 h 390525"/>
                <a:gd name="connsiteX46" fmla="*/ 443103 w 600075"/>
                <a:gd name="connsiteY46" fmla="*/ 275559 h 390525"/>
                <a:gd name="connsiteX47" fmla="*/ 479203 w 600075"/>
                <a:gd name="connsiteY47" fmla="*/ 99632 h 390525"/>
                <a:gd name="connsiteX48" fmla="*/ 478060 w 600075"/>
                <a:gd name="connsiteY48" fmla="*/ 67723 h 390525"/>
                <a:gd name="connsiteX49" fmla="*/ 571976 w 600075"/>
                <a:gd name="connsiteY49" fmla="*/ 67723 h 390525"/>
                <a:gd name="connsiteX50" fmla="*/ 572548 w 600075"/>
                <a:gd name="connsiteY50" fmla="*/ 82773 h 390525"/>
                <a:gd name="connsiteX51" fmla="*/ 443103 w 600075"/>
                <a:gd name="connsiteY51" fmla="*/ 275559 h 390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0075" h="390525">
                  <a:moveTo>
                    <a:pt x="599408" y="54769"/>
                  </a:moveTo>
                  <a:cubicBezTo>
                    <a:pt x="598390" y="45757"/>
                    <a:pt x="590762" y="38949"/>
                    <a:pt x="581692" y="38958"/>
                  </a:cubicBezTo>
                  <a:lnTo>
                    <a:pt x="475202" y="38958"/>
                  </a:lnTo>
                  <a:cubicBezTo>
                    <a:pt x="474345" y="31814"/>
                    <a:pt x="473297" y="24670"/>
                    <a:pt x="472059" y="17622"/>
                  </a:cubicBezTo>
                  <a:cubicBezTo>
                    <a:pt x="470707" y="11460"/>
                    <a:pt x="465223" y="7088"/>
                    <a:pt x="458915" y="7144"/>
                  </a:cubicBezTo>
                  <a:lnTo>
                    <a:pt x="150209" y="7144"/>
                  </a:lnTo>
                  <a:cubicBezTo>
                    <a:pt x="143598" y="7135"/>
                    <a:pt x="137935" y="11874"/>
                    <a:pt x="136779" y="18384"/>
                  </a:cubicBezTo>
                  <a:cubicBezTo>
                    <a:pt x="135636" y="25305"/>
                    <a:pt x="134588" y="32354"/>
                    <a:pt x="133636" y="39529"/>
                  </a:cubicBezTo>
                  <a:lnTo>
                    <a:pt x="26289" y="39529"/>
                  </a:lnTo>
                  <a:cubicBezTo>
                    <a:pt x="17411" y="39484"/>
                    <a:pt x="9854" y="45984"/>
                    <a:pt x="8573" y="54769"/>
                  </a:cubicBezTo>
                  <a:cubicBezTo>
                    <a:pt x="7617" y="64009"/>
                    <a:pt x="7140" y="73293"/>
                    <a:pt x="7144" y="82582"/>
                  </a:cubicBezTo>
                  <a:cubicBezTo>
                    <a:pt x="7144" y="195168"/>
                    <a:pt x="83344" y="292132"/>
                    <a:pt x="184404" y="309754"/>
                  </a:cubicBezTo>
                  <a:cubicBezTo>
                    <a:pt x="215741" y="359093"/>
                    <a:pt x="258032" y="389478"/>
                    <a:pt x="304419" y="389478"/>
                  </a:cubicBezTo>
                  <a:cubicBezTo>
                    <a:pt x="350806" y="389478"/>
                    <a:pt x="393478" y="359569"/>
                    <a:pt x="424625" y="309754"/>
                  </a:cubicBezTo>
                  <a:cubicBezTo>
                    <a:pt x="525304" y="291942"/>
                    <a:pt x="600932" y="194977"/>
                    <a:pt x="600932" y="82773"/>
                  </a:cubicBezTo>
                  <a:cubicBezTo>
                    <a:pt x="600911" y="73418"/>
                    <a:pt x="600403" y="64071"/>
                    <a:pt x="599408" y="54769"/>
                  </a:cubicBezTo>
                  <a:close/>
                  <a:moveTo>
                    <a:pt x="35719" y="82773"/>
                  </a:moveTo>
                  <a:cubicBezTo>
                    <a:pt x="35719" y="77725"/>
                    <a:pt x="35719" y="72772"/>
                    <a:pt x="35719" y="67723"/>
                  </a:cubicBezTo>
                  <a:lnTo>
                    <a:pt x="130969" y="67723"/>
                  </a:lnTo>
                  <a:cubicBezTo>
                    <a:pt x="130302" y="78296"/>
                    <a:pt x="129826" y="88964"/>
                    <a:pt x="129826" y="99632"/>
                  </a:cubicBezTo>
                  <a:cubicBezTo>
                    <a:pt x="129140" y="160273"/>
                    <a:pt x="141450" y="220358"/>
                    <a:pt x="165926" y="275845"/>
                  </a:cubicBezTo>
                  <a:cubicBezTo>
                    <a:pt x="90202" y="251080"/>
                    <a:pt x="35719" y="172594"/>
                    <a:pt x="35719" y="82773"/>
                  </a:cubicBezTo>
                  <a:close/>
                  <a:moveTo>
                    <a:pt x="389573" y="151162"/>
                  </a:moveTo>
                  <a:lnTo>
                    <a:pt x="348901" y="190786"/>
                  </a:lnTo>
                  <a:lnTo>
                    <a:pt x="358426" y="246793"/>
                  </a:lnTo>
                  <a:cubicBezTo>
                    <a:pt x="358663" y="248407"/>
                    <a:pt x="357548" y="249907"/>
                    <a:pt x="355934" y="250144"/>
                  </a:cubicBezTo>
                  <a:cubicBezTo>
                    <a:pt x="355319" y="250235"/>
                    <a:pt x="354691" y="250129"/>
                    <a:pt x="354140" y="249841"/>
                  </a:cubicBezTo>
                  <a:lnTo>
                    <a:pt x="303943" y="223457"/>
                  </a:lnTo>
                  <a:lnTo>
                    <a:pt x="253651" y="249841"/>
                  </a:lnTo>
                  <a:cubicBezTo>
                    <a:pt x="252205" y="250595"/>
                    <a:pt x="250421" y="250034"/>
                    <a:pt x="249668" y="248588"/>
                  </a:cubicBezTo>
                  <a:cubicBezTo>
                    <a:pt x="249380" y="248036"/>
                    <a:pt x="249274" y="247408"/>
                    <a:pt x="249365" y="246793"/>
                  </a:cubicBezTo>
                  <a:lnTo>
                    <a:pt x="258890" y="192310"/>
                  </a:lnTo>
                  <a:cubicBezTo>
                    <a:pt x="259093" y="191361"/>
                    <a:pt x="258765" y="190376"/>
                    <a:pt x="258032" y="189739"/>
                  </a:cubicBezTo>
                  <a:lnTo>
                    <a:pt x="218504" y="151162"/>
                  </a:lnTo>
                  <a:cubicBezTo>
                    <a:pt x="217374" y="149986"/>
                    <a:pt x="217412" y="148117"/>
                    <a:pt x="218589" y="146987"/>
                  </a:cubicBezTo>
                  <a:cubicBezTo>
                    <a:pt x="219012" y="146582"/>
                    <a:pt x="219546" y="146311"/>
                    <a:pt x="220123" y="146209"/>
                  </a:cubicBezTo>
                  <a:lnTo>
                    <a:pt x="274796" y="138208"/>
                  </a:lnTo>
                  <a:cubicBezTo>
                    <a:pt x="275746" y="138128"/>
                    <a:pt x="276582" y="137547"/>
                    <a:pt x="276987" y="136684"/>
                  </a:cubicBezTo>
                  <a:lnTo>
                    <a:pt x="301466" y="87154"/>
                  </a:lnTo>
                  <a:cubicBezTo>
                    <a:pt x="302219" y="85708"/>
                    <a:pt x="304002" y="85145"/>
                    <a:pt x="305449" y="85898"/>
                  </a:cubicBezTo>
                  <a:cubicBezTo>
                    <a:pt x="305986" y="86178"/>
                    <a:pt x="306425" y="86616"/>
                    <a:pt x="306705" y="87154"/>
                  </a:cubicBezTo>
                  <a:lnTo>
                    <a:pt x="331184" y="136684"/>
                  </a:lnTo>
                  <a:cubicBezTo>
                    <a:pt x="331590" y="137547"/>
                    <a:pt x="332425" y="138128"/>
                    <a:pt x="333375" y="138208"/>
                  </a:cubicBezTo>
                  <a:lnTo>
                    <a:pt x="388049" y="146209"/>
                  </a:lnTo>
                  <a:cubicBezTo>
                    <a:pt x="389646" y="146536"/>
                    <a:pt x="390677" y="148096"/>
                    <a:pt x="390350" y="149694"/>
                  </a:cubicBezTo>
                  <a:cubicBezTo>
                    <a:pt x="390237" y="150248"/>
                    <a:pt x="389967" y="150757"/>
                    <a:pt x="389573" y="151162"/>
                  </a:cubicBezTo>
                  <a:close/>
                  <a:moveTo>
                    <a:pt x="443103" y="275559"/>
                  </a:moveTo>
                  <a:cubicBezTo>
                    <a:pt x="467514" y="220152"/>
                    <a:pt x="479821" y="160175"/>
                    <a:pt x="479203" y="99632"/>
                  </a:cubicBezTo>
                  <a:cubicBezTo>
                    <a:pt x="479203" y="88869"/>
                    <a:pt x="479203" y="78296"/>
                    <a:pt x="478060" y="67723"/>
                  </a:cubicBezTo>
                  <a:lnTo>
                    <a:pt x="571976" y="67723"/>
                  </a:lnTo>
                  <a:cubicBezTo>
                    <a:pt x="571976" y="72772"/>
                    <a:pt x="572548" y="77725"/>
                    <a:pt x="572548" y="82773"/>
                  </a:cubicBezTo>
                  <a:cubicBezTo>
                    <a:pt x="572357" y="172213"/>
                    <a:pt x="518351" y="250318"/>
                    <a:pt x="443103" y="275559"/>
                  </a:cubicBezTo>
                  <a:close/>
                </a:path>
              </a:pathLst>
            </a:custGeom>
            <a:grpFill/>
            <a:ln w="12700" cap="flat">
              <a:solidFill>
                <a:schemeClr val="tx2"/>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ZA" sz="1351" b="0" i="0" u="none" strike="noStrike" kern="1200" cap="none" spc="0" normalizeH="0" baseline="0" noProof="0">
                <a:ln>
                  <a:noFill/>
                </a:ln>
                <a:solidFill>
                  <a:srgbClr val="012D3F"/>
                </a:solidFill>
                <a:effectLst/>
                <a:uLnTx/>
                <a:uFillTx/>
                <a:latin typeface="Arial" panose="020B0604020202020204"/>
                <a:ea typeface="+mn-ea"/>
                <a:cs typeface="+mn-cs"/>
              </a:endParaRPr>
            </a:p>
          </p:txBody>
        </p:sp>
      </p:grpSp>
      <p:grpSp>
        <p:nvGrpSpPr>
          <p:cNvPr id="63" name="Group 62">
            <a:extLst>
              <a:ext uri="{FF2B5EF4-FFF2-40B4-BE49-F238E27FC236}">
                <a16:creationId xmlns:a16="http://schemas.microsoft.com/office/drawing/2014/main" id="{FD0DED11-7144-5578-DE44-BC4D5F79880D}"/>
              </a:ext>
            </a:extLst>
          </p:cNvPr>
          <p:cNvGrpSpPr/>
          <p:nvPr/>
        </p:nvGrpSpPr>
        <p:grpSpPr>
          <a:xfrm>
            <a:off x="6307364" y="1896370"/>
            <a:ext cx="5846577" cy="3616948"/>
            <a:chOff x="5116588" y="1481453"/>
            <a:chExt cx="7267957" cy="4470008"/>
          </a:xfrm>
        </p:grpSpPr>
        <p:pic>
          <p:nvPicPr>
            <p:cNvPr id="65" name="Picture 64">
              <a:extLst>
                <a:ext uri="{FF2B5EF4-FFF2-40B4-BE49-F238E27FC236}">
                  <a16:creationId xmlns:a16="http://schemas.microsoft.com/office/drawing/2014/main" id="{FE0988D0-3C60-196C-EE61-4FD3109C96AF}"/>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5116588" y="1481453"/>
              <a:ext cx="7267957" cy="4470008"/>
            </a:xfrm>
            <a:prstGeom prst="rect">
              <a:avLst/>
            </a:prstGeom>
          </p:spPr>
        </p:pic>
        <p:pic>
          <p:nvPicPr>
            <p:cNvPr id="66" name="Picture 65">
              <a:extLst>
                <a:ext uri="{FF2B5EF4-FFF2-40B4-BE49-F238E27FC236}">
                  <a16:creationId xmlns:a16="http://schemas.microsoft.com/office/drawing/2014/main" id="{669F686C-5DD3-AA2F-290B-221022EF377C}"/>
                </a:ext>
              </a:extLst>
            </p:cNvPr>
            <p:cNvPicPr>
              <a:picLocks noChangeAspect="1"/>
            </p:cNvPicPr>
            <p:nvPr/>
          </p:nvPicPr>
          <p:blipFill rotWithShape="1">
            <a:blip r:embed="rId4" cstate="email">
              <a:extLst>
                <a:ext uri="{28A0092B-C50C-407E-A947-70E740481C1C}">
                  <a14:useLocalDpi xmlns:a14="http://schemas.microsoft.com/office/drawing/2010/main"/>
                </a:ext>
              </a:extLst>
            </a:blip>
            <a:srcRect/>
            <a:stretch/>
          </p:blipFill>
          <p:spPr>
            <a:xfrm>
              <a:off x="6096000" y="1867397"/>
              <a:ext cx="5344272" cy="3254792"/>
            </a:xfrm>
            <a:prstGeom prst="rect">
              <a:avLst/>
            </a:prstGeom>
          </p:spPr>
        </p:pic>
        <p:pic>
          <p:nvPicPr>
            <p:cNvPr id="67" name="Picture 66">
              <a:extLst>
                <a:ext uri="{FF2B5EF4-FFF2-40B4-BE49-F238E27FC236}">
                  <a16:creationId xmlns:a16="http://schemas.microsoft.com/office/drawing/2014/main" id="{63485B2A-82CA-A687-3211-5289C74153FA}"/>
                </a:ext>
              </a:extLst>
            </p:cNvPr>
            <p:cNvPicPr>
              <a:picLocks noChangeAspect="1"/>
            </p:cNvPicPr>
            <p:nvPr/>
          </p:nvPicPr>
          <p:blipFill rotWithShape="1">
            <a:blip r:embed="rId5" cstate="email">
              <a:extLst>
                <a:ext uri="{28A0092B-C50C-407E-A947-70E740481C1C}">
                  <a14:useLocalDpi xmlns:a14="http://schemas.microsoft.com/office/drawing/2010/main"/>
                </a:ext>
              </a:extLst>
            </a:blip>
            <a:srcRect/>
            <a:stretch/>
          </p:blipFill>
          <p:spPr>
            <a:xfrm>
              <a:off x="8898435" y="2642462"/>
              <a:ext cx="2541837" cy="1279623"/>
            </a:xfrm>
            <a:prstGeom prst="rect">
              <a:avLst/>
            </a:prstGeom>
          </p:spPr>
        </p:pic>
      </p:grpSp>
      <p:pic>
        <p:nvPicPr>
          <p:cNvPr id="73" name="Picture 72">
            <a:extLst>
              <a:ext uri="{FF2B5EF4-FFF2-40B4-BE49-F238E27FC236}">
                <a16:creationId xmlns:a16="http://schemas.microsoft.com/office/drawing/2014/main" id="{02CEAAC2-13B9-43F2-85A0-F73F3DB2E843}"/>
              </a:ext>
            </a:extLst>
          </p:cNvPr>
          <p:cNvPicPr>
            <a:picLocks noChangeAspect="1"/>
          </p:cNvPicPr>
          <p:nvPr/>
        </p:nvPicPr>
        <p:blipFill>
          <a:blip r:embed="rId6" cstate="email">
            <a:extLst>
              <a:ext uri="{28A0092B-C50C-407E-A947-70E740481C1C}">
                <a14:useLocalDpi xmlns:a14="http://schemas.microsoft.com/office/drawing/2010/main"/>
              </a:ext>
            </a:extLst>
          </a:blip>
          <a:srcRect/>
          <a:stretch>
            <a:fillRect/>
          </a:stretch>
        </p:blipFill>
        <p:spPr>
          <a:xfrm>
            <a:off x="7089018" y="2208660"/>
            <a:ext cx="4295470" cy="2633644"/>
          </a:xfrm>
          <a:prstGeom prst="rect">
            <a:avLst/>
          </a:prstGeom>
        </p:spPr>
      </p:pic>
      <p:sp>
        <p:nvSpPr>
          <p:cNvPr id="74" name="Subtitle 4">
            <a:extLst>
              <a:ext uri="{FF2B5EF4-FFF2-40B4-BE49-F238E27FC236}">
                <a16:creationId xmlns:a16="http://schemas.microsoft.com/office/drawing/2014/main" id="{AD313678-5AE1-3C12-0A65-285A55CD467C}"/>
              </a:ext>
            </a:extLst>
          </p:cNvPr>
          <p:cNvSpPr txBox="1">
            <a:spLocks/>
          </p:cNvSpPr>
          <p:nvPr/>
        </p:nvSpPr>
        <p:spPr>
          <a:xfrm>
            <a:off x="425748" y="396536"/>
            <a:ext cx="5352288" cy="382606"/>
          </a:xfrm>
          <a:prstGeom prst="rect">
            <a:avLst/>
          </a:prstGeom>
        </p:spPr>
        <p:txBody>
          <a:bodyPr vert="horz" lIns="91440" tIns="45720" rIns="91440" bIns="45720" rtlCol="0" anchor="t">
            <a:normAutofit/>
          </a:bodyPr>
          <a:lstStyle>
            <a:lvl1pPr marL="0" indent="0" algn="l" defTabSz="914400" rtl="0" eaLnBrk="1" latinLnBrk="0" hangingPunct="1">
              <a:lnSpc>
                <a:spcPts val="2000"/>
              </a:lnSpc>
              <a:spcBef>
                <a:spcPts val="0"/>
              </a:spcBef>
              <a:spcAft>
                <a:spcPts val="0"/>
              </a:spcAft>
              <a:buFont typeface="Arial" panose="020B0604020202020204" pitchFamily="34" charset="0"/>
              <a:buNone/>
              <a:defRPr sz="1050" b="1" i="0" kern="1200" spc="150" baseline="0">
                <a:solidFill>
                  <a:srgbClr val="000000"/>
                </a:solidFill>
                <a:latin typeface="Arial" panose="020B0604020202020204" pitchFamily="34" charset="0"/>
                <a:ea typeface="+mn-ea"/>
                <a:cs typeface="Arial" panose="020B0604020202020204" pitchFamily="34" charset="0"/>
              </a:defRPr>
            </a:lvl1pPr>
            <a:lvl2pPr marL="457200" indent="0" algn="ctr" defTabSz="914400" rtl="0" eaLnBrk="1" latinLnBrk="0" hangingPunct="1">
              <a:lnSpc>
                <a:spcPts val="2000"/>
              </a:lnSpc>
              <a:spcBef>
                <a:spcPts val="0"/>
              </a:spcBef>
              <a:buFont typeface="Arial" panose="020B0604020202020204" pitchFamily="34" charset="0"/>
              <a:buNone/>
              <a:defRPr sz="2000" kern="1200">
                <a:solidFill>
                  <a:srgbClr val="000000"/>
                </a:solidFill>
                <a:latin typeface="+mn-lt"/>
                <a:ea typeface="+mn-ea"/>
                <a:cs typeface="+mn-cs"/>
              </a:defRPr>
            </a:lvl2pPr>
            <a:lvl3pPr marL="914400" indent="0" algn="ctr" defTabSz="914400" rtl="0" eaLnBrk="1" latinLnBrk="0" hangingPunct="1">
              <a:lnSpc>
                <a:spcPts val="1800"/>
              </a:lnSpc>
              <a:spcBef>
                <a:spcPts val="500"/>
              </a:spcBef>
              <a:buFont typeface="Arial" panose="020B0604020202020204" pitchFamily="34" charset="0"/>
              <a:buNone/>
              <a:defRPr sz="1800" kern="1200">
                <a:solidFill>
                  <a:srgbClr val="000000"/>
                </a:solidFill>
                <a:latin typeface="+mn-lt"/>
                <a:ea typeface="+mn-ea"/>
                <a:cs typeface="+mn-cs"/>
              </a:defRPr>
            </a:lvl3pPr>
            <a:lvl4pPr marL="1371600" indent="0" algn="ctr" defTabSz="914400" rtl="0" eaLnBrk="1" latinLnBrk="0" hangingPunct="1">
              <a:lnSpc>
                <a:spcPts val="1800"/>
              </a:lnSpc>
              <a:spcBef>
                <a:spcPts val="500"/>
              </a:spcBef>
              <a:buFont typeface="Arial" panose="020B0604020202020204" pitchFamily="34" charset="0"/>
              <a:buNone/>
              <a:defRPr sz="1600" kern="1200">
                <a:solidFill>
                  <a:srgbClr val="000000"/>
                </a:solidFill>
                <a:latin typeface="+mn-lt"/>
                <a:ea typeface="+mn-ea"/>
                <a:cs typeface="+mn-cs"/>
              </a:defRPr>
            </a:lvl4pPr>
            <a:lvl5pPr marL="1828800" indent="0" algn="ctr" defTabSz="914400" rtl="0" eaLnBrk="1" latinLnBrk="0" hangingPunct="1">
              <a:lnSpc>
                <a:spcPts val="1800"/>
              </a:lnSpc>
              <a:spcBef>
                <a:spcPts val="500"/>
              </a:spcBef>
              <a:buFont typeface="Arial" panose="020B0604020202020204" pitchFamily="34" charset="0"/>
              <a:buNone/>
              <a:defRPr sz="1600" kern="1200">
                <a:solidFill>
                  <a:srgbClr val="000000"/>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defRPr/>
            </a:pPr>
            <a:r>
              <a:rPr lang="en-US" dirty="0">
                <a:solidFill>
                  <a:srgbClr val="012D3F"/>
                </a:solidFill>
                <a:latin typeface="Arial"/>
                <a:cs typeface="Arial"/>
              </a:rPr>
              <a:t>Employee Experience</a:t>
            </a:r>
            <a:endParaRPr lang="en-US" dirty="0">
              <a:solidFill>
                <a:srgbClr val="012D3F"/>
              </a:solidFill>
              <a:ea typeface="+mn-ea"/>
            </a:endParaRPr>
          </a:p>
        </p:txBody>
      </p:sp>
    </p:spTree>
    <p:extLst>
      <p:ext uri="{BB962C8B-B14F-4D97-AF65-F5344CB8AC3E}">
        <p14:creationId xmlns:p14="http://schemas.microsoft.com/office/powerpoint/2010/main" val="15604024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nodeType="afterEffect">
                                  <p:stCondLst>
                                    <p:cond delay="0"/>
                                  </p:stCondLst>
                                  <p:childTnLst>
                                    <p:set>
                                      <p:cBhvr>
                                        <p:cTn id="6" dur="1" fill="hold">
                                          <p:stCondLst>
                                            <p:cond delay="0"/>
                                          </p:stCondLst>
                                        </p:cTn>
                                        <p:tgtEl>
                                          <p:spTgt spid="24"/>
                                        </p:tgtEl>
                                        <p:attrNameLst>
                                          <p:attrName>style.visibility</p:attrName>
                                        </p:attrNameLst>
                                      </p:cBhvr>
                                      <p:to>
                                        <p:strVal val="visible"/>
                                      </p:to>
                                    </p:set>
                                    <p:anim calcmode="lin" valueType="num">
                                      <p:cBhvr additive="base">
                                        <p:cTn id="7" dur="250"/>
                                        <p:tgtEl>
                                          <p:spTgt spid="24"/>
                                        </p:tgtEl>
                                        <p:attrNameLst>
                                          <p:attrName>ppt_y</p:attrName>
                                        </p:attrNameLst>
                                      </p:cBhvr>
                                      <p:tavLst>
                                        <p:tav tm="0">
                                          <p:val>
                                            <p:strVal val="#ppt_y+#ppt_h*1.125000"/>
                                          </p:val>
                                        </p:tav>
                                        <p:tav tm="100000">
                                          <p:val>
                                            <p:strVal val="#ppt_y"/>
                                          </p:val>
                                        </p:tav>
                                      </p:tavLst>
                                    </p:anim>
                                    <p:animEffect transition="in" filter="wipe(up)">
                                      <p:cBhvr>
                                        <p:cTn id="8" dur="25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E17880-3137-A8F3-B4A1-2B384063C13D}"/>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A572EC8-5071-80DF-AF60-82EAA776DF23}"/>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06581A-2EDB-B643-9E07-D175E66886A1}" type="slidenum">
              <a:rPr kumimoji="0" lang="en-US" sz="900" b="1" i="0" u="none" strike="noStrike" kern="1200" cap="none" spc="100" normalizeH="0" baseline="0" noProof="0" smtClean="0">
                <a:ln>
                  <a:noFill/>
                </a:ln>
                <a:solidFill>
                  <a:srgbClr val="012D3F"/>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900" b="1" i="0" u="none" strike="noStrike" kern="1200" cap="none" spc="100" normalizeH="0" baseline="0" noProof="0">
              <a:ln>
                <a:noFill/>
              </a:ln>
              <a:solidFill>
                <a:srgbClr val="012D3F"/>
              </a:solidFill>
              <a:effectLst/>
              <a:uLnTx/>
              <a:uFillTx/>
              <a:latin typeface="Arial" panose="020B0604020202020204" pitchFamily="34" charset="0"/>
              <a:ea typeface="+mn-ea"/>
              <a:cs typeface="Arial" panose="020B0604020202020204" pitchFamily="34" charset="0"/>
            </a:endParaRPr>
          </a:p>
        </p:txBody>
      </p:sp>
      <p:sp>
        <p:nvSpPr>
          <p:cNvPr id="9" name="Footer Placeholder 1">
            <a:extLst>
              <a:ext uri="{FF2B5EF4-FFF2-40B4-BE49-F238E27FC236}">
                <a16:creationId xmlns:a16="http://schemas.microsoft.com/office/drawing/2014/main" id="{4949CEE1-763C-33AA-1117-928195E39615}"/>
              </a:ext>
            </a:extLst>
          </p:cNvPr>
          <p:cNvSpPr>
            <a:spLocks noGrp="1"/>
          </p:cNvSpPr>
          <p:nvPr>
            <p:ph type="ftr" sz="quarter" idx="11"/>
          </p:nvPr>
        </p:nvSpPr>
        <p:spPr>
          <a:xfrm>
            <a:off x="6432603" y="6425923"/>
            <a:ext cx="4967580" cy="398295"/>
          </a:xfrm>
        </p:spPr>
        <p:txBody>
          <a:bodyPr/>
          <a:lstStyle/>
          <a:p>
            <a:pPr>
              <a:defRPr/>
            </a:pPr>
            <a:r>
              <a:rPr kumimoji="0" lang="en-US" sz="900" b="1" i="0" u="none" strike="noStrike" kern="1200" cap="none" spc="100" normalizeH="0" baseline="0" noProof="0">
                <a:ln>
                  <a:noFill/>
                </a:ln>
                <a:solidFill>
                  <a:srgbClr val="012D3F"/>
                </a:solidFill>
                <a:effectLst/>
                <a:uLnTx/>
                <a:uFillTx/>
                <a:latin typeface="Arial"/>
                <a:cs typeface="Arial"/>
              </a:rPr>
              <a:t>WELLNESS PROGRAM | PROPRIETARY &amp; CONFIDENTIAL</a:t>
            </a:r>
            <a:endParaRPr lang="en-US" b="0">
              <a:solidFill>
                <a:srgbClr val="012D3F"/>
              </a:solidFill>
              <a:latin typeface="Arial"/>
              <a:cs typeface="Arial"/>
            </a:endParaRPr>
          </a:p>
        </p:txBody>
      </p:sp>
      <p:sp>
        <p:nvSpPr>
          <p:cNvPr id="5" name="Title 6">
            <a:extLst>
              <a:ext uri="{FF2B5EF4-FFF2-40B4-BE49-F238E27FC236}">
                <a16:creationId xmlns:a16="http://schemas.microsoft.com/office/drawing/2014/main" id="{446ACBC6-A725-94F8-B8A5-D280DED11DF3}"/>
              </a:ext>
            </a:extLst>
          </p:cNvPr>
          <p:cNvSpPr txBox="1">
            <a:spLocks noGrp="1"/>
          </p:cNvSpPr>
          <p:nvPr>
            <p:ph type="title"/>
          </p:nvPr>
        </p:nvSpPr>
        <p:spPr>
          <a:xfrm>
            <a:off x="375668" y="565071"/>
            <a:ext cx="6005451" cy="950004"/>
          </a:xfrm>
          <a:prstGeom prst="rect">
            <a:avLst/>
          </a:prstGeom>
          <a:noFill/>
        </p:spPr>
        <p:txBody>
          <a:bodyPr wrap="square">
            <a:spAutoFit/>
          </a:bodyPr>
          <a:lstStyle/>
          <a:p>
            <a:r>
              <a:rPr lang="en-US" dirty="0">
                <a:solidFill>
                  <a:srgbClr val="012D3F"/>
                </a:solidFill>
                <a:latin typeface="Arial Black"/>
              </a:rPr>
              <a:t>Wellness Portal:</a:t>
            </a:r>
            <a:br>
              <a:rPr lang="en-US" dirty="0">
                <a:solidFill>
                  <a:srgbClr val="012D3F"/>
                </a:solidFill>
                <a:latin typeface="Arial Black"/>
              </a:rPr>
            </a:br>
            <a:r>
              <a:rPr lang="en-US" dirty="0">
                <a:solidFill>
                  <a:srgbClr val="012D3F"/>
                </a:solidFill>
                <a:latin typeface="Arial Black"/>
              </a:rPr>
              <a:t>Hyper-Personalization</a:t>
            </a:r>
            <a:endParaRPr lang="en-US">
              <a:solidFill>
                <a:srgbClr val="012D3F"/>
              </a:solidFill>
              <a:latin typeface="Arial Black" panose="020B0A04020102020204" pitchFamily="34" charset="0"/>
            </a:endParaRPr>
          </a:p>
        </p:txBody>
      </p:sp>
      <p:sp>
        <p:nvSpPr>
          <p:cNvPr id="7" name="Rectangle: Rounded Corners 9">
            <a:extLst>
              <a:ext uri="{FF2B5EF4-FFF2-40B4-BE49-F238E27FC236}">
                <a16:creationId xmlns:a16="http://schemas.microsoft.com/office/drawing/2014/main" id="{A8E49470-EC04-7F06-B617-2CB45D781308}"/>
              </a:ext>
            </a:extLst>
          </p:cNvPr>
          <p:cNvSpPr/>
          <p:nvPr/>
        </p:nvSpPr>
        <p:spPr>
          <a:xfrm>
            <a:off x="435715" y="1588168"/>
            <a:ext cx="5097301" cy="3641558"/>
          </a:xfrm>
          <a:prstGeom prst="roundRect">
            <a:avLst>
              <a:gd name="adj" fmla="val 12028"/>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600"/>
              </a:spcAft>
              <a:buClrTx/>
              <a:buSzTx/>
              <a:buFontTx/>
              <a:buNone/>
              <a:tabLst/>
              <a:defRPr/>
            </a:pPr>
            <a:endParaRPr kumimoji="0" lang="en-US" sz="1400" b="0" i="0" u="none" strike="noStrike" kern="1200" cap="none" spc="0" normalizeH="0" baseline="0" noProof="0">
              <a:ln>
                <a:noFill/>
              </a:ln>
              <a:solidFill>
                <a:srgbClr val="012D3F"/>
              </a:solidFill>
              <a:effectLst/>
              <a:uLnTx/>
              <a:uFillTx/>
              <a:latin typeface="Arial" panose="020B0604020202020204"/>
              <a:ea typeface="+mn-ea"/>
              <a:cs typeface="+mn-cs"/>
            </a:endParaRPr>
          </a:p>
          <a:p>
            <a:pPr marL="285750" marR="0" lvl="0" indent="-285750" algn="l" defTabSz="914400" rtl="0" eaLnBrk="1" fontAlgn="auto" latinLnBrk="0" hangingPunct="1">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a:ln>
                  <a:noFill/>
                </a:ln>
                <a:solidFill>
                  <a:srgbClr val="012D3F"/>
                </a:solidFill>
                <a:effectLst/>
                <a:uLnTx/>
                <a:uFillTx/>
                <a:latin typeface="Arial" panose="020B0604020202020204"/>
                <a:ea typeface="+mn-ea"/>
                <a:cs typeface="+mn-cs"/>
              </a:rPr>
              <a:t>Hyper-personalization allows you to determine your own focus areas and goals</a:t>
            </a:r>
          </a:p>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a:ln>
                  <a:noFill/>
                </a:ln>
                <a:solidFill>
                  <a:srgbClr val="012D3F"/>
                </a:solidFill>
                <a:effectLst/>
                <a:uLnTx/>
                <a:uFillTx/>
                <a:latin typeface="Arial" panose="020B0604020202020204"/>
                <a:ea typeface="+mn-ea"/>
                <a:cs typeface="+mn-cs"/>
              </a:rPr>
              <a:t>Complete a variety of Health Assessments </a:t>
            </a:r>
          </a:p>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a:ln>
                  <a:noFill/>
                </a:ln>
                <a:solidFill>
                  <a:srgbClr val="012D3F"/>
                </a:solidFill>
                <a:effectLst/>
                <a:uLnTx/>
                <a:uFillTx/>
                <a:latin typeface="Arial" panose="020B0604020202020204"/>
                <a:ea typeface="+mn-ea"/>
                <a:cs typeface="+mn-cs"/>
              </a:rPr>
              <a:t>Track participation and earn points</a:t>
            </a:r>
          </a:p>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a:ln>
                  <a:noFill/>
                </a:ln>
                <a:solidFill>
                  <a:srgbClr val="012D3F"/>
                </a:solidFill>
                <a:effectLst/>
                <a:uLnTx/>
                <a:uFillTx/>
                <a:latin typeface="Arial" panose="020B0604020202020204"/>
                <a:ea typeface="+mn-ea"/>
                <a:cs typeface="+mn-cs"/>
              </a:rPr>
              <a:t>Schedule onsite screening appointments</a:t>
            </a:r>
          </a:p>
          <a:p>
            <a:pPr marL="285750" marR="0" lvl="0" indent="-285750" algn="l" defTabSz="914400" rtl="0" eaLnBrk="1" fontAlgn="auto" latinLnBrk="0" hangingPunct="1">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a:ln>
                  <a:noFill/>
                </a:ln>
                <a:solidFill>
                  <a:srgbClr val="012D3F"/>
                </a:solidFill>
                <a:effectLst/>
                <a:uLnTx/>
                <a:uFillTx/>
                <a:latin typeface="Arial" panose="020B0604020202020204"/>
                <a:ea typeface="+mn-ea"/>
                <a:cs typeface="+mn-cs"/>
              </a:rPr>
              <a:t>Sync a fitness device to track steps and activity minutes</a:t>
            </a:r>
          </a:p>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a:ln>
                  <a:noFill/>
                </a:ln>
                <a:solidFill>
                  <a:srgbClr val="012D3F"/>
                </a:solidFill>
                <a:effectLst/>
                <a:uLnTx/>
                <a:uFillTx/>
                <a:latin typeface="Arial" panose="020B0604020202020204"/>
                <a:ea typeface="+mn-ea"/>
                <a:cs typeface="+mn-cs"/>
              </a:rPr>
              <a:t>Participate in group challenges</a:t>
            </a:r>
          </a:p>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a:ln>
                  <a:noFill/>
                </a:ln>
                <a:solidFill>
                  <a:srgbClr val="012D3F"/>
                </a:solidFill>
                <a:effectLst/>
                <a:uLnTx/>
                <a:uFillTx/>
                <a:latin typeface="Arial" panose="020B0604020202020204"/>
                <a:ea typeface="+mn-ea"/>
                <a:cs typeface="+mn-cs"/>
              </a:rPr>
              <a:t>Access Medical Mutual resources and services</a:t>
            </a:r>
          </a:p>
          <a:p>
            <a:pPr marL="628581" marR="0" lvl="1"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endParaRPr kumimoji="0" lang="en-US" sz="1800" b="0" i="0" u="none" strike="noStrike" kern="1200" cap="none" spc="0" normalizeH="0" baseline="0" noProof="0">
              <a:ln>
                <a:noFill/>
              </a:ln>
              <a:solidFill>
                <a:srgbClr val="012D3F"/>
              </a:solidFill>
              <a:effectLst/>
              <a:uLnTx/>
              <a:uFillTx/>
              <a:latin typeface="Arial" panose="020B0604020202020204"/>
              <a:ea typeface="+mn-ea"/>
              <a:cs typeface="+mn-cs"/>
            </a:endParaRPr>
          </a:p>
        </p:txBody>
      </p:sp>
      <p:cxnSp>
        <p:nvCxnSpPr>
          <p:cNvPr id="8" name="Straight Arrow Connector 7">
            <a:extLst>
              <a:ext uri="{FF2B5EF4-FFF2-40B4-BE49-F238E27FC236}">
                <a16:creationId xmlns:a16="http://schemas.microsoft.com/office/drawing/2014/main" id="{5E61D9D4-6191-094F-9A4A-3F722FAAF8AA}"/>
              </a:ext>
            </a:extLst>
          </p:cNvPr>
          <p:cNvCxnSpPr>
            <a:cxnSpLocks/>
          </p:cNvCxnSpPr>
          <p:nvPr/>
        </p:nvCxnSpPr>
        <p:spPr>
          <a:xfrm>
            <a:off x="5533016" y="3336472"/>
            <a:ext cx="1325001" cy="0"/>
          </a:xfrm>
          <a:prstGeom prst="straightConnector1">
            <a:avLst/>
          </a:prstGeom>
          <a:ln w="22225">
            <a:tailEnd type="triangle"/>
          </a:ln>
        </p:spPr>
        <p:style>
          <a:lnRef idx="1">
            <a:schemeClr val="accent1"/>
          </a:lnRef>
          <a:fillRef idx="0">
            <a:schemeClr val="accent1"/>
          </a:fillRef>
          <a:effectRef idx="0">
            <a:schemeClr val="accent1"/>
          </a:effectRef>
          <a:fontRef idx="minor">
            <a:schemeClr val="tx1"/>
          </a:fontRef>
        </p:style>
      </p:cxnSp>
      <p:sp>
        <p:nvSpPr>
          <p:cNvPr id="10" name="Subtitle 4">
            <a:extLst>
              <a:ext uri="{FF2B5EF4-FFF2-40B4-BE49-F238E27FC236}">
                <a16:creationId xmlns:a16="http://schemas.microsoft.com/office/drawing/2014/main" id="{203F3F29-10DD-1989-A9DC-47C703CEF428}"/>
              </a:ext>
            </a:extLst>
          </p:cNvPr>
          <p:cNvSpPr txBox="1">
            <a:spLocks/>
          </p:cNvSpPr>
          <p:nvPr/>
        </p:nvSpPr>
        <p:spPr>
          <a:xfrm>
            <a:off x="366487" y="190802"/>
            <a:ext cx="5352288" cy="382606"/>
          </a:xfrm>
          <a:prstGeom prst="rect">
            <a:avLst/>
          </a:prstGeom>
        </p:spPr>
        <p:txBody>
          <a:bodyPr lIns="91440" tIns="45720" rIns="91440" bIns="45720" anchor="t"/>
          <a:lstStyle>
            <a:lvl1pPr marL="228600" indent="-228600" algn="l" defTabSz="914400" rtl="0" eaLnBrk="1" latinLnBrk="0" hangingPunct="1">
              <a:lnSpc>
                <a:spcPts val="2750"/>
              </a:lnSpc>
              <a:spcBef>
                <a:spcPts val="0"/>
              </a:spcBef>
              <a:spcAft>
                <a:spcPts val="0"/>
              </a:spcAft>
              <a:buFont typeface="Arial" panose="020B0604020202020204" pitchFamily="34" charset="0"/>
              <a:buChar char="•"/>
              <a:defRPr sz="1800" b="0" i="0" kern="1200">
                <a:solidFill>
                  <a:srgbClr val="000000"/>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ts val="2000"/>
              </a:lnSpc>
              <a:spcBef>
                <a:spcPts val="0"/>
              </a:spcBef>
              <a:buFont typeface="Arial" panose="020B0604020202020204" pitchFamily="34" charset="0"/>
              <a:buChar char="•"/>
              <a:defRPr sz="1500" kern="1200">
                <a:solidFill>
                  <a:srgbClr val="000000"/>
                </a:solidFill>
                <a:latin typeface="+mn-lt"/>
                <a:ea typeface="+mn-ea"/>
                <a:cs typeface="+mn-cs"/>
              </a:defRPr>
            </a:lvl2pPr>
            <a:lvl3pPr marL="1143000" indent="-228600" algn="l" defTabSz="914400" rtl="0" eaLnBrk="1" latinLnBrk="0" hangingPunct="1">
              <a:lnSpc>
                <a:spcPts val="1800"/>
              </a:lnSpc>
              <a:spcBef>
                <a:spcPts val="500"/>
              </a:spcBef>
              <a:buFont typeface="Arial" panose="020B0604020202020204" pitchFamily="34" charset="0"/>
              <a:buChar char="•"/>
              <a:defRPr sz="1300" kern="1200">
                <a:solidFill>
                  <a:srgbClr val="000000"/>
                </a:solidFill>
                <a:latin typeface="+mn-lt"/>
                <a:ea typeface="+mn-ea"/>
                <a:cs typeface="+mn-cs"/>
              </a:defRPr>
            </a:lvl3pPr>
            <a:lvl4pPr marL="1600200" indent="-228600" algn="l" defTabSz="914400" rtl="0" eaLnBrk="1" latinLnBrk="0" hangingPunct="1">
              <a:lnSpc>
                <a:spcPts val="1800"/>
              </a:lnSpc>
              <a:spcBef>
                <a:spcPts val="500"/>
              </a:spcBef>
              <a:buFont typeface="Arial" panose="020B0604020202020204" pitchFamily="34" charset="0"/>
              <a:buChar char="•"/>
              <a:defRPr sz="1300" kern="1200">
                <a:solidFill>
                  <a:srgbClr val="000000"/>
                </a:solidFill>
                <a:latin typeface="+mn-lt"/>
                <a:ea typeface="+mn-ea"/>
                <a:cs typeface="+mn-cs"/>
              </a:defRPr>
            </a:lvl4pPr>
            <a:lvl5pPr marL="2057400" indent="-228600" algn="l" defTabSz="914400" rtl="0" eaLnBrk="1" latinLnBrk="0" hangingPunct="1">
              <a:lnSpc>
                <a:spcPts val="1800"/>
              </a:lnSpc>
              <a:spcBef>
                <a:spcPts val="500"/>
              </a:spcBef>
              <a:buFont typeface="Arial" panose="020B0604020202020204" pitchFamily="34" charset="0"/>
              <a:buChar char="•"/>
              <a:defRPr sz="13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defRPr/>
            </a:pPr>
            <a:r>
              <a:rPr lang="en-US" sz="1050" b="1" dirty="0">
                <a:solidFill>
                  <a:srgbClr val="012D3F"/>
                </a:solidFill>
                <a:latin typeface="Arial"/>
                <a:cs typeface="Arial"/>
              </a:rPr>
              <a:t>Employee Experience</a:t>
            </a:r>
            <a:endParaRPr lang="en-US">
              <a:solidFill>
                <a:srgbClr val="012D3F"/>
              </a:solidFill>
            </a:endParaRPr>
          </a:p>
        </p:txBody>
      </p:sp>
      <p:pic>
        <p:nvPicPr>
          <p:cNvPr id="69" name="Picture 68">
            <a:extLst>
              <a:ext uri="{FF2B5EF4-FFF2-40B4-BE49-F238E27FC236}">
                <a16:creationId xmlns:a16="http://schemas.microsoft.com/office/drawing/2014/main" id="{A0940CE5-C17B-69B9-9398-BAA6109F8873}"/>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5532022" y="434744"/>
            <a:ext cx="9927898" cy="6105949"/>
          </a:xfrm>
          <a:prstGeom prst="rect">
            <a:avLst/>
          </a:prstGeom>
        </p:spPr>
      </p:pic>
      <p:pic>
        <p:nvPicPr>
          <p:cNvPr id="70" name="Picture 69">
            <a:extLst>
              <a:ext uri="{FF2B5EF4-FFF2-40B4-BE49-F238E27FC236}">
                <a16:creationId xmlns:a16="http://schemas.microsoft.com/office/drawing/2014/main" id="{6B0589FE-02AC-B26F-DA21-51F192C6D839}"/>
              </a:ext>
            </a:extLst>
          </p:cNvPr>
          <p:cNvPicPr>
            <a:picLocks noChangeAspect="1"/>
          </p:cNvPicPr>
          <p:nvPr/>
        </p:nvPicPr>
        <p:blipFill>
          <a:blip r:embed="rId4" cstate="email">
            <a:extLst>
              <a:ext uri="{28A0092B-C50C-407E-A947-70E740481C1C}">
                <a14:useLocalDpi xmlns:a14="http://schemas.microsoft.com/office/drawing/2010/main"/>
              </a:ext>
            </a:extLst>
          </a:blip>
          <a:srcRect/>
          <a:stretch/>
        </p:blipFill>
        <p:spPr>
          <a:xfrm>
            <a:off x="6855571" y="950837"/>
            <a:ext cx="7412837" cy="4547285"/>
          </a:xfrm>
          <a:prstGeom prst="rect">
            <a:avLst/>
          </a:prstGeom>
          <a:effectLst>
            <a:outerShdw blurRad="50800" dist="50800" dir="5400000" algn="ctr" rotWithShape="0">
              <a:srgbClr val="000000">
                <a:alpha val="0"/>
              </a:srgbClr>
            </a:outerShdw>
          </a:effectLst>
        </p:spPr>
      </p:pic>
    </p:spTree>
    <p:extLst>
      <p:ext uri="{BB962C8B-B14F-4D97-AF65-F5344CB8AC3E}">
        <p14:creationId xmlns:p14="http://schemas.microsoft.com/office/powerpoint/2010/main" val="37178743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2BD080C-47A7-7913-0A5E-5C615E2B4078}"/>
              </a:ext>
            </a:extLst>
          </p:cNvPr>
          <p:cNvPicPr>
            <a:picLocks noChangeAspect="1"/>
          </p:cNvPicPr>
          <p:nvPr/>
        </p:nvPicPr>
        <p:blipFill>
          <a:blip r:embed="rId2"/>
          <a:stretch>
            <a:fillRect/>
          </a:stretch>
        </p:blipFill>
        <p:spPr>
          <a:xfrm>
            <a:off x="3447982" y="0"/>
            <a:ext cx="5296036" cy="6858000"/>
          </a:xfrm>
          <a:prstGeom prst="rect">
            <a:avLst/>
          </a:prstGeom>
        </p:spPr>
      </p:pic>
    </p:spTree>
    <p:extLst>
      <p:ext uri="{BB962C8B-B14F-4D97-AF65-F5344CB8AC3E}">
        <p14:creationId xmlns:p14="http://schemas.microsoft.com/office/powerpoint/2010/main" val="24223029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100</TotalTime>
  <Words>384</Words>
  <Application>Microsoft Office PowerPoint</Application>
  <PresentationFormat>Widescreen</PresentationFormat>
  <Paragraphs>43</Paragraphs>
  <Slides>3</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vt:i4>
      </vt:variant>
    </vt:vector>
  </HeadingPairs>
  <TitlesOfParts>
    <vt:vector size="10" baseType="lpstr">
      <vt:lpstr>Aptos</vt:lpstr>
      <vt:lpstr>Aptos Display</vt:lpstr>
      <vt:lpstr>Arial</vt:lpstr>
      <vt:lpstr>Arial Black</vt:lpstr>
      <vt:lpstr>Courier New</vt:lpstr>
      <vt:lpstr>Montserrat</vt:lpstr>
      <vt:lpstr>Office Theme</vt:lpstr>
      <vt:lpstr>PowerPoint Presentation</vt:lpstr>
      <vt:lpstr>Wellness Portal: Hyper-Personalization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Mandy Tegtmeyer</dc:creator>
  <cp:lastModifiedBy>Sylvia McGuire</cp:lastModifiedBy>
  <cp:revision>2</cp:revision>
  <dcterms:created xsi:type="dcterms:W3CDTF">2025-10-22T19:59:33Z</dcterms:created>
  <dcterms:modified xsi:type="dcterms:W3CDTF">2025-10-23T20:53:53Z</dcterms:modified>
</cp:coreProperties>
</file>