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9"/>
  </p:notesMasterIdLst>
  <p:handoutMasterIdLst>
    <p:handoutMasterId r:id="rId50"/>
  </p:handoutMasterIdLst>
  <p:sldIdLst>
    <p:sldId id="593" r:id="rId5"/>
    <p:sldId id="266" r:id="rId6"/>
    <p:sldId id="267" r:id="rId7"/>
    <p:sldId id="275" r:id="rId8"/>
    <p:sldId id="276" r:id="rId9"/>
    <p:sldId id="605" r:id="rId10"/>
    <p:sldId id="604" r:id="rId11"/>
    <p:sldId id="257" r:id="rId12"/>
    <p:sldId id="258" r:id="rId13"/>
    <p:sldId id="598" r:id="rId14"/>
    <p:sldId id="584" r:id="rId15"/>
    <p:sldId id="616" r:id="rId16"/>
    <p:sldId id="617" r:id="rId17"/>
    <p:sldId id="618" r:id="rId18"/>
    <p:sldId id="599" r:id="rId19"/>
    <p:sldId id="596" r:id="rId20"/>
    <p:sldId id="610" r:id="rId21"/>
    <p:sldId id="586" r:id="rId22"/>
    <p:sldId id="609" r:id="rId23"/>
    <p:sldId id="600" r:id="rId24"/>
    <p:sldId id="581" r:id="rId25"/>
    <p:sldId id="582" r:id="rId26"/>
    <p:sldId id="601" r:id="rId27"/>
    <p:sldId id="287" r:id="rId28"/>
    <p:sldId id="291" r:id="rId29"/>
    <p:sldId id="477" r:id="rId30"/>
    <p:sldId id="608" r:id="rId31"/>
    <p:sldId id="476" r:id="rId32"/>
    <p:sldId id="607" r:id="rId33"/>
    <p:sldId id="315" r:id="rId34"/>
    <p:sldId id="317" r:id="rId35"/>
    <p:sldId id="318" r:id="rId36"/>
    <p:sldId id="320" r:id="rId37"/>
    <p:sldId id="615" r:id="rId38"/>
    <p:sldId id="612" r:id="rId39"/>
    <p:sldId id="613" r:id="rId40"/>
    <p:sldId id="328" r:id="rId41"/>
    <p:sldId id="574" r:id="rId42"/>
    <p:sldId id="580" r:id="rId43"/>
    <p:sldId id="606" r:id="rId44"/>
    <p:sldId id="578" r:id="rId45"/>
    <p:sldId id="331" r:id="rId46"/>
    <p:sldId id="590" r:id="rId47"/>
    <p:sldId id="603" r:id="rId48"/>
  </p:sldIdLst>
  <p:sldSz cx="9144000" cy="6858000" type="screen4x3"/>
  <p:notesSz cx="6858000" cy="9144000"/>
  <p:custDataLst>
    <p:tags r:id="rId5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orient="horz" pos="3840">
          <p15:clr>
            <a:srgbClr val="A4A3A4"/>
          </p15:clr>
        </p15:guide>
        <p15:guide id="4" pos="5376">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C4D09C9-4162-6FAE-BAD2-127ABA9336BD}" name="Beth Wilkinson" initials="BW" userId="S::Beth.Wilkinson@usi.com::08e290bc-9c0a-4b6d-80ce-fe837b988de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4713"/>
    <a:srgbClr val="3F4443"/>
    <a:srgbClr val="FF0000"/>
    <a:srgbClr val="FFCC0E"/>
    <a:srgbClr val="FFFFFF"/>
    <a:srgbClr val="C42A00"/>
    <a:srgbClr val="B71C55"/>
    <a:srgbClr val="45A5AE"/>
    <a:srgbClr val="97CFD5"/>
    <a:srgbClr val="6DBDC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640" autoAdjust="0"/>
    <p:restoredTop sz="72855" autoAdjust="0"/>
  </p:normalViewPr>
  <p:slideViewPr>
    <p:cSldViewPr>
      <p:cViewPr varScale="1">
        <p:scale>
          <a:sx n="81" d="100"/>
          <a:sy n="81" d="100"/>
        </p:scale>
        <p:origin x="2310" y="90"/>
      </p:cViewPr>
      <p:guideLst>
        <p:guide orient="horz" pos="2160"/>
        <p:guide pos="2880"/>
        <p:guide orient="horz" pos="3840"/>
        <p:guide pos="5376"/>
      </p:guideLst>
    </p:cSldViewPr>
  </p:slideViewPr>
  <p:notesTextViewPr>
    <p:cViewPr>
      <p:scale>
        <a:sx n="1" d="1"/>
        <a:sy n="1" d="1"/>
      </p:scale>
      <p:origin x="0" y="0"/>
    </p:cViewPr>
  </p:notesTextViewPr>
  <p:sorterViewPr>
    <p:cViewPr>
      <p:scale>
        <a:sx n="100" d="100"/>
        <a:sy n="100" d="100"/>
      </p:scale>
      <p:origin x="0" y="-3084"/>
    </p:cViewPr>
  </p:sorterViewPr>
  <p:notesViewPr>
    <p:cSldViewPr>
      <p:cViewPr varScale="1">
        <p:scale>
          <a:sx n="85" d="100"/>
          <a:sy n="85" d="100"/>
        </p:scale>
        <p:origin x="2184"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handoutMaster" Target="handoutMasters/handoutMaster1.xml"/><Relationship Id="rId55"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viewProps" Target="viewProp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microsoft.com/office/2016/11/relationships/changesInfo" Target="changesInfos/changesInfo1.xml"/><Relationship Id="rId8" Type="http://schemas.openxmlformats.org/officeDocument/2006/relationships/slide" Target="slides/slide4.xml"/><Relationship Id="rId51" Type="http://schemas.openxmlformats.org/officeDocument/2006/relationships/tags" Target="tags/tag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notesMaster" Target="notesMasters/notesMaster1.xml"/><Relationship Id="rId57" Type="http://schemas.microsoft.com/office/2018/10/relationships/authors" Target="author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ylvia McGuire" userId="4c4e2577-dd9d-4b9e-8cb6-017105192b25" providerId="ADAL" clId="{E6B2FF25-570F-4CCC-8BFB-CF8E2BE58D04}"/>
    <pc:docChg chg="custSel delSld modSld">
      <pc:chgData name="Sylvia McGuire" userId="4c4e2577-dd9d-4b9e-8cb6-017105192b25" providerId="ADAL" clId="{E6B2FF25-570F-4CCC-8BFB-CF8E2BE58D04}" dt="2025-01-29T21:09:48.156" v="67" actId="47"/>
      <pc:docMkLst>
        <pc:docMk/>
      </pc:docMkLst>
      <pc:sldChg chg="del">
        <pc:chgData name="Sylvia McGuire" userId="4c4e2577-dd9d-4b9e-8cb6-017105192b25" providerId="ADAL" clId="{E6B2FF25-570F-4CCC-8BFB-CF8E2BE58D04}" dt="2025-01-29T21:09:06.926" v="2" actId="47"/>
        <pc:sldMkLst>
          <pc:docMk/>
          <pc:sldMk cId="2228756529" sldId="265"/>
        </pc:sldMkLst>
      </pc:sldChg>
      <pc:sldChg chg="modSp mod">
        <pc:chgData name="Sylvia McGuire" userId="4c4e2577-dd9d-4b9e-8cb6-017105192b25" providerId="ADAL" clId="{E6B2FF25-570F-4CCC-8BFB-CF8E2BE58D04}" dt="2025-01-29T21:09:15.928" v="22" actId="27636"/>
        <pc:sldMkLst>
          <pc:docMk/>
          <pc:sldMk cId="3526435741" sldId="266"/>
        </pc:sldMkLst>
        <pc:spChg chg="mod">
          <ac:chgData name="Sylvia McGuire" userId="4c4e2577-dd9d-4b9e-8cb6-017105192b25" providerId="ADAL" clId="{E6B2FF25-570F-4CCC-8BFB-CF8E2BE58D04}" dt="2025-01-29T21:09:15.928" v="22" actId="27636"/>
          <ac:spMkLst>
            <pc:docMk/>
            <pc:sldMk cId="3526435741" sldId="266"/>
            <ac:spMk id="2" creationId="{00000000-0000-0000-0000-000000000000}"/>
          </ac:spMkLst>
        </pc:spChg>
      </pc:sldChg>
      <pc:sldChg chg="modSp mod">
        <pc:chgData name="Sylvia McGuire" userId="4c4e2577-dd9d-4b9e-8cb6-017105192b25" providerId="ADAL" clId="{E6B2FF25-570F-4CCC-8BFB-CF8E2BE58D04}" dt="2025-01-29T21:09:34.351" v="66" actId="20577"/>
        <pc:sldMkLst>
          <pc:docMk/>
          <pc:sldMk cId="4195926865" sldId="267"/>
        </pc:sldMkLst>
        <pc:spChg chg="mod">
          <ac:chgData name="Sylvia McGuire" userId="4c4e2577-dd9d-4b9e-8cb6-017105192b25" providerId="ADAL" clId="{E6B2FF25-570F-4CCC-8BFB-CF8E2BE58D04}" dt="2025-01-29T21:09:34.351" v="66" actId="20577"/>
          <ac:spMkLst>
            <pc:docMk/>
            <pc:sldMk cId="4195926865" sldId="267"/>
            <ac:spMk id="22" creationId="{37BD6A08-618C-47A2-950F-D058EF1391A9}"/>
          </ac:spMkLst>
        </pc:spChg>
      </pc:sldChg>
      <pc:sldChg chg="del">
        <pc:chgData name="Sylvia McGuire" userId="4c4e2577-dd9d-4b9e-8cb6-017105192b25" providerId="ADAL" clId="{E6B2FF25-570F-4CCC-8BFB-CF8E2BE58D04}" dt="2025-01-29T21:09:48.156" v="67" actId="47"/>
        <pc:sldMkLst>
          <pc:docMk/>
          <pc:sldMk cId="2572372171" sldId="330"/>
        </pc:sldMkLst>
      </pc:sldChg>
      <pc:sldChg chg="del">
        <pc:chgData name="Sylvia McGuire" userId="4c4e2577-dd9d-4b9e-8cb6-017105192b25" providerId="ADAL" clId="{E6B2FF25-570F-4CCC-8BFB-CF8E2BE58D04}" dt="2025-01-29T21:08:58.101" v="0" actId="47"/>
        <pc:sldMkLst>
          <pc:docMk/>
          <pc:sldMk cId="3616316129" sldId="594"/>
        </pc:sldMkLst>
      </pc:sldChg>
      <pc:sldChg chg="del">
        <pc:chgData name="Sylvia McGuire" userId="4c4e2577-dd9d-4b9e-8cb6-017105192b25" providerId="ADAL" clId="{E6B2FF25-570F-4CCC-8BFB-CF8E2BE58D04}" dt="2025-01-29T21:08:59.095" v="1" actId="47"/>
        <pc:sldMkLst>
          <pc:docMk/>
          <pc:sldMk cId="1651836171" sldId="595"/>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AC82408-9B49-4B22-8565-8799D443569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EEF42AD6-097C-4F25-BAB9-8E87FB33993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1E54739-BA34-442C-8F53-30D3EE638920}" type="datetimeFigureOut">
              <a:rPr lang="en-US" smtClean="0"/>
              <a:t>1/29/2025</a:t>
            </a:fld>
            <a:endParaRPr lang="en-US" dirty="0"/>
          </a:p>
        </p:txBody>
      </p:sp>
      <p:sp>
        <p:nvSpPr>
          <p:cNvPr id="4" name="Footer Placeholder 3">
            <a:extLst>
              <a:ext uri="{FF2B5EF4-FFF2-40B4-BE49-F238E27FC236}">
                <a16:creationId xmlns:a16="http://schemas.microsoft.com/office/drawing/2014/main" id="{4539C59E-5654-41D7-AFCF-FE31909B5D2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3DC78245-A2B1-48C1-88B7-FE0C8F47562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BFA06AB-DD38-45FC-83C9-38AF7745D912}" type="slidenum">
              <a:rPr lang="en-US" smtClean="0"/>
              <a:t>‹#›</a:t>
            </a:fld>
            <a:endParaRPr lang="en-US" dirty="0"/>
          </a:p>
        </p:txBody>
      </p:sp>
    </p:spTree>
    <p:extLst>
      <p:ext uri="{BB962C8B-B14F-4D97-AF65-F5344CB8AC3E}">
        <p14:creationId xmlns:p14="http://schemas.microsoft.com/office/powerpoint/2010/main" val="323380567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5CBF4CB-5790-4C9B-AF29-F5500951C223}" type="datetimeFigureOut">
              <a:rPr lang="en-US" smtClean="0"/>
              <a:t>1/29/2025</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BC39FC6-FBC1-4F6E-B87F-263CF8EB15DF}" type="slidenum">
              <a:rPr lang="en-US" smtClean="0"/>
              <a:t>‹#›</a:t>
            </a:fld>
            <a:endParaRPr lang="en-US" dirty="0"/>
          </a:p>
        </p:txBody>
      </p:sp>
    </p:spTree>
    <p:extLst>
      <p:ext uri="{BB962C8B-B14F-4D97-AF65-F5344CB8AC3E}">
        <p14:creationId xmlns:p14="http://schemas.microsoft.com/office/powerpoint/2010/main" val="35129278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Welcome to the 2024 Open Enrollment Presentation</a:t>
            </a:r>
          </a:p>
          <a:p>
            <a:endParaRPr lang="en-US" dirty="0"/>
          </a:p>
        </p:txBody>
      </p:sp>
      <p:sp>
        <p:nvSpPr>
          <p:cNvPr id="4" name="Slide Number Placeholder 3"/>
          <p:cNvSpPr>
            <a:spLocks noGrp="1"/>
          </p:cNvSpPr>
          <p:nvPr>
            <p:ph type="sldNum" sz="quarter" idx="5"/>
          </p:nvPr>
        </p:nvSpPr>
        <p:spPr/>
        <p:txBody>
          <a:bodyPr/>
          <a:lstStyle/>
          <a:p>
            <a:fld id="{2BC39FC6-FBC1-4F6E-B87F-263CF8EB15DF}" type="slidenum">
              <a:rPr lang="en-US" smtClean="0"/>
              <a:t>1</a:t>
            </a:fld>
            <a:endParaRPr lang="en-US" dirty="0"/>
          </a:p>
        </p:txBody>
      </p:sp>
    </p:spTree>
    <p:extLst>
      <p:ext uri="{BB962C8B-B14F-4D97-AF65-F5344CB8AC3E}">
        <p14:creationId xmlns:p14="http://schemas.microsoft.com/office/powerpoint/2010/main" val="2665574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Bef>
                <a:spcPct val="0"/>
              </a:spcBef>
              <a:buNone/>
            </a:pPr>
            <a:r>
              <a:rPr lang="en-US" b="0" dirty="0"/>
              <a:t>All Plans cover Preventive care at 100%.  Please review and know which services are covered at 100% before your appt. </a:t>
            </a:r>
            <a:r>
              <a:rPr lang="en-US" sz="1200" b="0" dirty="0">
                <a:solidFill>
                  <a:srgbClr val="3F4443"/>
                </a:solidFill>
                <a:latin typeface="Arial" panose="020B0604020202020204" pitchFamily="34" charset="0"/>
              </a:rPr>
              <a:t>Stay in network to receive the most out of your benefits (lower cost &amp; better healthcare outcomes.  To find a provider – sign in to myuhc.com &gt; Find Care and Costs.  You can also down the united healthcare mobile app for easy access to your plan resources.</a:t>
            </a:r>
          </a:p>
          <a:p>
            <a:pPr marL="0" indent="0">
              <a:spcBef>
                <a:spcPct val="0"/>
              </a:spcBef>
              <a:buNone/>
            </a:pPr>
            <a:r>
              <a:rPr lang="en-US" sz="1200" b="0" dirty="0">
                <a:solidFill>
                  <a:srgbClr val="3F4443"/>
                </a:solidFill>
              </a:rPr>
              <a:t>UHC virtual visits are available for nonemergency issues at myuhc.com/virtual visits.  </a:t>
            </a:r>
            <a:endParaRPr lang="en-US" sz="1200" b="0" dirty="0">
              <a:solidFill>
                <a:srgbClr val="3F4443"/>
              </a:solidFill>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2BC39FC6-FBC1-4F6E-B87F-263CF8EB15DF}" type="slidenum">
              <a:rPr lang="en-US" smtClean="0"/>
              <a:t>10</a:t>
            </a:fld>
            <a:endParaRPr lang="en-US" dirty="0"/>
          </a:p>
        </p:txBody>
      </p:sp>
    </p:spTree>
    <p:extLst>
      <p:ext uri="{BB962C8B-B14F-4D97-AF65-F5344CB8AC3E}">
        <p14:creationId xmlns:p14="http://schemas.microsoft.com/office/powerpoint/2010/main" val="42050608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Wellness – UHC Rewards up to $300! These rewards are </a:t>
            </a:r>
            <a:r>
              <a:rPr lang="en-US" dirty="0">
                <a:solidFill>
                  <a:srgbClr val="FF4713"/>
                </a:solidFill>
              </a:rPr>
              <a:t>Available to employees &amp; spouses enrolled in a UHC plan.  With UHC rewards a Varity of activities are available to earn your rewards.  To get started scan the QR code or log on myuhc.com, or download the app.</a:t>
            </a:r>
          </a:p>
          <a:p>
            <a:endParaRPr lang="en-US" dirty="0"/>
          </a:p>
        </p:txBody>
      </p:sp>
      <p:sp>
        <p:nvSpPr>
          <p:cNvPr id="4" name="Slide Number Placeholder 3"/>
          <p:cNvSpPr>
            <a:spLocks noGrp="1"/>
          </p:cNvSpPr>
          <p:nvPr>
            <p:ph type="sldNum" sz="quarter" idx="5"/>
          </p:nvPr>
        </p:nvSpPr>
        <p:spPr/>
        <p:txBody>
          <a:bodyPr/>
          <a:lstStyle/>
          <a:p>
            <a:fld id="{2BC39FC6-FBC1-4F6E-B87F-263CF8EB15DF}" type="slidenum">
              <a:rPr lang="en-US" smtClean="0"/>
              <a:t>11</a:t>
            </a:fld>
            <a:endParaRPr lang="en-US" dirty="0"/>
          </a:p>
        </p:txBody>
      </p:sp>
    </p:spTree>
    <p:extLst>
      <p:ext uri="{BB962C8B-B14F-4D97-AF65-F5344CB8AC3E}">
        <p14:creationId xmlns:p14="http://schemas.microsoft.com/office/powerpoint/2010/main" val="36756276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Wellness – UHC Rewards up to $300! These rewards are </a:t>
            </a:r>
            <a:r>
              <a:rPr lang="en-US" dirty="0">
                <a:solidFill>
                  <a:srgbClr val="FF4713"/>
                </a:solidFill>
              </a:rPr>
              <a:t>Available to employees &amp; spouses enrolled in a UHC plan.  With UHC rewards a Varity of activities are available to earn your rewards.  To get started scan the QR code or log on myuhc.com, or download the app.</a:t>
            </a:r>
          </a:p>
          <a:p>
            <a:endParaRPr lang="en-US" dirty="0"/>
          </a:p>
        </p:txBody>
      </p:sp>
      <p:sp>
        <p:nvSpPr>
          <p:cNvPr id="4" name="Slide Number Placeholder 3"/>
          <p:cNvSpPr>
            <a:spLocks noGrp="1"/>
          </p:cNvSpPr>
          <p:nvPr>
            <p:ph type="sldNum" sz="quarter" idx="5"/>
          </p:nvPr>
        </p:nvSpPr>
        <p:spPr/>
        <p:txBody>
          <a:bodyPr/>
          <a:lstStyle/>
          <a:p>
            <a:fld id="{2BC39FC6-FBC1-4F6E-B87F-263CF8EB15DF}" type="slidenum">
              <a:rPr lang="en-US" smtClean="0"/>
              <a:t>12</a:t>
            </a:fld>
            <a:endParaRPr lang="en-US" dirty="0"/>
          </a:p>
        </p:txBody>
      </p:sp>
    </p:spTree>
    <p:extLst>
      <p:ext uri="{BB962C8B-B14F-4D97-AF65-F5344CB8AC3E}">
        <p14:creationId xmlns:p14="http://schemas.microsoft.com/office/powerpoint/2010/main" val="38098088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Wellness – UHC Rewards up to $300! These rewards are </a:t>
            </a:r>
            <a:r>
              <a:rPr lang="en-US" dirty="0">
                <a:solidFill>
                  <a:srgbClr val="FF4713"/>
                </a:solidFill>
              </a:rPr>
              <a:t>Available to employees &amp; spouses enrolled in a UHC plan.  With UHC rewards a Varity of activities are available to earn your rewards.  To get started scan the QR code or log on myuhc.com, or download the app.</a:t>
            </a:r>
          </a:p>
          <a:p>
            <a:endParaRPr lang="en-US" dirty="0"/>
          </a:p>
        </p:txBody>
      </p:sp>
      <p:sp>
        <p:nvSpPr>
          <p:cNvPr id="4" name="Slide Number Placeholder 3"/>
          <p:cNvSpPr>
            <a:spLocks noGrp="1"/>
          </p:cNvSpPr>
          <p:nvPr>
            <p:ph type="sldNum" sz="quarter" idx="5"/>
          </p:nvPr>
        </p:nvSpPr>
        <p:spPr/>
        <p:txBody>
          <a:bodyPr/>
          <a:lstStyle/>
          <a:p>
            <a:fld id="{2BC39FC6-FBC1-4F6E-B87F-263CF8EB15DF}" type="slidenum">
              <a:rPr lang="en-US" smtClean="0"/>
              <a:t>13</a:t>
            </a:fld>
            <a:endParaRPr lang="en-US" dirty="0"/>
          </a:p>
        </p:txBody>
      </p:sp>
    </p:spTree>
    <p:extLst>
      <p:ext uri="{BB962C8B-B14F-4D97-AF65-F5344CB8AC3E}">
        <p14:creationId xmlns:p14="http://schemas.microsoft.com/office/powerpoint/2010/main" val="12419722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Wellness – UHC Rewards up to $300! These rewards are </a:t>
            </a:r>
            <a:r>
              <a:rPr lang="en-US" dirty="0">
                <a:solidFill>
                  <a:srgbClr val="FF4713"/>
                </a:solidFill>
              </a:rPr>
              <a:t>Available to employees &amp; spouses enrolled in a UHC plan.  With UHC rewards a Varity of activities are available to earn your rewards.  To get started scan the QR code or log on myuhc.com, or download the app.</a:t>
            </a:r>
          </a:p>
          <a:p>
            <a:endParaRPr lang="en-US" dirty="0"/>
          </a:p>
        </p:txBody>
      </p:sp>
      <p:sp>
        <p:nvSpPr>
          <p:cNvPr id="4" name="Slide Number Placeholder 3"/>
          <p:cNvSpPr>
            <a:spLocks noGrp="1"/>
          </p:cNvSpPr>
          <p:nvPr>
            <p:ph type="sldNum" sz="quarter" idx="5"/>
          </p:nvPr>
        </p:nvSpPr>
        <p:spPr/>
        <p:txBody>
          <a:bodyPr/>
          <a:lstStyle/>
          <a:p>
            <a:fld id="{2BC39FC6-FBC1-4F6E-B87F-263CF8EB15DF}" type="slidenum">
              <a:rPr lang="en-US" smtClean="0"/>
              <a:t>14</a:t>
            </a:fld>
            <a:endParaRPr lang="en-US" dirty="0"/>
          </a:p>
        </p:txBody>
      </p:sp>
    </p:spTree>
    <p:extLst>
      <p:ext uri="{BB962C8B-B14F-4D97-AF65-F5344CB8AC3E}">
        <p14:creationId xmlns:p14="http://schemas.microsoft.com/office/powerpoint/2010/main" val="7339123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err="1"/>
              <a:t>Vinylmax</a:t>
            </a:r>
            <a:r>
              <a:rPr lang="en-US" baseline="0" dirty="0"/>
              <a:t> is introducing new for 2024, if we have enough participants, a new low cost/ affordable option for everyday access to healthcare. Through APEX we are introducing a “</a:t>
            </a:r>
            <a:r>
              <a:rPr lang="en-US" sz="1200" b="1" dirty="0">
                <a:solidFill>
                  <a:srgbClr val="FF4713"/>
                </a:solidFill>
              </a:rPr>
              <a:t>MEC PLAN” or </a:t>
            </a:r>
            <a:r>
              <a:rPr lang="en-US" sz="1200" b="1" i="0" dirty="0">
                <a:solidFill>
                  <a:srgbClr val="FF4713"/>
                </a:solidFill>
                <a:effectLst/>
              </a:rPr>
              <a:t>Minimum Essential Coverage or “skinny plan” as it is sometimes referred to.</a:t>
            </a:r>
          </a:p>
          <a:p>
            <a:endParaRPr lang="en-US" baseline="0" dirty="0"/>
          </a:p>
        </p:txBody>
      </p:sp>
      <p:sp>
        <p:nvSpPr>
          <p:cNvPr id="4" name="Slide Number Placeholder 3"/>
          <p:cNvSpPr>
            <a:spLocks noGrp="1"/>
          </p:cNvSpPr>
          <p:nvPr>
            <p:ph type="sldNum" sz="quarter" idx="10"/>
          </p:nvPr>
        </p:nvSpPr>
        <p:spPr/>
        <p:txBody>
          <a:bodyPr/>
          <a:lstStyle/>
          <a:p>
            <a:fld id="{ABCB7D7F-4532-4F42-B9A9-7E16BF0C486C}" type="slidenum">
              <a:rPr lang="en-US" smtClean="0"/>
              <a:t>15</a:t>
            </a:fld>
            <a:endParaRPr lang="en-US" dirty="0"/>
          </a:p>
        </p:txBody>
      </p:sp>
    </p:spTree>
    <p:extLst>
      <p:ext uri="{BB962C8B-B14F-4D97-AF65-F5344CB8AC3E}">
        <p14:creationId xmlns:p14="http://schemas.microsoft.com/office/powerpoint/2010/main" val="14862374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sz="1600" b="1" i="0" dirty="0">
              <a:solidFill>
                <a:srgbClr val="FF4713"/>
              </a:solidFill>
              <a:effectLst/>
            </a:endParaRPr>
          </a:p>
          <a:p>
            <a:r>
              <a:rPr lang="en-US" sz="1600" dirty="0">
                <a:solidFill>
                  <a:srgbClr val="3F4443"/>
                </a:solidFill>
              </a:rPr>
              <a:t>This </a:t>
            </a:r>
            <a:r>
              <a:rPr lang="en-US" sz="1600" b="1" i="0" dirty="0">
                <a:solidFill>
                  <a:srgbClr val="FF4713"/>
                </a:solidFill>
                <a:effectLst/>
              </a:rPr>
              <a:t>Minimum Essential Coverage </a:t>
            </a:r>
            <a:r>
              <a:rPr lang="en-US" sz="1600" dirty="0">
                <a:solidFill>
                  <a:srgbClr val="3F4443"/>
                </a:solidFill>
              </a:rPr>
              <a:t>is not traditional health insurance. </a:t>
            </a:r>
            <a:r>
              <a:rPr lang="en-US" sz="1600" dirty="0">
                <a:solidFill>
                  <a:srgbClr val="3F4443"/>
                </a:solidFill>
                <a:effectLst/>
                <a:ea typeface="Calibri" panose="020F0502020204030204" pitchFamily="34" charset="0"/>
              </a:rPr>
              <a:t>This is separate from UHC plans and is not a major medical plan.  The Network with this coverage is PHCS.</a:t>
            </a:r>
          </a:p>
          <a:p>
            <a:r>
              <a:rPr lang="en-US" sz="1600" b="0" i="0" dirty="0">
                <a:solidFill>
                  <a:srgbClr val="3F4443"/>
                </a:solidFill>
                <a:effectLst/>
              </a:rPr>
              <a:t>Here are the highlights:  Less expensive weekly premiums but limited protection &amp; is not for everyone.  Not for anyone with chronic healthcare needs. </a:t>
            </a:r>
          </a:p>
          <a:p>
            <a:r>
              <a:rPr lang="en-US" sz="1600" dirty="0">
                <a:solidFill>
                  <a:srgbClr val="3F4443"/>
                </a:solidFill>
              </a:rPr>
              <a:t>This plan doesn’t provide coverage for the emergency room, surgeries, or inpatient hospital. </a:t>
            </a:r>
          </a:p>
          <a:p>
            <a:r>
              <a:rPr lang="en-US" sz="1600" b="0" i="0" dirty="0">
                <a:solidFill>
                  <a:srgbClr val="3F4443"/>
                </a:solidFill>
                <a:effectLst/>
              </a:rPr>
              <a:t>This plan provides </a:t>
            </a:r>
            <a:r>
              <a:rPr lang="en-US" sz="1600" dirty="0">
                <a:solidFill>
                  <a:srgbClr val="3F4443"/>
                </a:solidFill>
              </a:rPr>
              <a:t>coverage at 100% for preventive services</a:t>
            </a:r>
          </a:p>
          <a:p>
            <a:r>
              <a:rPr lang="en-US" sz="1600" b="0" i="0" dirty="0">
                <a:solidFill>
                  <a:srgbClr val="3F4443"/>
                </a:solidFill>
                <a:effectLst/>
              </a:rPr>
              <a:t>Telehealth </a:t>
            </a:r>
            <a:r>
              <a:rPr lang="en-US" sz="1600" dirty="0">
                <a:solidFill>
                  <a:srgbClr val="3F4443"/>
                </a:solidFill>
              </a:rPr>
              <a:t>&amp; behavioral </a:t>
            </a:r>
            <a:r>
              <a:rPr lang="en-US" sz="1600" b="0" i="0" dirty="0">
                <a:solidFill>
                  <a:srgbClr val="3F4443"/>
                </a:solidFill>
                <a:effectLst/>
              </a:rPr>
              <a:t>services are free and unlimited. </a:t>
            </a:r>
          </a:p>
          <a:p>
            <a:endParaRPr lang="en-US" sz="1600" b="0" i="0" dirty="0">
              <a:solidFill>
                <a:srgbClr val="3F4443"/>
              </a:solidFill>
              <a:effectLst/>
            </a:endParaRPr>
          </a:p>
          <a:p>
            <a:r>
              <a:rPr lang="en-US" sz="1200" dirty="0">
                <a:solidFill>
                  <a:srgbClr val="3F4443"/>
                </a:solidFill>
              </a:rPr>
              <a:t>Provides 3 primary care visits for $20 per visit. A</a:t>
            </a:r>
            <a:r>
              <a:rPr lang="en-US" sz="1200" b="0" i="0" dirty="0">
                <a:solidFill>
                  <a:srgbClr val="3F4443"/>
                </a:solidFill>
                <a:effectLst/>
              </a:rPr>
              <a:t>dditional visits charges, your responsibility. </a:t>
            </a:r>
          </a:p>
          <a:p>
            <a:r>
              <a:rPr lang="en-US" sz="1200" dirty="0">
                <a:solidFill>
                  <a:srgbClr val="3F4443"/>
                </a:solidFill>
              </a:rPr>
              <a:t>Provides 3 specialty doctor visits for $50 per visit. A</a:t>
            </a:r>
            <a:r>
              <a:rPr lang="en-US" sz="1200" b="0" i="0" dirty="0">
                <a:solidFill>
                  <a:srgbClr val="3F4443"/>
                </a:solidFill>
                <a:effectLst/>
              </a:rPr>
              <a:t>dditional visits charges, your responsibility. </a:t>
            </a:r>
          </a:p>
          <a:p>
            <a:r>
              <a:rPr lang="en-US" sz="1200" b="0" i="0" dirty="0">
                <a:solidFill>
                  <a:srgbClr val="3F4443"/>
                </a:solidFill>
                <a:effectLst/>
              </a:rPr>
              <a:t>Provides 3 urgent care visits for $50 per visit. </a:t>
            </a:r>
            <a:r>
              <a:rPr lang="en-US" sz="1200" dirty="0">
                <a:solidFill>
                  <a:srgbClr val="3F4443"/>
                </a:solidFill>
              </a:rPr>
              <a:t>A</a:t>
            </a:r>
            <a:r>
              <a:rPr lang="en-US" sz="1200" b="0" i="0" dirty="0">
                <a:solidFill>
                  <a:srgbClr val="3F4443"/>
                </a:solidFill>
                <a:effectLst/>
              </a:rPr>
              <a:t>dditional visits charges, your responsibility. </a:t>
            </a:r>
          </a:p>
          <a:p>
            <a:r>
              <a:rPr lang="en-US" sz="1200" b="0" i="0" dirty="0">
                <a:solidFill>
                  <a:srgbClr val="3F4443"/>
                </a:solidFill>
                <a:effectLst/>
              </a:rPr>
              <a:t>Provides 5 visits to lab/x-ray for $50 per visit. </a:t>
            </a:r>
            <a:r>
              <a:rPr lang="en-US" sz="1200" dirty="0">
                <a:solidFill>
                  <a:srgbClr val="3F4443"/>
                </a:solidFill>
              </a:rPr>
              <a:t>A</a:t>
            </a:r>
            <a:r>
              <a:rPr lang="en-US" sz="1200" b="0" i="0" dirty="0">
                <a:solidFill>
                  <a:srgbClr val="3F4443"/>
                </a:solidFill>
                <a:effectLst/>
              </a:rPr>
              <a:t>dditional visits charges, your responsibility. </a:t>
            </a:r>
          </a:p>
          <a:p>
            <a:r>
              <a:rPr lang="en-US" sz="1200" dirty="0">
                <a:solidFill>
                  <a:srgbClr val="3F4443"/>
                </a:solidFill>
              </a:rPr>
              <a:t>Provides 1 imagining for $200. A</a:t>
            </a:r>
            <a:r>
              <a:rPr lang="en-US" sz="1200" b="0" i="0" dirty="0">
                <a:solidFill>
                  <a:srgbClr val="3F4443"/>
                </a:solidFill>
                <a:effectLst/>
              </a:rPr>
              <a:t>dditional visits charges, your responsibility.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rgbClr val="3F4443"/>
                </a:solidFill>
                <a:effectLst/>
              </a:rPr>
              <a:t>For more details, including prescription coverages, see HR and/or the MEC plan summary. </a:t>
            </a:r>
          </a:p>
          <a:p>
            <a:endParaRPr lang="en-US" dirty="0"/>
          </a:p>
        </p:txBody>
      </p:sp>
      <p:sp>
        <p:nvSpPr>
          <p:cNvPr id="4" name="Slide Number Placeholder 3"/>
          <p:cNvSpPr>
            <a:spLocks noGrp="1"/>
          </p:cNvSpPr>
          <p:nvPr>
            <p:ph type="sldNum" sz="quarter" idx="5"/>
          </p:nvPr>
        </p:nvSpPr>
        <p:spPr/>
        <p:txBody>
          <a:bodyPr/>
          <a:lstStyle/>
          <a:p>
            <a:fld id="{2BC39FC6-FBC1-4F6E-B87F-263CF8EB15DF}" type="slidenum">
              <a:rPr lang="en-US" smtClean="0"/>
              <a:t>16</a:t>
            </a:fld>
            <a:endParaRPr lang="en-US" dirty="0"/>
          </a:p>
        </p:txBody>
      </p:sp>
    </p:spTree>
    <p:extLst>
      <p:ext uri="{BB962C8B-B14F-4D97-AF65-F5344CB8AC3E}">
        <p14:creationId xmlns:p14="http://schemas.microsoft.com/office/powerpoint/2010/main" val="12609686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effectLst/>
                <a:latin typeface="+mn-lt"/>
              </a:rPr>
              <a:t>When deciding if this is the right plan for you and/or you and your family,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3F4443"/>
                </a:solidFill>
                <a:effectLst/>
                <a:ea typeface="Calibri" panose="020F0502020204030204" pitchFamily="34" charset="0"/>
              </a:rPr>
              <a:t>Keep in mind this is not a Major Medical plan, nor priced like a Major Medical plans.  Emergency room, surgeries, inpatient, outpatient hospital stays, and specialty medications are not included/not covered at all.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3F4443"/>
                </a:solidFill>
                <a:effectLst/>
                <a:ea typeface="Calibri" panose="020F0502020204030204" pitchFamily="34" charset="0"/>
              </a:rPr>
              <a:t>Not intended for people with chronic conditions, or those in need of expensive specialty or maintenance drugs.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3F4443"/>
                </a:solidFill>
              </a:rPr>
              <a:t>Pharmacies included in the network include  </a:t>
            </a:r>
            <a:r>
              <a:rPr lang="en-US" sz="1200" dirty="0">
                <a:solidFill>
                  <a:srgbClr val="3F4443"/>
                </a:solidFill>
                <a:effectLst/>
                <a:ea typeface="Calibri" panose="020F0502020204030204" pitchFamily="34" charset="0"/>
              </a:rPr>
              <a:t>Costco, CVS, Kroger, Meijer, Rite Aid, Sam’s, Walgreens, Walmart.</a:t>
            </a:r>
          </a:p>
          <a:p>
            <a:r>
              <a:rPr lang="en-US" i="0" dirty="0">
                <a:effectLst/>
                <a:latin typeface="+mn-lt"/>
              </a:rPr>
              <a:t>The vendors this plan partners with are Teladoc, </a:t>
            </a:r>
            <a:r>
              <a:rPr lang="en-US" i="0" dirty="0" err="1">
                <a:effectLst/>
                <a:latin typeface="+mn-lt"/>
              </a:rPr>
              <a:t>Cleverhealth</a:t>
            </a:r>
            <a:r>
              <a:rPr lang="en-US" i="0" dirty="0">
                <a:effectLst/>
                <a:latin typeface="+mn-lt"/>
              </a:rPr>
              <a:t>, PHCS and </a:t>
            </a:r>
            <a:r>
              <a:rPr lang="en-US" i="0" dirty="0" err="1">
                <a:effectLst/>
                <a:latin typeface="+mn-lt"/>
              </a:rPr>
              <a:t>CitizensRx</a:t>
            </a:r>
            <a:endParaRPr lang="en-US" dirty="0"/>
          </a:p>
        </p:txBody>
      </p:sp>
      <p:sp>
        <p:nvSpPr>
          <p:cNvPr id="4" name="Slide Number Placeholder 3"/>
          <p:cNvSpPr>
            <a:spLocks noGrp="1"/>
          </p:cNvSpPr>
          <p:nvPr>
            <p:ph type="sldNum" sz="quarter" idx="5"/>
          </p:nvPr>
        </p:nvSpPr>
        <p:spPr/>
        <p:txBody>
          <a:bodyPr/>
          <a:lstStyle/>
          <a:p>
            <a:fld id="{2BC39FC6-FBC1-4F6E-B87F-263CF8EB15DF}" type="slidenum">
              <a:rPr lang="en-US" smtClean="0"/>
              <a:t>17</a:t>
            </a:fld>
            <a:endParaRPr lang="en-US" dirty="0"/>
          </a:p>
        </p:txBody>
      </p:sp>
    </p:spTree>
    <p:extLst>
      <p:ext uri="{BB962C8B-B14F-4D97-AF65-F5344CB8AC3E}">
        <p14:creationId xmlns:p14="http://schemas.microsoft.com/office/powerpoint/2010/main" val="33181701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rPr>
              <a:t>Read summary and add…. Keep in mind the MEC Plus Advantage is not Major Medical plans, nor are they priced like Major Medical plans.  Let’s review the plan features.  Review the benefits on the slide</a:t>
            </a:r>
          </a:p>
        </p:txBody>
      </p:sp>
      <p:sp>
        <p:nvSpPr>
          <p:cNvPr id="4" name="Slide Number Placeholder 3"/>
          <p:cNvSpPr>
            <a:spLocks noGrp="1"/>
          </p:cNvSpPr>
          <p:nvPr>
            <p:ph type="sldNum" sz="quarter" idx="5"/>
          </p:nvPr>
        </p:nvSpPr>
        <p:spPr/>
        <p:txBody>
          <a:bodyPr/>
          <a:lstStyle/>
          <a:p>
            <a:fld id="{2BC39FC6-FBC1-4F6E-B87F-263CF8EB15DF}" type="slidenum">
              <a:rPr lang="en-US" smtClean="0"/>
              <a:t>18</a:t>
            </a:fld>
            <a:endParaRPr lang="en-US" dirty="0"/>
          </a:p>
        </p:txBody>
      </p:sp>
    </p:spTree>
    <p:extLst>
      <p:ext uri="{BB962C8B-B14F-4D97-AF65-F5344CB8AC3E}">
        <p14:creationId xmlns:p14="http://schemas.microsoft.com/office/powerpoint/2010/main" val="35817484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dirty="0">
                <a:effectLst/>
                <a:latin typeface="Calibri" panose="020F0502020204030204" pitchFamily="34" charset="0"/>
                <a:ea typeface="Calibri" panose="020F0502020204030204" pitchFamily="34" charset="0"/>
              </a:rPr>
              <a:t>Please take  a moment to review the weekly employee contributions for nontobacco user or Tobacco user for the PPO plan, HDHP H.S.A plan and the potential new offering MEC plan.</a:t>
            </a:r>
            <a:r>
              <a:rPr lang="en-US" sz="1800" b="0" dirty="0">
                <a:solidFill>
                  <a:srgbClr val="3F4443"/>
                </a:solidFill>
                <a:effectLst/>
                <a:latin typeface="Arial" panose="020B0604020202020204" pitchFamily="34" charset="0"/>
                <a:ea typeface="Calibri" panose="020F0502020204030204" pitchFamily="34" charset="0"/>
              </a:rPr>
              <a:t> </a:t>
            </a:r>
            <a:r>
              <a:rPr lang="en-US" sz="1800" b="0" dirty="0">
                <a:solidFill>
                  <a:srgbClr val="3F4443"/>
                </a:solidFill>
                <a:latin typeface="Arial" panose="020B0604020202020204" pitchFamily="34" charset="0"/>
              </a:rPr>
              <a:t> </a:t>
            </a:r>
            <a:r>
              <a:rPr lang="en-US" sz="1800" b="0" dirty="0" err="1">
                <a:solidFill>
                  <a:srgbClr val="3F4443"/>
                </a:solidFill>
                <a:latin typeface="Arial" panose="020B0604020202020204" pitchFamily="34" charset="0"/>
              </a:rPr>
              <a:t>Vinylmax</a:t>
            </a:r>
            <a:r>
              <a:rPr lang="en-US" sz="1800" b="0" dirty="0">
                <a:solidFill>
                  <a:srgbClr val="3F4443"/>
                </a:solidFill>
                <a:latin typeface="Arial" panose="020B0604020202020204" pitchFamily="34" charset="0"/>
              </a:rPr>
              <a:t> is covering 65% of the plan cost.</a:t>
            </a:r>
          </a:p>
          <a:p>
            <a:r>
              <a:rPr lang="en-US" sz="1800" b="0" dirty="0">
                <a:solidFill>
                  <a:srgbClr val="3F4443"/>
                </a:solidFill>
                <a:latin typeface="Arial" panose="020B0604020202020204" pitchFamily="34" charset="0"/>
              </a:rPr>
              <a:t>Note: There is a $20/week spousal surcharge </a:t>
            </a:r>
            <a:r>
              <a:rPr lang="en-US" sz="1400" b="0" dirty="0">
                <a:solidFill>
                  <a:schemeClr val="bg1"/>
                </a:solidFill>
                <a:latin typeface="Arial" panose="020B0604020202020204" pitchFamily="34" charset="0"/>
              </a:rPr>
              <a:t>if applicable.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2BC39FC6-FBC1-4F6E-B87F-263CF8EB15DF}" type="slidenum">
              <a:rPr lang="en-US" smtClean="0"/>
              <a:t>19</a:t>
            </a:fld>
            <a:endParaRPr lang="en-US" dirty="0"/>
          </a:p>
        </p:txBody>
      </p:sp>
    </p:spTree>
    <p:extLst>
      <p:ext uri="{BB962C8B-B14F-4D97-AF65-F5344CB8AC3E}">
        <p14:creationId xmlns:p14="http://schemas.microsoft.com/office/powerpoint/2010/main" val="7194390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Open enrollment is the time to elect and/or make changes to your benefits as well as make sure your dependents are still eligible for benefits.  You cannot make any changes until the next open enrollment period unless you experience an approved qualifying event.  You have 30 days to contact human resources to notify human resources.</a:t>
            </a:r>
          </a:p>
        </p:txBody>
      </p:sp>
      <p:sp>
        <p:nvSpPr>
          <p:cNvPr id="4" name="Slide Number Placeholder 3"/>
          <p:cNvSpPr>
            <a:spLocks noGrp="1"/>
          </p:cNvSpPr>
          <p:nvPr>
            <p:ph type="sldNum" sz="quarter" idx="5"/>
          </p:nvPr>
        </p:nvSpPr>
        <p:spPr/>
        <p:txBody>
          <a:bodyPr/>
          <a:lstStyle/>
          <a:p>
            <a:fld id="{2BC39FC6-FBC1-4F6E-B87F-263CF8EB15DF}" type="slidenum">
              <a:rPr lang="en-US" smtClean="0"/>
              <a:t>2</a:t>
            </a:fld>
            <a:endParaRPr lang="en-US" dirty="0"/>
          </a:p>
        </p:txBody>
      </p:sp>
    </p:spTree>
    <p:extLst>
      <p:ext uri="{BB962C8B-B14F-4D97-AF65-F5344CB8AC3E}">
        <p14:creationId xmlns:p14="http://schemas.microsoft.com/office/powerpoint/2010/main" val="10347105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err="1"/>
              <a:t>Vinylmax</a:t>
            </a:r>
            <a:r>
              <a:rPr lang="en-US" baseline="0" dirty="0"/>
              <a:t> offers a health spending account through PNC.</a:t>
            </a:r>
          </a:p>
        </p:txBody>
      </p:sp>
      <p:sp>
        <p:nvSpPr>
          <p:cNvPr id="4" name="Slide Number Placeholder 3"/>
          <p:cNvSpPr>
            <a:spLocks noGrp="1"/>
          </p:cNvSpPr>
          <p:nvPr>
            <p:ph type="sldNum" sz="quarter" idx="10"/>
          </p:nvPr>
        </p:nvSpPr>
        <p:spPr/>
        <p:txBody>
          <a:bodyPr/>
          <a:lstStyle/>
          <a:p>
            <a:fld id="{ABCB7D7F-4532-4F42-B9A9-7E16BF0C486C}" type="slidenum">
              <a:rPr lang="en-US" smtClean="0"/>
              <a:t>20</a:t>
            </a:fld>
            <a:endParaRPr lang="en-US" dirty="0"/>
          </a:p>
        </p:txBody>
      </p:sp>
    </p:spTree>
    <p:extLst>
      <p:ext uri="{BB962C8B-B14F-4D97-AF65-F5344CB8AC3E}">
        <p14:creationId xmlns:p14="http://schemas.microsoft.com/office/powerpoint/2010/main" val="22705097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700" dirty="0"/>
              <a:t>A Health Savings Account (HSA) is a type of account you can use to set aside money to pay for qualified health care expenses.</a:t>
            </a:r>
          </a:p>
          <a:p>
            <a:r>
              <a:rPr lang="en-US" sz="1700" dirty="0"/>
              <a:t>This account helps offset your medical costs by giving you tax advantages, allowing your income to stretch farther by using the dollars that would have otherwise been paid in taxes.  </a:t>
            </a:r>
          </a:p>
          <a:p>
            <a:pPr lvl="1"/>
            <a:r>
              <a:rPr lang="en-US" sz="1400" dirty="0"/>
              <a:t>You must be eligible for an HSA</a:t>
            </a:r>
          </a:p>
          <a:p>
            <a:pPr lvl="1"/>
            <a:r>
              <a:rPr lang="en-US" sz="1400" dirty="0"/>
              <a:t>You may only spend the dollars on qualified medical expenses and keep itemized receipts</a:t>
            </a:r>
          </a:p>
          <a:p>
            <a:r>
              <a:rPr lang="en-US" sz="1800" dirty="0"/>
              <a:t>The IRS sets an annual maximum contribution each year. For 2023 the maximum contribution is:  </a:t>
            </a:r>
          </a:p>
          <a:p>
            <a:pPr lvl="1"/>
            <a:r>
              <a:rPr lang="en-US" sz="1400" dirty="0"/>
              <a:t>$4,150 for Individuals</a:t>
            </a:r>
          </a:p>
          <a:p>
            <a:pPr lvl="1"/>
            <a:r>
              <a:rPr lang="en-US" sz="1400" dirty="0"/>
              <a:t>$8,300 for Family </a:t>
            </a:r>
          </a:p>
          <a:p>
            <a:pPr lvl="1"/>
            <a:r>
              <a:rPr lang="en-US" sz="1400" dirty="0"/>
              <a:t>Those 55 and older and not enrolled in Medicare can contribute an additional $1,000 “catch up” contribution </a:t>
            </a:r>
          </a:p>
          <a:p>
            <a:r>
              <a:rPr lang="en-US" dirty="0" err="1"/>
              <a:t>Vinylmax</a:t>
            </a:r>
            <a:r>
              <a:rPr lang="en-US" dirty="0"/>
              <a:t> contributes $600 for employee and $1,000 for employee plus dependents.</a:t>
            </a:r>
          </a:p>
        </p:txBody>
      </p:sp>
      <p:sp>
        <p:nvSpPr>
          <p:cNvPr id="4" name="Slide Number Placeholder 3"/>
          <p:cNvSpPr>
            <a:spLocks noGrp="1"/>
          </p:cNvSpPr>
          <p:nvPr>
            <p:ph type="sldNum" sz="quarter" idx="5"/>
          </p:nvPr>
        </p:nvSpPr>
        <p:spPr/>
        <p:txBody>
          <a:bodyPr/>
          <a:lstStyle/>
          <a:p>
            <a:fld id="{2BC39FC6-FBC1-4F6E-B87F-263CF8EB15DF}" type="slidenum">
              <a:rPr lang="en-US" smtClean="0"/>
              <a:t>21</a:t>
            </a:fld>
            <a:endParaRPr lang="en-US" dirty="0"/>
          </a:p>
        </p:txBody>
      </p:sp>
    </p:spTree>
    <p:extLst>
      <p:ext uri="{BB962C8B-B14F-4D97-AF65-F5344CB8AC3E}">
        <p14:creationId xmlns:p14="http://schemas.microsoft.com/office/powerpoint/2010/main" val="152056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health savings account or HSA is an account you can use to pay for medical expenses. You own this account and take it with you if you would happen to leave </a:t>
            </a:r>
            <a:r>
              <a:rPr lang="en-US" dirty="0" err="1"/>
              <a:t>Vinylmax</a:t>
            </a:r>
            <a:r>
              <a:rPr lang="en-US" dirty="0"/>
              <a:t>.   The amounts roll over year after year however you must be eligible to have an HSA and you must spend the money on qualified medical expenses.</a:t>
            </a:r>
          </a:p>
          <a:p>
            <a:r>
              <a:rPr lang="en-US" dirty="0"/>
              <a:t>All </a:t>
            </a:r>
            <a:r>
              <a:rPr lang="en-US" sz="1200" dirty="0"/>
              <a:t>HSA accounts are managed by PNC Bank. </a:t>
            </a:r>
          </a:p>
          <a:p>
            <a:r>
              <a:rPr lang="en-US" sz="1200" dirty="0"/>
              <a:t>If you currently have an HSA through another bank, you will have to fill out a Direct Transfer Request Form from PNC to request your previous trustee/custodian to transfer all assets from another HSA into your PNC BeneFit Plus Account. </a:t>
            </a:r>
            <a:endParaRPr lang="en-US" sz="1200" dirty="0">
              <a:highlight>
                <a:srgbClr val="FFFF00"/>
              </a:highlight>
            </a:endParaRPr>
          </a:p>
          <a:p>
            <a:endParaRPr lang="en-US" dirty="0"/>
          </a:p>
        </p:txBody>
      </p:sp>
      <p:sp>
        <p:nvSpPr>
          <p:cNvPr id="4" name="Slide Number Placeholder 3"/>
          <p:cNvSpPr>
            <a:spLocks noGrp="1"/>
          </p:cNvSpPr>
          <p:nvPr>
            <p:ph type="sldNum" sz="quarter" idx="5"/>
          </p:nvPr>
        </p:nvSpPr>
        <p:spPr/>
        <p:txBody>
          <a:bodyPr/>
          <a:lstStyle/>
          <a:p>
            <a:fld id="{2BC39FC6-FBC1-4F6E-B87F-263CF8EB15DF}" type="slidenum">
              <a:rPr lang="en-US" smtClean="0"/>
              <a:t>22</a:t>
            </a:fld>
            <a:endParaRPr lang="en-US" dirty="0"/>
          </a:p>
        </p:txBody>
      </p:sp>
    </p:spTree>
    <p:extLst>
      <p:ext uri="{BB962C8B-B14F-4D97-AF65-F5344CB8AC3E}">
        <p14:creationId xmlns:p14="http://schemas.microsoft.com/office/powerpoint/2010/main" val="30297205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Lets’ take a minute to review the flexible savings account.</a:t>
            </a:r>
          </a:p>
          <a:p>
            <a:endParaRPr lang="en-US" baseline="0" dirty="0"/>
          </a:p>
        </p:txBody>
      </p:sp>
      <p:sp>
        <p:nvSpPr>
          <p:cNvPr id="4" name="Slide Number Placeholder 3"/>
          <p:cNvSpPr>
            <a:spLocks noGrp="1"/>
          </p:cNvSpPr>
          <p:nvPr>
            <p:ph type="sldNum" sz="quarter" idx="10"/>
          </p:nvPr>
        </p:nvSpPr>
        <p:spPr/>
        <p:txBody>
          <a:bodyPr/>
          <a:lstStyle/>
          <a:p>
            <a:fld id="{ABCB7D7F-4532-4F42-B9A9-7E16BF0C486C}" type="slidenum">
              <a:rPr lang="en-US" smtClean="0"/>
              <a:t>23</a:t>
            </a:fld>
            <a:endParaRPr lang="en-US" dirty="0"/>
          </a:p>
        </p:txBody>
      </p:sp>
    </p:spTree>
    <p:extLst>
      <p:ext uri="{BB962C8B-B14F-4D97-AF65-F5344CB8AC3E}">
        <p14:creationId xmlns:p14="http://schemas.microsoft.com/office/powerpoint/2010/main" val="25180576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flexible spending account is a dedicated savings account to  help save money for health care costs.    You can set aside money on a pre-tax basis for out-of-pocket medical expenses, dental and vision expenses.  It is a use it or lose account and 100% of the amount you elected will be available at the beginning of the plan year. </a:t>
            </a:r>
            <a:r>
              <a:rPr lang="en-US" sz="1800" dirty="0">
                <a:solidFill>
                  <a:srgbClr val="3F4443"/>
                </a:solidFill>
              </a:rPr>
              <a:t>Flexible Spending Accounts (FSA) are a great way for you to SAVE MONEY on pre-planned health and day care expenses!</a:t>
            </a:r>
          </a:p>
          <a:p>
            <a:pPr lvl="1"/>
            <a:r>
              <a:rPr lang="en-US" sz="1800" dirty="0">
                <a:solidFill>
                  <a:srgbClr val="3F4443"/>
                </a:solidFill>
              </a:rPr>
              <a:t>Participation is 100% voluntary</a:t>
            </a:r>
          </a:p>
          <a:p>
            <a:pPr lvl="1"/>
            <a:r>
              <a:rPr lang="en-US" sz="1800" dirty="0">
                <a:solidFill>
                  <a:srgbClr val="3F4443"/>
                </a:solidFill>
              </a:rPr>
              <a:t>Savings are TAX FREE, not Tax Deferred</a:t>
            </a:r>
          </a:p>
          <a:p>
            <a:pPr lvl="1"/>
            <a:r>
              <a:rPr lang="en-US" sz="1800" dirty="0">
                <a:solidFill>
                  <a:srgbClr val="3F4443"/>
                </a:solidFill>
              </a:rPr>
              <a:t>Supported by Section 125 and 129 of the IRS Code</a:t>
            </a:r>
          </a:p>
          <a:p>
            <a:r>
              <a:rPr lang="en-US" sz="1800" dirty="0">
                <a:solidFill>
                  <a:srgbClr val="3F4443"/>
                </a:solidFill>
              </a:rPr>
              <a:t>2024 Contribution Maximum: $3,200 </a:t>
            </a:r>
          </a:p>
          <a:p>
            <a:r>
              <a:rPr lang="en-US" sz="1800" dirty="0">
                <a:solidFill>
                  <a:srgbClr val="3F4443"/>
                </a:solidFill>
              </a:rPr>
              <a:t>Decision is IRREVOCABLE for the entire plan year!</a:t>
            </a:r>
          </a:p>
          <a:p>
            <a:pPr lvl="1"/>
            <a:r>
              <a:rPr lang="en-US" sz="1800" dirty="0">
                <a:solidFill>
                  <a:srgbClr val="3F4443"/>
                </a:solidFill>
              </a:rPr>
              <a:t>Adjustments can be made if a “permitted election change events” (marriage, divorce, death, birth, adoption) occurs</a:t>
            </a:r>
          </a:p>
          <a:p>
            <a:endParaRPr lang="en-US" dirty="0"/>
          </a:p>
        </p:txBody>
      </p:sp>
      <p:sp>
        <p:nvSpPr>
          <p:cNvPr id="4" name="Slide Number Placeholder 3"/>
          <p:cNvSpPr>
            <a:spLocks noGrp="1"/>
          </p:cNvSpPr>
          <p:nvPr>
            <p:ph type="sldNum" sz="quarter" idx="10"/>
          </p:nvPr>
        </p:nvSpPr>
        <p:spPr/>
        <p:txBody>
          <a:bodyPr/>
          <a:lstStyle/>
          <a:p>
            <a:fld id="{ABCB7D7F-4532-4F42-B9A9-7E16BF0C486C}" type="slidenum">
              <a:rPr lang="en-US" smtClean="0"/>
              <a:t>24</a:t>
            </a:fld>
            <a:endParaRPr lang="en-US" dirty="0"/>
          </a:p>
        </p:txBody>
      </p:sp>
    </p:spTree>
    <p:extLst>
      <p:ext uri="{BB962C8B-B14F-4D97-AF65-F5344CB8AC3E}">
        <p14:creationId xmlns:p14="http://schemas.microsoft.com/office/powerpoint/2010/main" val="31933113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Dependent care FSA plan allows you to set aside money on a pre-tax basis for daycare/preschool for dependent children to age 13, adult daycare, before and after school program and camps.   It is a use it or lose it plan as well and the full amount is not available at the beginning of the plan year.</a:t>
            </a:r>
          </a:p>
          <a:p>
            <a:endParaRPr lang="en-US" dirty="0"/>
          </a:p>
        </p:txBody>
      </p:sp>
      <p:sp>
        <p:nvSpPr>
          <p:cNvPr id="4" name="Slide Number Placeholder 3"/>
          <p:cNvSpPr>
            <a:spLocks noGrp="1"/>
          </p:cNvSpPr>
          <p:nvPr>
            <p:ph type="sldNum" sz="quarter" idx="10"/>
          </p:nvPr>
        </p:nvSpPr>
        <p:spPr/>
        <p:txBody>
          <a:bodyPr/>
          <a:lstStyle/>
          <a:p>
            <a:fld id="{ABCB7D7F-4532-4F42-B9A9-7E16BF0C486C}" type="slidenum">
              <a:rPr lang="en-US" smtClean="0"/>
              <a:t>25</a:t>
            </a:fld>
            <a:endParaRPr lang="en-US" dirty="0"/>
          </a:p>
        </p:txBody>
      </p:sp>
    </p:spTree>
    <p:extLst>
      <p:ext uri="{BB962C8B-B14F-4D97-AF65-F5344CB8AC3E}">
        <p14:creationId xmlns:p14="http://schemas.microsoft.com/office/powerpoint/2010/main" val="8602867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review your dental offering </a:t>
            </a:r>
          </a:p>
        </p:txBody>
      </p:sp>
      <p:sp>
        <p:nvSpPr>
          <p:cNvPr id="4" name="Slide Number Placeholder 3"/>
          <p:cNvSpPr>
            <a:spLocks noGrp="1"/>
          </p:cNvSpPr>
          <p:nvPr>
            <p:ph type="sldNum" sz="quarter" idx="10"/>
          </p:nvPr>
        </p:nvSpPr>
        <p:spPr/>
        <p:txBody>
          <a:bodyPr/>
          <a:lstStyle/>
          <a:p>
            <a:fld id="{ABCB7D7F-4532-4F42-B9A9-7E16BF0C486C}" type="slidenum">
              <a:rPr lang="en-US" smtClean="0"/>
              <a:t>26</a:t>
            </a:fld>
            <a:endParaRPr lang="en-US" dirty="0"/>
          </a:p>
        </p:txBody>
      </p:sp>
    </p:spTree>
    <p:extLst>
      <p:ext uri="{BB962C8B-B14F-4D97-AF65-F5344CB8AC3E}">
        <p14:creationId xmlns:p14="http://schemas.microsoft.com/office/powerpoint/2010/main" val="24026231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Next, take a moment to review the vision plan benefits.   There are no plan changes for the vision coverage for 2024.  Remember, if you use an in-network provide you will not be balance billed.  Weekly </a:t>
            </a:r>
            <a:r>
              <a:rPr lang="en-US" sz="1200" dirty="0">
                <a:solidFill>
                  <a:srgbClr val="3F4443"/>
                </a:solidFill>
              </a:rPr>
              <a:t>Employee Contributions shown with </a:t>
            </a:r>
            <a:r>
              <a:rPr lang="en-US" sz="1200" dirty="0" err="1">
                <a:solidFill>
                  <a:srgbClr val="3F4443"/>
                </a:solidFill>
              </a:rPr>
              <a:t>Vinylmax</a:t>
            </a:r>
            <a:r>
              <a:rPr lang="en-US" sz="1200" dirty="0">
                <a:solidFill>
                  <a:srgbClr val="3F4443"/>
                </a:solidFill>
              </a:rPr>
              <a:t> covering 50% of the cost.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fld id="{ABCB7D7F-4532-4F42-B9A9-7E16BF0C486C}" type="slidenum">
              <a:rPr lang="en-US" smtClean="0"/>
              <a:t>27</a:t>
            </a:fld>
            <a:endParaRPr lang="en-US" dirty="0"/>
          </a:p>
        </p:txBody>
      </p:sp>
    </p:spTree>
    <p:extLst>
      <p:ext uri="{BB962C8B-B14F-4D97-AF65-F5344CB8AC3E}">
        <p14:creationId xmlns:p14="http://schemas.microsoft.com/office/powerpoint/2010/main" val="22338055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we’ll look at the vision offering. </a:t>
            </a:r>
          </a:p>
        </p:txBody>
      </p:sp>
      <p:sp>
        <p:nvSpPr>
          <p:cNvPr id="4" name="Slide Number Placeholder 3"/>
          <p:cNvSpPr>
            <a:spLocks noGrp="1"/>
          </p:cNvSpPr>
          <p:nvPr>
            <p:ph type="sldNum" sz="quarter" idx="10"/>
          </p:nvPr>
        </p:nvSpPr>
        <p:spPr/>
        <p:txBody>
          <a:bodyPr/>
          <a:lstStyle/>
          <a:p>
            <a:fld id="{ABCB7D7F-4532-4F42-B9A9-7E16BF0C486C}" type="slidenum">
              <a:rPr lang="en-US" smtClean="0"/>
              <a:t>28</a:t>
            </a:fld>
            <a:endParaRPr lang="en-US" dirty="0"/>
          </a:p>
        </p:txBody>
      </p:sp>
    </p:spTree>
    <p:extLst>
      <p:ext uri="{BB962C8B-B14F-4D97-AF65-F5344CB8AC3E}">
        <p14:creationId xmlns:p14="http://schemas.microsoft.com/office/powerpoint/2010/main" val="24026231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Next, we’ll look at the vision.  There are no plan changes for the vision coverage for 2024.  Remember, if you use an in-network provide you will not be balance billed.  Weekly contributions for 2024 are listed here.</a:t>
            </a:r>
            <a:endParaRPr lang="en-US" baseline="0" dirty="0"/>
          </a:p>
        </p:txBody>
      </p:sp>
      <p:sp>
        <p:nvSpPr>
          <p:cNvPr id="4" name="Slide Number Placeholder 3"/>
          <p:cNvSpPr>
            <a:spLocks noGrp="1"/>
          </p:cNvSpPr>
          <p:nvPr>
            <p:ph type="sldNum" sz="quarter" idx="10"/>
          </p:nvPr>
        </p:nvSpPr>
        <p:spPr/>
        <p:txBody>
          <a:bodyPr/>
          <a:lstStyle/>
          <a:p>
            <a:fld id="{ABCB7D7F-4532-4F42-B9A9-7E16BF0C486C}" type="slidenum">
              <a:rPr lang="en-US" smtClean="0"/>
              <a:t>29</a:t>
            </a:fld>
            <a:endParaRPr lang="en-US" dirty="0"/>
          </a:p>
        </p:txBody>
      </p:sp>
    </p:spTree>
    <p:extLst>
      <p:ext uri="{BB962C8B-B14F-4D97-AF65-F5344CB8AC3E}">
        <p14:creationId xmlns:p14="http://schemas.microsoft.com/office/powerpoint/2010/main" val="35614248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a:t>
            </a:r>
          </a:p>
        </p:txBody>
      </p:sp>
      <p:sp>
        <p:nvSpPr>
          <p:cNvPr id="4" name="Slide Number Placeholder 3"/>
          <p:cNvSpPr>
            <a:spLocks noGrp="1"/>
          </p:cNvSpPr>
          <p:nvPr>
            <p:ph type="sldNum" sz="quarter" idx="5"/>
          </p:nvPr>
        </p:nvSpPr>
        <p:spPr/>
        <p:txBody>
          <a:bodyPr/>
          <a:lstStyle/>
          <a:p>
            <a:fld id="{2BC39FC6-FBC1-4F6E-B87F-263CF8EB15DF}" type="slidenum">
              <a:rPr lang="en-US" smtClean="0"/>
              <a:t>3</a:t>
            </a:fld>
            <a:endParaRPr lang="en-US" dirty="0"/>
          </a:p>
        </p:txBody>
      </p:sp>
    </p:spTree>
    <p:extLst>
      <p:ext uri="{BB962C8B-B14F-4D97-AF65-F5344CB8AC3E}">
        <p14:creationId xmlns:p14="http://schemas.microsoft.com/office/powerpoint/2010/main" val="149215975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review your ancillary coverages</a:t>
            </a:r>
          </a:p>
        </p:txBody>
      </p:sp>
      <p:sp>
        <p:nvSpPr>
          <p:cNvPr id="4" name="Slide Number Placeholder 3"/>
          <p:cNvSpPr>
            <a:spLocks noGrp="1"/>
          </p:cNvSpPr>
          <p:nvPr>
            <p:ph type="sldNum" sz="quarter" idx="10"/>
          </p:nvPr>
        </p:nvSpPr>
        <p:spPr/>
        <p:txBody>
          <a:bodyPr/>
          <a:lstStyle/>
          <a:p>
            <a:fld id="{ABCB7D7F-4532-4F42-B9A9-7E16BF0C486C}" type="slidenum">
              <a:rPr lang="en-US" smtClean="0"/>
              <a:t>30</a:t>
            </a:fld>
            <a:endParaRPr lang="en-US" dirty="0"/>
          </a:p>
        </p:txBody>
      </p:sp>
    </p:spTree>
    <p:extLst>
      <p:ext uri="{BB962C8B-B14F-4D97-AF65-F5344CB8AC3E}">
        <p14:creationId xmlns:p14="http://schemas.microsoft.com/office/powerpoint/2010/main" val="24026231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ct val="0"/>
              </a:spcBef>
              <a:spcAft>
                <a:spcPct val="0"/>
              </a:spcAft>
              <a:buClrTx/>
              <a:buSzTx/>
              <a:buFontTx/>
              <a:buNone/>
              <a:defRPr/>
            </a:pPr>
            <a:r>
              <a:rPr lang="en-US" baseline="0" dirty="0"/>
              <a:t>Vinylmax windows is pleased to provide an employer paid life and accident death and dismemberment also known as AD&amp;D benefit to all eligible employees. </a:t>
            </a:r>
          </a:p>
          <a:p>
            <a:pPr marL="0" marR="0" indent="0" algn="l" defTabSz="914400" rtl="0" eaLnBrk="1" fontAlgn="auto" latinLnBrk="0" hangingPunct="1">
              <a:lnSpc>
                <a:spcPct val="100000"/>
              </a:lnSpc>
              <a:spcBef>
                <a:spcPct val="0"/>
              </a:spcBef>
              <a:spcAft>
                <a:spcPct val="0"/>
              </a:spcAft>
              <a:buClrTx/>
              <a:buSzTx/>
              <a:buFontTx/>
              <a:buNone/>
              <a:defRPr/>
            </a:pPr>
            <a:endParaRPr lang="en-US" baseline="0" dirty="0"/>
          </a:p>
          <a:p>
            <a:pPr marL="0" marR="0" indent="0" algn="l" defTabSz="914400" rtl="0" eaLnBrk="1" fontAlgn="auto" latinLnBrk="0" hangingPunct="1">
              <a:lnSpc>
                <a:spcPct val="100000"/>
              </a:lnSpc>
              <a:spcBef>
                <a:spcPct val="0"/>
              </a:spcBef>
              <a:spcAft>
                <a:spcPct val="0"/>
              </a:spcAft>
              <a:buClrTx/>
              <a:buSzTx/>
              <a:buFontTx/>
              <a:buNone/>
              <a:defRPr/>
            </a:pPr>
            <a:r>
              <a:rPr lang="en-US" baseline="0" dirty="0"/>
              <a:t>The life insurance amount is $25,000 with a guaranteed issue of $25,000 </a:t>
            </a:r>
          </a:p>
          <a:p>
            <a:pPr marL="0" marR="0" indent="0" algn="l" defTabSz="914400" rtl="0" eaLnBrk="1" fontAlgn="auto" latinLnBrk="0" hangingPunct="1">
              <a:lnSpc>
                <a:spcPct val="100000"/>
              </a:lnSpc>
              <a:spcBef>
                <a:spcPct val="0"/>
              </a:spcBef>
              <a:spcAft>
                <a:spcPct val="0"/>
              </a:spcAft>
              <a:buClrTx/>
              <a:buSzTx/>
              <a:buFontTx/>
              <a:buNone/>
              <a:defRPr/>
            </a:pPr>
            <a:endParaRPr lang="en-US" baseline="0" dirty="0"/>
          </a:p>
          <a:p>
            <a:pPr marL="0" marR="0" indent="0" algn="l" defTabSz="914400" rtl="0" eaLnBrk="1" fontAlgn="auto" latinLnBrk="0" hangingPunct="1">
              <a:lnSpc>
                <a:spcPct val="100000"/>
              </a:lnSpc>
              <a:spcBef>
                <a:spcPct val="0"/>
              </a:spcBef>
              <a:spcAft>
                <a:spcPct val="0"/>
              </a:spcAft>
              <a:buClrTx/>
              <a:buSzTx/>
              <a:buFontTx/>
              <a:buNone/>
              <a:defRPr/>
            </a:pPr>
            <a:r>
              <a:rPr lang="en-US" baseline="0" dirty="0"/>
              <a:t>Please be sure to review and update your beneficiary information as needed. This does not have to be done during Open Enrollment</a:t>
            </a:r>
          </a:p>
        </p:txBody>
      </p:sp>
      <p:sp>
        <p:nvSpPr>
          <p:cNvPr id="4" name="Slide Number Placeholder 3"/>
          <p:cNvSpPr>
            <a:spLocks noGrp="1"/>
          </p:cNvSpPr>
          <p:nvPr>
            <p:ph type="sldNum" sz="quarter" idx="10"/>
          </p:nvPr>
        </p:nvSpPr>
        <p:spPr/>
        <p:txBody>
          <a:bodyPr/>
          <a:lstStyle/>
          <a:p>
            <a:fld id="{ABCB7D7F-4532-4F42-B9A9-7E16BF0C486C}" type="slidenum">
              <a:rPr lang="en-US" smtClean="0"/>
              <a:t>31</a:t>
            </a:fld>
            <a:endParaRPr lang="en-US" dirty="0"/>
          </a:p>
        </p:txBody>
      </p:sp>
    </p:spTree>
    <p:extLst>
      <p:ext uri="{BB962C8B-B14F-4D97-AF65-F5344CB8AC3E}">
        <p14:creationId xmlns:p14="http://schemas.microsoft.com/office/powerpoint/2010/main" val="355770299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 have the option to elect additional life insurance on yourself and your dependents.  If you have already elected coverage and want to increase coverage on yourself or your spouse, if you request amounts above the guarantee issue you will need to provide medical information for approval.  </a:t>
            </a:r>
            <a:endParaRPr lang="en-US" baseline="0" dirty="0"/>
          </a:p>
          <a:p>
            <a:endParaRPr lang="en-US" dirty="0"/>
          </a:p>
        </p:txBody>
      </p:sp>
      <p:sp>
        <p:nvSpPr>
          <p:cNvPr id="4" name="Slide Number Placeholder 3"/>
          <p:cNvSpPr>
            <a:spLocks noGrp="1"/>
          </p:cNvSpPr>
          <p:nvPr>
            <p:ph type="sldNum" sz="quarter" idx="10"/>
          </p:nvPr>
        </p:nvSpPr>
        <p:spPr/>
        <p:txBody>
          <a:bodyPr/>
          <a:lstStyle/>
          <a:p>
            <a:fld id="{ABCB7D7F-4532-4F42-B9A9-7E16BF0C486C}" type="slidenum">
              <a:rPr lang="en-US" smtClean="0"/>
              <a:t>32</a:t>
            </a:fld>
            <a:endParaRPr lang="en-US" dirty="0"/>
          </a:p>
        </p:txBody>
      </p:sp>
    </p:spTree>
    <p:extLst>
      <p:ext uri="{BB962C8B-B14F-4D97-AF65-F5344CB8AC3E}">
        <p14:creationId xmlns:p14="http://schemas.microsoft.com/office/powerpoint/2010/main" val="7514390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 </a:t>
            </a:r>
          </a:p>
        </p:txBody>
      </p:sp>
      <p:sp>
        <p:nvSpPr>
          <p:cNvPr id="4" name="Slide Number Placeholder 3"/>
          <p:cNvSpPr>
            <a:spLocks noGrp="1"/>
          </p:cNvSpPr>
          <p:nvPr>
            <p:ph type="sldNum" sz="quarter" idx="10"/>
          </p:nvPr>
        </p:nvSpPr>
        <p:spPr/>
        <p:txBody>
          <a:bodyPr/>
          <a:lstStyle/>
          <a:p>
            <a:fld id="{ABCB7D7F-4532-4F42-B9A9-7E16BF0C486C}" type="slidenum">
              <a:rPr lang="en-US" smtClean="0"/>
              <a:t>33</a:t>
            </a:fld>
            <a:endParaRPr lang="en-US" dirty="0"/>
          </a:p>
        </p:txBody>
      </p:sp>
    </p:spTree>
    <p:extLst>
      <p:ext uri="{BB962C8B-B14F-4D97-AF65-F5344CB8AC3E}">
        <p14:creationId xmlns:p14="http://schemas.microsoft.com/office/powerpoint/2010/main" val="172068883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ct val="0"/>
              </a:spcBef>
              <a:spcAft>
                <a:spcPct val="0"/>
              </a:spcAft>
              <a:buClrTx/>
              <a:buSzTx/>
              <a:buFontTx/>
              <a:buNone/>
              <a:defRPr/>
            </a:pPr>
            <a:r>
              <a:rPr lang="en-US" dirty="0"/>
              <a:t>For Full time employees short term disability  will pay after 7 days for an accident or sickness up to 13 weeks of continued disability.  You will receive 50% of your weekly pay to a weekly maximum of $170</a:t>
            </a:r>
            <a:endParaRPr lang="en-US" baseline="0" dirty="0"/>
          </a:p>
        </p:txBody>
      </p:sp>
      <p:sp>
        <p:nvSpPr>
          <p:cNvPr id="4" name="Slide Number Placeholder 3"/>
          <p:cNvSpPr>
            <a:spLocks noGrp="1"/>
          </p:cNvSpPr>
          <p:nvPr>
            <p:ph type="sldNum" sz="quarter" idx="10"/>
          </p:nvPr>
        </p:nvSpPr>
        <p:spPr/>
        <p:txBody>
          <a:bodyPr/>
          <a:lstStyle/>
          <a:p>
            <a:fld id="{ABCB7D7F-4532-4F42-B9A9-7E16BF0C486C}" type="slidenum">
              <a:rPr lang="en-US" smtClean="0"/>
              <a:t>34</a:t>
            </a:fld>
            <a:endParaRPr lang="en-US" dirty="0"/>
          </a:p>
        </p:txBody>
      </p:sp>
    </p:spTree>
    <p:extLst>
      <p:ext uri="{BB962C8B-B14F-4D97-AF65-F5344CB8AC3E}">
        <p14:creationId xmlns:p14="http://schemas.microsoft.com/office/powerpoint/2010/main" val="268719565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dirty="0">
                <a:solidFill>
                  <a:srgbClr val="FF4713"/>
                </a:solidFill>
              </a:rPr>
              <a:t>This plan is 100% paid for by the employee, if you would like to purchase additional short-term disability coverage.  This plan offers the weekly benefit maximum of $500</a:t>
            </a:r>
          </a:p>
        </p:txBody>
      </p:sp>
      <p:sp>
        <p:nvSpPr>
          <p:cNvPr id="4" name="Slide Number Placeholder 3"/>
          <p:cNvSpPr>
            <a:spLocks noGrp="1"/>
          </p:cNvSpPr>
          <p:nvPr>
            <p:ph type="sldNum" sz="quarter" idx="10"/>
          </p:nvPr>
        </p:nvSpPr>
        <p:spPr/>
        <p:txBody>
          <a:bodyPr/>
          <a:lstStyle/>
          <a:p>
            <a:fld id="{ABCB7D7F-4532-4F42-B9A9-7E16BF0C486C}" type="slidenum">
              <a:rPr lang="en-US" smtClean="0"/>
              <a:t>35</a:t>
            </a:fld>
            <a:endParaRPr lang="en-US" dirty="0"/>
          </a:p>
        </p:txBody>
      </p:sp>
    </p:spTree>
    <p:extLst>
      <p:ext uri="{BB962C8B-B14F-4D97-AF65-F5344CB8AC3E}">
        <p14:creationId xmlns:p14="http://schemas.microsoft.com/office/powerpoint/2010/main" val="227344797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ct val="0"/>
              </a:spcBef>
              <a:spcAft>
                <a:spcPct val="0"/>
              </a:spcAft>
              <a:buClrTx/>
              <a:buSzTx/>
              <a:buFontTx/>
              <a:buNone/>
              <a:defRPr/>
            </a:pPr>
            <a:r>
              <a:rPr lang="en-US" dirty="0"/>
              <a:t>Long-term disability benefits continue after the short-term period has fun out and you are still on disability.  After the 90-day elimination period, if continually disabled it can pay to your social security normal retirement age.  You will receive 60% of your monthly pay to a maximum of $5,000.</a:t>
            </a:r>
            <a:endParaRPr lang="en-US" baseline="0" dirty="0"/>
          </a:p>
        </p:txBody>
      </p:sp>
      <p:sp>
        <p:nvSpPr>
          <p:cNvPr id="4" name="Slide Number Placeholder 3"/>
          <p:cNvSpPr>
            <a:spLocks noGrp="1"/>
          </p:cNvSpPr>
          <p:nvPr>
            <p:ph type="sldNum" sz="quarter" idx="10"/>
          </p:nvPr>
        </p:nvSpPr>
        <p:spPr/>
        <p:txBody>
          <a:bodyPr/>
          <a:lstStyle/>
          <a:p>
            <a:fld id="{ABCB7D7F-4532-4F42-B9A9-7E16BF0C486C}" type="slidenum">
              <a:rPr lang="en-US" smtClean="0"/>
              <a:t>36</a:t>
            </a:fld>
            <a:endParaRPr lang="en-US" dirty="0"/>
          </a:p>
        </p:txBody>
      </p:sp>
    </p:spTree>
    <p:extLst>
      <p:ext uri="{BB962C8B-B14F-4D97-AF65-F5344CB8AC3E}">
        <p14:creationId xmlns:p14="http://schemas.microsoft.com/office/powerpoint/2010/main" val="45872760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Voluntary Accident insurance is a form of insurance policy that offers a payout if you experience an injury outside of work.</a:t>
            </a:r>
          </a:p>
          <a:p>
            <a:r>
              <a:rPr lang="en-US" sz="1200" dirty="0"/>
              <a:t>You have a choice of two plans: Low Plan and High Plan.</a:t>
            </a:r>
          </a:p>
          <a:p>
            <a:r>
              <a:rPr lang="en-US" sz="1200" dirty="0"/>
              <a:t>Coverage is guaranteed for you and your family.</a:t>
            </a:r>
          </a:p>
          <a:p>
            <a:r>
              <a:rPr lang="en-US" sz="1200" dirty="0"/>
              <a:t>Payments are made directly to you to spend as you choose.</a:t>
            </a:r>
          </a:p>
          <a:p>
            <a:endParaRPr lang="en-US" dirty="0"/>
          </a:p>
        </p:txBody>
      </p:sp>
      <p:sp>
        <p:nvSpPr>
          <p:cNvPr id="4" name="Slide Number Placeholder 3"/>
          <p:cNvSpPr>
            <a:spLocks noGrp="1"/>
          </p:cNvSpPr>
          <p:nvPr>
            <p:ph type="sldNum" sz="quarter" idx="10"/>
          </p:nvPr>
        </p:nvSpPr>
        <p:spPr/>
        <p:txBody>
          <a:bodyPr/>
          <a:lstStyle/>
          <a:p>
            <a:fld id="{ABCB7D7F-4532-4F42-B9A9-7E16BF0C486C}" type="slidenum">
              <a:rPr lang="en-US" smtClean="0"/>
              <a:t>37</a:t>
            </a:fld>
            <a:endParaRPr lang="en-US" dirty="0"/>
          </a:p>
        </p:txBody>
      </p:sp>
    </p:spTree>
    <p:extLst>
      <p:ext uri="{BB962C8B-B14F-4D97-AF65-F5344CB8AC3E}">
        <p14:creationId xmlns:p14="http://schemas.microsoft.com/office/powerpoint/2010/main" val="125361771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r>
              <a:rPr lang="en-US" sz="1200" b="0" i="0" dirty="0">
                <a:solidFill>
                  <a:srgbClr val="4D5156"/>
                </a:solidFill>
                <a:effectLst/>
              </a:rPr>
              <a:t>Critical Illness Insurance provides benefits when a covered person is diagnosed with an eligible condition or illness. </a:t>
            </a:r>
            <a:r>
              <a:rPr lang="en-US" sz="1200" dirty="0">
                <a:solidFill>
                  <a:srgbClr val="3F4443"/>
                </a:solidFill>
              </a:rPr>
              <a:t>It</a:t>
            </a:r>
            <a:r>
              <a:rPr lang="en-US" sz="1200" b="1" dirty="0">
                <a:solidFill>
                  <a:srgbClr val="3F4443"/>
                </a:solidFill>
              </a:rPr>
              <a:t> </a:t>
            </a:r>
            <a:r>
              <a:rPr lang="en-US" sz="1200" dirty="0">
                <a:solidFill>
                  <a:srgbClr val="3F4443"/>
                </a:solidFill>
              </a:rPr>
              <a:t>helps offset expenses not reimbursed by other types of insurance.</a:t>
            </a:r>
          </a:p>
          <a:p>
            <a:pPr marL="285750" indent="-285750"/>
            <a:r>
              <a:rPr lang="en-US" sz="1200" dirty="0">
                <a:solidFill>
                  <a:srgbClr val="3F4443"/>
                </a:solidFill>
              </a:rPr>
              <a:t>It is not a replacement for traditional medical or disability income insurance</a:t>
            </a:r>
            <a:r>
              <a:rPr lang="en-US" sz="1200" b="1" dirty="0">
                <a:solidFill>
                  <a:srgbClr val="3F4443"/>
                </a:solidFill>
              </a:rPr>
              <a:t>. </a:t>
            </a:r>
            <a:r>
              <a:rPr lang="en-US" sz="1200" dirty="0">
                <a:solidFill>
                  <a:srgbClr val="3F4443"/>
                </a:solidFill>
              </a:rPr>
              <a:t>Rather it is a compliment to these other coverages.</a:t>
            </a:r>
          </a:p>
          <a:p>
            <a:pPr marL="285750" marR="0" lvl="0" indent="-285750" algn="l" defTabSz="914400" rtl="0" eaLnBrk="1" fontAlgn="auto" latinLnBrk="0" hangingPunct="1">
              <a:lnSpc>
                <a:spcPct val="100000"/>
              </a:lnSpc>
              <a:spcBef>
                <a:spcPts val="0"/>
              </a:spcBef>
              <a:spcAft>
                <a:spcPts val="0"/>
              </a:spcAft>
              <a:buClrTx/>
              <a:buSzTx/>
              <a:buFontTx/>
              <a:buNone/>
              <a:tabLst/>
              <a:defRPr/>
            </a:pPr>
            <a:r>
              <a:rPr lang="en-US" sz="1200" dirty="0">
                <a:solidFill>
                  <a:srgbClr val="3F4443"/>
                </a:solidFill>
              </a:rPr>
              <a:t>Your critical illness insurance </a:t>
            </a:r>
            <a:r>
              <a:rPr lang="en-US" sz="1200" b="1" dirty="0">
                <a:solidFill>
                  <a:srgbClr val="3F4443"/>
                </a:solidFill>
              </a:rPr>
              <a:t>enrollment is guaranteed</a:t>
            </a:r>
            <a:r>
              <a:rPr lang="en-US" sz="1200" dirty="0">
                <a:solidFill>
                  <a:srgbClr val="3F4443"/>
                </a:solidFill>
              </a:rPr>
              <a:t> provided you are actively at work</a:t>
            </a:r>
            <a:r>
              <a:rPr lang="en-US" sz="1050" dirty="0"/>
              <a:t>. This coverage is </a:t>
            </a:r>
            <a:r>
              <a:rPr lang="en-US" sz="1400" dirty="0">
                <a:solidFill>
                  <a:srgbClr val="3F4443"/>
                </a:solidFill>
                <a:latin typeface="Arial" panose="020B0604020202020204" pitchFamily="34" charset="0"/>
                <a:cs typeface="Arial" panose="020B0604020202020204" pitchFamily="34" charset="0"/>
              </a:rPr>
              <a:t>100% </a:t>
            </a:r>
            <a:r>
              <a:rPr lang="en-US" sz="1050" dirty="0">
                <a:solidFill>
                  <a:srgbClr val="3F4443"/>
                </a:solidFill>
                <a:latin typeface="Arial" panose="020B0604020202020204" pitchFamily="34" charset="0"/>
                <a:cs typeface="Arial" panose="020B0604020202020204" pitchFamily="34" charset="0"/>
              </a:rPr>
              <a:t>paid by employees, if you want to purchase voluntary critical illness insurance</a:t>
            </a:r>
          </a:p>
          <a:p>
            <a:pPr marL="285750" indent="-285750"/>
            <a:endParaRPr lang="en-US" sz="1050" dirty="0"/>
          </a:p>
          <a:p>
            <a:endParaRPr lang="en-US" dirty="0"/>
          </a:p>
        </p:txBody>
      </p:sp>
      <p:sp>
        <p:nvSpPr>
          <p:cNvPr id="4" name="Slide Number Placeholder 3"/>
          <p:cNvSpPr>
            <a:spLocks noGrp="1"/>
          </p:cNvSpPr>
          <p:nvPr>
            <p:ph type="sldNum" sz="quarter" idx="5"/>
          </p:nvPr>
        </p:nvSpPr>
        <p:spPr/>
        <p:txBody>
          <a:bodyPr/>
          <a:lstStyle/>
          <a:p>
            <a:fld id="{2BC39FC6-FBC1-4F6E-B87F-263CF8EB15DF}" type="slidenum">
              <a:rPr lang="en-US" smtClean="0"/>
              <a:t>38</a:t>
            </a:fld>
            <a:endParaRPr lang="en-US" dirty="0"/>
          </a:p>
        </p:txBody>
      </p:sp>
    </p:spTree>
    <p:extLst>
      <p:ext uri="{BB962C8B-B14F-4D97-AF65-F5344CB8AC3E}">
        <p14:creationId xmlns:p14="http://schemas.microsoft.com/office/powerpoint/2010/main" val="181111441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Employee Connect offers professional, confidential services to help you and your loved ones improve your quality of life for anyone with Lincoln coverage.</a:t>
            </a:r>
          </a:p>
          <a:p>
            <a:endParaRPr lang="en-US" dirty="0"/>
          </a:p>
          <a:p>
            <a:r>
              <a:rPr lang="en-US" dirty="0"/>
              <a:t>Receive confidential help 24 hours a day, seven days a week for employees and their family members. </a:t>
            </a:r>
          </a:p>
          <a:p>
            <a:endParaRPr lang="en-US" dirty="0"/>
          </a:p>
          <a:p>
            <a:r>
              <a:rPr lang="en-US" dirty="0"/>
              <a:t>Get help with: </a:t>
            </a:r>
          </a:p>
          <a:p>
            <a:r>
              <a:rPr lang="en-US" dirty="0"/>
              <a:t>-family</a:t>
            </a:r>
          </a:p>
          <a:p>
            <a:r>
              <a:rPr lang="en-US" dirty="0"/>
              <a:t>-parenting</a:t>
            </a:r>
          </a:p>
          <a:p>
            <a:r>
              <a:rPr lang="en-US" dirty="0"/>
              <a:t>-addictions</a:t>
            </a:r>
          </a:p>
          <a:p>
            <a:r>
              <a:rPr lang="en-US" dirty="0"/>
              <a:t>-emotional help</a:t>
            </a:r>
          </a:p>
          <a:p>
            <a:r>
              <a:rPr lang="en-US" dirty="0"/>
              <a:t>-legal</a:t>
            </a:r>
          </a:p>
          <a:p>
            <a:r>
              <a:rPr lang="en-US" dirty="0"/>
              <a:t>-financial troubles</a:t>
            </a:r>
          </a:p>
          <a:p>
            <a:r>
              <a:rPr lang="en-US" dirty="0"/>
              <a:t>-relationships</a:t>
            </a:r>
          </a:p>
          <a:p>
            <a:r>
              <a:rPr lang="en-US" dirty="0"/>
              <a:t>And stress</a:t>
            </a:r>
          </a:p>
          <a:p>
            <a:endParaRPr lang="en-US" dirty="0"/>
          </a:p>
          <a:p>
            <a:r>
              <a:rPr lang="en-US" dirty="0"/>
              <a:t>For more information about the program, please visit guidanceresources.com, download the guidance now mobile app, or call 888-628-4824</a:t>
            </a:r>
          </a:p>
        </p:txBody>
      </p:sp>
      <p:sp>
        <p:nvSpPr>
          <p:cNvPr id="4" name="Slide Number Placeholder 3"/>
          <p:cNvSpPr>
            <a:spLocks noGrp="1"/>
          </p:cNvSpPr>
          <p:nvPr>
            <p:ph type="sldNum" sz="quarter" idx="5"/>
          </p:nvPr>
        </p:nvSpPr>
        <p:spPr/>
        <p:txBody>
          <a:bodyPr/>
          <a:lstStyle/>
          <a:p>
            <a:fld id="{2BC39FC6-FBC1-4F6E-B87F-263CF8EB15DF}" type="slidenum">
              <a:rPr lang="en-US" smtClean="0"/>
              <a:t>39</a:t>
            </a:fld>
            <a:endParaRPr lang="en-US" dirty="0"/>
          </a:p>
        </p:txBody>
      </p:sp>
    </p:spTree>
    <p:extLst>
      <p:ext uri="{BB962C8B-B14F-4D97-AF65-F5344CB8AC3E}">
        <p14:creationId xmlns:p14="http://schemas.microsoft.com/office/powerpoint/2010/main" val="10450805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Medical benefits are through United Healthcare.</a:t>
            </a:r>
            <a:endParaRPr lang="en-US" baseline="0" dirty="0"/>
          </a:p>
        </p:txBody>
      </p:sp>
      <p:sp>
        <p:nvSpPr>
          <p:cNvPr id="4" name="Slide Number Placeholder 3"/>
          <p:cNvSpPr>
            <a:spLocks noGrp="1"/>
          </p:cNvSpPr>
          <p:nvPr>
            <p:ph type="sldNum" sz="quarter" idx="10"/>
          </p:nvPr>
        </p:nvSpPr>
        <p:spPr/>
        <p:txBody>
          <a:bodyPr/>
          <a:lstStyle/>
          <a:p>
            <a:fld id="{ABCB7D7F-4532-4F42-B9A9-7E16BF0C486C}" type="slidenum">
              <a:rPr lang="en-US" smtClean="0"/>
              <a:t>4</a:t>
            </a:fld>
            <a:endParaRPr lang="en-US" dirty="0"/>
          </a:p>
        </p:txBody>
      </p:sp>
    </p:spTree>
    <p:extLst>
      <p:ext uri="{BB962C8B-B14F-4D97-AF65-F5344CB8AC3E}">
        <p14:creationId xmlns:p14="http://schemas.microsoft.com/office/powerpoint/2010/main" val="137494083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review the 2024 open enrollment process</a:t>
            </a:r>
          </a:p>
        </p:txBody>
      </p:sp>
      <p:sp>
        <p:nvSpPr>
          <p:cNvPr id="4" name="Slide Number Placeholder 3"/>
          <p:cNvSpPr>
            <a:spLocks noGrp="1"/>
          </p:cNvSpPr>
          <p:nvPr>
            <p:ph type="sldNum" sz="quarter" idx="10"/>
          </p:nvPr>
        </p:nvSpPr>
        <p:spPr/>
        <p:txBody>
          <a:bodyPr/>
          <a:lstStyle/>
          <a:p>
            <a:fld id="{ABCB7D7F-4532-4F42-B9A9-7E16BF0C486C}" type="slidenum">
              <a:rPr lang="en-US" smtClean="0"/>
              <a:t>40</a:t>
            </a:fld>
            <a:endParaRPr lang="en-US" dirty="0"/>
          </a:p>
        </p:txBody>
      </p:sp>
    </p:spTree>
    <p:extLst>
      <p:ext uri="{BB962C8B-B14F-4D97-AF65-F5344CB8AC3E}">
        <p14:creationId xmlns:p14="http://schemas.microsoft.com/office/powerpoint/2010/main" val="174557950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Symbol" panose="05050102010706020507" pitchFamily="18" charset="2"/>
              <a:buChar char=""/>
            </a:pPr>
            <a:r>
              <a:rPr lang="en-US" sz="2400" dirty="0"/>
              <a:t>2024 Enrollment Process</a:t>
            </a:r>
            <a:br>
              <a:rPr lang="en-US" sz="2400" dirty="0">
                <a:solidFill>
                  <a:srgbClr val="3F4443"/>
                </a:solidFill>
              </a:rPr>
            </a:br>
            <a:r>
              <a:rPr lang="en-US" sz="1800" dirty="0">
                <a:solidFill>
                  <a:srgbClr val="3F4443"/>
                </a:solidFill>
              </a:rPr>
              <a:t>For anyone new or making changes</a:t>
            </a:r>
            <a:br>
              <a:rPr lang="en-US" sz="1800" dirty="0">
                <a:solidFill>
                  <a:srgbClr val="3F4443"/>
                </a:solidFill>
              </a:rPr>
            </a:br>
            <a:r>
              <a:rPr lang="en-US" sz="1800" dirty="0">
                <a:solidFill>
                  <a:srgbClr val="3F4443"/>
                </a:solidFill>
                <a:latin typeface="Arial" panose="020B0604020202020204" pitchFamily="34" charset="0"/>
                <a:cs typeface="Arial" panose="020B0604020202020204" pitchFamily="34" charset="0"/>
              </a:rPr>
              <a:t>Log at www.employeenavigator.com </a:t>
            </a:r>
          </a:p>
          <a:p>
            <a:pPr marL="342900" marR="0" lvl="0" indent="-342900">
              <a:spcBef>
                <a:spcPts val="0"/>
              </a:spcBef>
              <a:spcAft>
                <a:spcPts val="0"/>
              </a:spcAft>
              <a:buFont typeface="Symbol" panose="05050102010706020507" pitchFamily="18" charset="2"/>
              <a:buChar char=""/>
            </a:pPr>
            <a:r>
              <a:rPr lang="en-US" sz="1800" dirty="0">
                <a:effectLst/>
                <a:ea typeface="Times New Roman" panose="02020603050405020304" pitchFamily="18" charset="0"/>
              </a:rPr>
              <a:t>Click on the “Login” button to get started.</a:t>
            </a:r>
          </a:p>
          <a:p>
            <a:pPr marL="342900" marR="0" lvl="0" indent="-342900">
              <a:spcBef>
                <a:spcPts val="0"/>
              </a:spcBef>
              <a:spcAft>
                <a:spcPts val="0"/>
              </a:spcAft>
              <a:buFont typeface="Symbol" panose="05050102010706020507" pitchFamily="18" charset="2"/>
              <a:buChar char=""/>
            </a:pPr>
            <a:r>
              <a:rPr lang="en-US" sz="1800" dirty="0">
                <a:ea typeface="Times New Roman" panose="02020603050405020304" pitchFamily="18" charset="0"/>
              </a:rPr>
              <a:t>If you have already registered &amp; have your username &amp; password, enter them to log in. </a:t>
            </a:r>
          </a:p>
          <a:p>
            <a:pPr marL="342900" marR="0" lvl="0" indent="-342900">
              <a:spcBef>
                <a:spcPts val="0"/>
              </a:spcBef>
              <a:spcAft>
                <a:spcPts val="0"/>
              </a:spcAft>
              <a:buFont typeface="Symbol" panose="05050102010706020507" pitchFamily="18" charset="2"/>
              <a:buChar char=""/>
            </a:pPr>
            <a:r>
              <a:rPr lang="en-US" sz="1800" dirty="0">
                <a:effectLst/>
                <a:ea typeface="Times New Roman" panose="02020603050405020304" pitchFamily="18" charset="0"/>
              </a:rPr>
              <a:t>If you forgot your password, you can request to res</a:t>
            </a:r>
            <a:r>
              <a:rPr lang="en-US" sz="1800" dirty="0">
                <a:ea typeface="Times New Roman" panose="02020603050405020304" pitchFamily="18" charset="0"/>
              </a:rPr>
              <a:t>et it. </a:t>
            </a:r>
          </a:p>
          <a:p>
            <a:pPr>
              <a:spcBef>
                <a:spcPts val="0"/>
              </a:spcBef>
              <a:buFont typeface="Symbol" panose="05050102010706020507" pitchFamily="18" charset="2"/>
              <a:buChar char=""/>
            </a:pPr>
            <a:r>
              <a:rPr lang="en-US" sz="1800" dirty="0">
                <a:effectLst/>
                <a:ea typeface="Times New Roman" panose="02020603050405020304" pitchFamily="18" charset="0"/>
              </a:rPr>
              <a:t>If this is your first time, you can find an invite email sent for new hires or select “Register as a New User”</a:t>
            </a:r>
          </a:p>
          <a:p>
            <a:pPr lvl="1">
              <a:spcBef>
                <a:spcPts val="0"/>
              </a:spcBef>
              <a:buFont typeface="Symbol" panose="05050102010706020507" pitchFamily="18" charset="2"/>
              <a:buChar char=""/>
            </a:pPr>
            <a:r>
              <a:rPr lang="en-US" sz="1800" dirty="0">
                <a:ea typeface="Times New Roman" panose="02020603050405020304" pitchFamily="18" charset="0"/>
              </a:rPr>
              <a:t>Your first name and last name must match your employee file. </a:t>
            </a:r>
          </a:p>
          <a:p>
            <a:pPr lvl="1">
              <a:spcBef>
                <a:spcPts val="0"/>
              </a:spcBef>
              <a:buFont typeface="Symbol" panose="05050102010706020507" pitchFamily="18" charset="2"/>
              <a:buChar char=""/>
            </a:pPr>
            <a:r>
              <a:rPr lang="en-US" sz="1800" dirty="0">
                <a:effectLst/>
                <a:ea typeface="Times New Roman" panose="02020603050405020304" pitchFamily="18" charset="0"/>
              </a:rPr>
              <a:t>The company identifier is </a:t>
            </a:r>
            <a:r>
              <a:rPr lang="en-US" sz="1800" dirty="0" err="1">
                <a:effectLst/>
                <a:ea typeface="Times New Roman" panose="02020603050405020304" pitchFamily="18" charset="0"/>
              </a:rPr>
              <a:t>Vinylmax</a:t>
            </a:r>
            <a:endParaRPr lang="en-US" sz="1800" dirty="0">
              <a:effectLst/>
              <a:ea typeface="Times New Roman" panose="02020603050405020304" pitchFamily="18" charset="0"/>
            </a:endParaRPr>
          </a:p>
          <a:p>
            <a:pPr lvl="1">
              <a:spcBef>
                <a:spcPts val="0"/>
              </a:spcBef>
              <a:buFont typeface="Symbol" panose="05050102010706020507" pitchFamily="18" charset="2"/>
              <a:buChar char=""/>
            </a:pPr>
            <a:r>
              <a:rPr lang="en-US" sz="1800" dirty="0">
                <a:ea typeface="Times New Roman" panose="02020603050405020304" pitchFamily="18" charset="0"/>
              </a:rPr>
              <a:t>PIN is the last 4 digits of your social security number</a:t>
            </a:r>
          </a:p>
          <a:p>
            <a:pPr lvl="1">
              <a:spcBef>
                <a:spcPts val="0"/>
              </a:spcBef>
              <a:buFont typeface="Symbol" panose="05050102010706020507" pitchFamily="18" charset="2"/>
              <a:buChar char=""/>
            </a:pPr>
            <a:r>
              <a:rPr lang="en-US" sz="1800" dirty="0">
                <a:effectLst/>
                <a:ea typeface="Times New Roman" panose="02020603050405020304" pitchFamily="18" charset="0"/>
              </a:rPr>
              <a:t>Enter your birth date in mm/dd/</a:t>
            </a:r>
            <a:r>
              <a:rPr lang="en-US" sz="1800" dirty="0" err="1">
                <a:effectLst/>
                <a:ea typeface="Times New Roman" panose="02020603050405020304" pitchFamily="18" charset="0"/>
              </a:rPr>
              <a:t>yyyy</a:t>
            </a:r>
            <a:r>
              <a:rPr lang="en-US" sz="1800" dirty="0">
                <a:effectLst/>
                <a:ea typeface="Times New Roman" panose="02020603050405020304" pitchFamily="18" charset="0"/>
              </a:rPr>
              <a:t> format</a:t>
            </a:r>
            <a:endParaRPr lang="en-US" sz="1800" dirty="0">
              <a:ea typeface="Times New Roman" panose="02020603050405020304" pitchFamily="18" charset="0"/>
            </a:endParaRPr>
          </a:p>
          <a:p>
            <a:pPr lvl="1">
              <a:spcBef>
                <a:spcPts val="0"/>
              </a:spcBef>
              <a:buFont typeface="Symbol" panose="05050102010706020507" pitchFamily="18" charset="2"/>
              <a:buChar char=""/>
            </a:pPr>
            <a:r>
              <a:rPr lang="en-US" sz="1800" dirty="0">
                <a:effectLst/>
                <a:ea typeface="Times New Roman" panose="02020603050405020304" pitchFamily="18" charset="0"/>
              </a:rPr>
              <a:t>Click Next to register</a:t>
            </a:r>
          </a:p>
          <a:p>
            <a:r>
              <a:rPr lang="en-US" dirty="0"/>
              <a:t> </a:t>
            </a:r>
          </a:p>
        </p:txBody>
      </p:sp>
      <p:sp>
        <p:nvSpPr>
          <p:cNvPr id="4" name="Slide Number Placeholder 3"/>
          <p:cNvSpPr>
            <a:spLocks noGrp="1"/>
          </p:cNvSpPr>
          <p:nvPr>
            <p:ph type="sldNum" sz="quarter" idx="5"/>
          </p:nvPr>
        </p:nvSpPr>
        <p:spPr/>
        <p:txBody>
          <a:bodyPr/>
          <a:lstStyle/>
          <a:p>
            <a:fld id="{2BC39FC6-FBC1-4F6E-B87F-263CF8EB15DF}" type="slidenum">
              <a:rPr lang="en-US" smtClean="0"/>
              <a:t>41</a:t>
            </a:fld>
            <a:endParaRPr lang="en-US" dirty="0"/>
          </a:p>
        </p:txBody>
      </p:sp>
    </p:spTree>
    <p:extLst>
      <p:ext uri="{BB962C8B-B14F-4D97-AF65-F5344CB8AC3E}">
        <p14:creationId xmlns:p14="http://schemas.microsoft.com/office/powerpoint/2010/main" val="365411271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You are </a:t>
            </a:r>
            <a:r>
              <a:rPr lang="en-US" sz="1800" b="1" u="sng" dirty="0"/>
              <a:t>only</a:t>
            </a:r>
            <a:r>
              <a:rPr lang="en-US" sz="1800" b="1" dirty="0"/>
              <a:t> </a:t>
            </a:r>
            <a:r>
              <a:rPr lang="en-US" sz="1800" dirty="0"/>
              <a:t>able to add or drop coverage during the plan year if you have a federal qualified event such as:</a:t>
            </a:r>
          </a:p>
          <a:p>
            <a:pPr lvl="1"/>
            <a:r>
              <a:rPr lang="en-US" sz="1800" dirty="0"/>
              <a:t>Change in marital status</a:t>
            </a:r>
          </a:p>
          <a:p>
            <a:pPr lvl="1"/>
            <a:r>
              <a:rPr lang="en-US" sz="1800" dirty="0"/>
              <a:t>Change in number of dependents</a:t>
            </a:r>
          </a:p>
          <a:p>
            <a:pPr lvl="1"/>
            <a:r>
              <a:rPr lang="en-US" sz="1800" dirty="0"/>
              <a:t>Change in employment status</a:t>
            </a:r>
          </a:p>
          <a:p>
            <a:pPr lvl="1"/>
            <a:r>
              <a:rPr lang="en-US" sz="1800" dirty="0"/>
              <a:t>Change in eligibility status</a:t>
            </a:r>
          </a:p>
          <a:p>
            <a:r>
              <a:rPr lang="en-US" sz="1800" dirty="0"/>
              <a:t>Any changes made must be consistent and correspond with the change in status.</a:t>
            </a:r>
          </a:p>
          <a:p>
            <a:r>
              <a:rPr lang="en-US" sz="1800" u="sng" dirty="0"/>
              <a:t>Documentation</a:t>
            </a:r>
            <a:r>
              <a:rPr lang="en-US" sz="1800" dirty="0"/>
              <a:t> is required for any mid-year status changes.</a:t>
            </a:r>
          </a:p>
          <a:p>
            <a:r>
              <a:rPr lang="en-US" sz="1800" dirty="0"/>
              <a:t>If you are making a mid-year plan change you must notify HR within 30 days of the qualifying event. </a:t>
            </a:r>
          </a:p>
          <a:p>
            <a:endParaRPr lang="en-US" dirty="0"/>
          </a:p>
        </p:txBody>
      </p:sp>
      <p:sp>
        <p:nvSpPr>
          <p:cNvPr id="4" name="Slide Number Placeholder 3"/>
          <p:cNvSpPr>
            <a:spLocks noGrp="1"/>
          </p:cNvSpPr>
          <p:nvPr>
            <p:ph type="sldNum" sz="quarter" idx="10"/>
          </p:nvPr>
        </p:nvSpPr>
        <p:spPr/>
        <p:txBody>
          <a:bodyPr/>
          <a:lstStyle/>
          <a:p>
            <a:fld id="{24C7E75C-1EE9-47DF-8200-B87586D4E6C1}" type="slidenum">
              <a:rPr lang="en-US" smtClean="0"/>
              <a:t>42</a:t>
            </a:fld>
            <a:endParaRPr lang="en-US" dirty="0"/>
          </a:p>
        </p:txBody>
      </p:sp>
    </p:spTree>
    <p:extLst>
      <p:ext uri="{BB962C8B-B14F-4D97-AF65-F5344CB8AC3E}">
        <p14:creationId xmlns:p14="http://schemas.microsoft.com/office/powerpoint/2010/main" val="366168716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have any questions on your benefits, feel free to reach out to our benefits resource center by email at brcmidwest@usi.com or call them at 1-855-874-0829.  They are available Monday through Friday 8:00 am to 5:00 pm.</a:t>
            </a:r>
          </a:p>
        </p:txBody>
      </p:sp>
      <p:sp>
        <p:nvSpPr>
          <p:cNvPr id="4" name="Slide Number Placeholder 3"/>
          <p:cNvSpPr>
            <a:spLocks noGrp="1"/>
          </p:cNvSpPr>
          <p:nvPr>
            <p:ph type="sldNum" sz="quarter" idx="10"/>
          </p:nvPr>
        </p:nvSpPr>
        <p:spPr/>
        <p:txBody>
          <a:bodyPr/>
          <a:lstStyle/>
          <a:p>
            <a:fld id="{ABCB7D7F-4532-4F42-B9A9-7E16BF0C486C}" type="slidenum">
              <a:rPr lang="en-US" smtClean="0"/>
              <a:t>43</a:t>
            </a:fld>
            <a:endParaRPr lang="en-US" dirty="0"/>
          </a:p>
        </p:txBody>
      </p:sp>
    </p:spTree>
    <p:extLst>
      <p:ext uri="{BB962C8B-B14F-4D97-AF65-F5344CB8AC3E}">
        <p14:creationId xmlns:p14="http://schemas.microsoft.com/office/powerpoint/2010/main" val="152047062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Thank you for listening to this this presentation, make sure your elections are submitted by November 28</a:t>
            </a:r>
            <a:r>
              <a:rPr lang="en-US" baseline="30000" dirty="0"/>
              <a:t>th</a:t>
            </a:r>
            <a:r>
              <a:rPr lang="en-US" dirty="0"/>
              <a:t>.   Thank you.</a:t>
            </a:r>
          </a:p>
          <a:p>
            <a:endParaRPr lang="en-US" dirty="0"/>
          </a:p>
        </p:txBody>
      </p:sp>
      <p:sp>
        <p:nvSpPr>
          <p:cNvPr id="4" name="Slide Number Placeholder 3"/>
          <p:cNvSpPr>
            <a:spLocks noGrp="1"/>
          </p:cNvSpPr>
          <p:nvPr>
            <p:ph type="sldNum" sz="quarter" idx="5"/>
          </p:nvPr>
        </p:nvSpPr>
        <p:spPr/>
        <p:txBody>
          <a:bodyPr/>
          <a:lstStyle/>
          <a:p>
            <a:fld id="{2BC39FC6-FBC1-4F6E-B87F-263CF8EB15DF}" type="slidenum">
              <a:rPr lang="en-US" smtClean="0"/>
              <a:t>44</a:t>
            </a:fld>
            <a:endParaRPr lang="en-US" dirty="0"/>
          </a:p>
        </p:txBody>
      </p:sp>
    </p:spTree>
    <p:extLst>
      <p:ext uri="{BB962C8B-B14F-4D97-AF65-F5344CB8AC3E}">
        <p14:creationId xmlns:p14="http://schemas.microsoft.com/office/powerpoint/2010/main" val="42144335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 have two medical plan options through UHC.  A High Deductible Health Plan or HDHP and a PPO plan.  The PPO plan is a copay plan and the HDHP plan has no copays, once the deductible is satisfied the coinsurance will kick in.  Let’s review your plan benefits…. On the HDHP H.S.A. plan the individual deducible is $5,000 and the family is $10,000.  The plan coinsurance is 80% and the plan member is responsible for deductible then 20% of the cost up to the annual max out of pocket of $6,750 for an individual and $13,500 for a family.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 the PPO plan the annual deductible is $4,000 for an individual and $8,000 for a family for services subject to the deductible.  Office visit and specialty visits just require the applicable copay depending on if the provider is in the designated network or a regular network provider.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2BC39FC6-FBC1-4F6E-B87F-263CF8EB15DF}" type="slidenum">
              <a:rPr lang="en-US" smtClean="0"/>
              <a:t>5</a:t>
            </a:fld>
            <a:endParaRPr lang="en-US" dirty="0"/>
          </a:p>
        </p:txBody>
      </p:sp>
    </p:spTree>
    <p:extLst>
      <p:ext uri="{BB962C8B-B14F-4D97-AF65-F5344CB8AC3E}">
        <p14:creationId xmlns:p14="http://schemas.microsoft.com/office/powerpoint/2010/main" val="26169181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1200" dirty="0">
                <a:solidFill>
                  <a:srgbClr val="3F4443"/>
                </a:solidFill>
              </a:rPr>
              <a:t>For Those enrolled in the HDHP plan, the </a:t>
            </a:r>
            <a:r>
              <a:rPr lang="en-US" sz="1200" dirty="0" err="1">
                <a:solidFill>
                  <a:srgbClr val="3F4443"/>
                </a:solidFill>
              </a:rPr>
              <a:t>Vinylmax</a:t>
            </a:r>
            <a:r>
              <a:rPr lang="en-US" sz="1200" dirty="0">
                <a:solidFill>
                  <a:srgbClr val="3F4443"/>
                </a:solidFill>
              </a:rPr>
              <a:t> HSA contribution for an employee covered on the HDHP HSA plan is $600 and $1,000 for those with employee/spouse, employee/child, or family coverage. </a:t>
            </a:r>
          </a:p>
          <a:p>
            <a:pPr lvl="1"/>
            <a:r>
              <a:rPr lang="en-US" sz="1200" dirty="0">
                <a:solidFill>
                  <a:srgbClr val="3F4443"/>
                </a:solidFill>
              </a:rPr>
              <a:t>Annual contributions are evenly distributed based on the employee’s pay frequency. </a:t>
            </a:r>
            <a:endParaRPr lang="en-US" dirty="0">
              <a:solidFill>
                <a:srgbClr val="3F4443"/>
              </a:solidFill>
              <a:highlight>
                <a:srgbClr val="FFFF00"/>
              </a:highlight>
            </a:endParaRPr>
          </a:p>
          <a:p>
            <a:pPr lvl="1"/>
            <a:r>
              <a:rPr lang="en-US" sz="1200" dirty="0">
                <a:solidFill>
                  <a:srgbClr val="3F4443"/>
                </a:solidFill>
              </a:rPr>
              <a:t>HSA contributions can be set-up on payroll and will automatically be set up through PNC Bank. </a:t>
            </a:r>
          </a:p>
          <a:p>
            <a:endParaRPr lang="en-US" dirty="0"/>
          </a:p>
        </p:txBody>
      </p:sp>
      <p:sp>
        <p:nvSpPr>
          <p:cNvPr id="4" name="Slide Number Placeholder 3"/>
          <p:cNvSpPr>
            <a:spLocks noGrp="1"/>
          </p:cNvSpPr>
          <p:nvPr>
            <p:ph type="sldNum" sz="quarter" idx="5"/>
          </p:nvPr>
        </p:nvSpPr>
        <p:spPr/>
        <p:txBody>
          <a:bodyPr/>
          <a:lstStyle/>
          <a:p>
            <a:fld id="{2BC39FC6-FBC1-4F6E-B87F-263CF8EB15DF}" type="slidenum">
              <a:rPr lang="en-US" smtClean="0"/>
              <a:t>6</a:t>
            </a:fld>
            <a:endParaRPr lang="en-US" dirty="0"/>
          </a:p>
        </p:txBody>
      </p:sp>
    </p:spTree>
    <p:extLst>
      <p:ext uri="{BB962C8B-B14F-4D97-AF65-F5344CB8AC3E}">
        <p14:creationId xmlns:p14="http://schemas.microsoft.com/office/powerpoint/2010/main" val="1928690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Your prescription coverage on the HDHP H.S.A. plan you must satisfy the deductible, then the applicable copay applies.  Please take moment to review.  One the PPO plan for generic you have $10 copy, preferred brand name $65 copay , preferred brand name $125 copay and preferred specialty $250 copay.  Mail order is a convenient way to your prescriptions mailed directly to you home.</a:t>
            </a:r>
          </a:p>
        </p:txBody>
      </p:sp>
      <p:sp>
        <p:nvSpPr>
          <p:cNvPr id="4" name="Slide Number Placeholder 3"/>
          <p:cNvSpPr>
            <a:spLocks noGrp="1"/>
          </p:cNvSpPr>
          <p:nvPr>
            <p:ph type="sldNum" sz="quarter" idx="5"/>
          </p:nvPr>
        </p:nvSpPr>
        <p:spPr/>
        <p:txBody>
          <a:bodyPr/>
          <a:lstStyle/>
          <a:p>
            <a:fld id="{2BC39FC6-FBC1-4F6E-B87F-263CF8EB15DF}" type="slidenum">
              <a:rPr lang="en-US" smtClean="0"/>
              <a:t>7</a:t>
            </a:fld>
            <a:endParaRPr lang="en-US" dirty="0"/>
          </a:p>
        </p:txBody>
      </p:sp>
    </p:spTree>
    <p:extLst>
      <p:ext uri="{BB962C8B-B14F-4D97-AF65-F5344CB8AC3E}">
        <p14:creationId xmlns:p14="http://schemas.microsoft.com/office/powerpoint/2010/main" val="21250546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i="0" dirty="0">
                <a:effectLst/>
                <a:latin typeface="+mj-lt"/>
              </a:rPr>
              <a:t>What medical plan do I choose? Looking at the PPO plan option here are some considerations.  </a:t>
            </a:r>
            <a:r>
              <a:rPr lang="en-US" sz="1200" dirty="0">
                <a:solidFill>
                  <a:srgbClr val="58585A"/>
                </a:solidFill>
                <a:latin typeface="+mn-lt"/>
              </a:rPr>
              <a:t>Compared to an HSA plan, the PPO plan has higher paycheck cost, lower deductible, higher out of pocket maximum.</a:t>
            </a:r>
          </a:p>
          <a:p>
            <a:pPr algn="just"/>
            <a:endParaRPr lang="en-US" sz="1200" dirty="0">
              <a:solidFill>
                <a:srgbClr val="58585A"/>
              </a:solidFill>
              <a:latin typeface="+mn-lt"/>
            </a:endParaRPr>
          </a:p>
          <a:p>
            <a:pPr algn="just"/>
            <a:r>
              <a:rPr lang="en-US" sz="1200" dirty="0">
                <a:solidFill>
                  <a:srgbClr val="58585A"/>
                </a:solidFill>
                <a:latin typeface="+mn-lt"/>
              </a:rPr>
              <a:t>On the PPO Copayments apply to office visits, prescriptions and not subject to the deductible)</a:t>
            </a:r>
          </a:p>
          <a:p>
            <a:pPr algn="just"/>
            <a:r>
              <a:rPr lang="en-US" sz="1200" dirty="0">
                <a:solidFill>
                  <a:srgbClr val="58585A"/>
                </a:solidFill>
                <a:latin typeface="+mn-lt"/>
              </a:rPr>
              <a:t>All copayments &amp; coinsurance apply to the out-of-pocket max.</a:t>
            </a:r>
          </a:p>
          <a:p>
            <a:pPr algn="just"/>
            <a:endParaRPr lang="en-US" sz="1200" dirty="0">
              <a:solidFill>
                <a:srgbClr val="58585A"/>
              </a:solidFill>
              <a:latin typeface="+mn-lt"/>
            </a:endParaRPr>
          </a:p>
          <a:p>
            <a:pPr algn="just"/>
            <a:r>
              <a:rPr lang="en-US" sz="1200" dirty="0">
                <a:solidFill>
                  <a:srgbClr val="58585A"/>
                </a:solidFill>
                <a:latin typeface="+mn-lt"/>
              </a:rPr>
              <a:t>The PPO plan is good for those with steady, predictable medical expenses with lower out of pocket immediate risk exposure. (You're willing to pay higher premiums than the HSA in exchange for the certainty of lower out-of-pocket costs related to specific medical needs.)</a:t>
            </a:r>
          </a:p>
          <a:p>
            <a:endParaRPr lang="en-US" dirty="0"/>
          </a:p>
        </p:txBody>
      </p:sp>
      <p:sp>
        <p:nvSpPr>
          <p:cNvPr id="4" name="Slide Number Placeholder 3"/>
          <p:cNvSpPr>
            <a:spLocks noGrp="1"/>
          </p:cNvSpPr>
          <p:nvPr>
            <p:ph type="sldNum" sz="quarter" idx="5"/>
          </p:nvPr>
        </p:nvSpPr>
        <p:spPr/>
        <p:txBody>
          <a:bodyPr/>
          <a:lstStyle/>
          <a:p>
            <a:fld id="{2BC39FC6-FBC1-4F6E-B87F-263CF8EB15DF}" type="slidenum">
              <a:rPr lang="en-US" smtClean="0"/>
              <a:t>8</a:t>
            </a:fld>
            <a:endParaRPr lang="en-US" dirty="0"/>
          </a:p>
        </p:txBody>
      </p:sp>
    </p:spTree>
    <p:extLst>
      <p:ext uri="{BB962C8B-B14F-4D97-AF65-F5344CB8AC3E}">
        <p14:creationId xmlns:p14="http://schemas.microsoft.com/office/powerpoint/2010/main" val="32512604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i="0" dirty="0">
                <a:effectLst/>
                <a:latin typeface="+mj-lt"/>
              </a:rPr>
              <a:t>What medical plan do I choose? Looking at the HDHP HSA plan option here are some considerations. </a:t>
            </a:r>
            <a:r>
              <a:rPr lang="en-US" dirty="0">
                <a:solidFill>
                  <a:srgbClr val="58585A"/>
                </a:solidFill>
              </a:rPr>
              <a:t>Compared to a PPO plan, the HDHP plan has a lower paycheck cost, higher deductible, lower out of pocket max. </a:t>
            </a:r>
          </a:p>
          <a:p>
            <a:pPr algn="just"/>
            <a:endParaRPr lang="en-US" dirty="0">
              <a:solidFill>
                <a:srgbClr val="58585A"/>
              </a:solidFill>
            </a:endParaRPr>
          </a:p>
          <a:p>
            <a:pPr algn="just"/>
            <a:r>
              <a:rPr lang="en-US" dirty="0">
                <a:solidFill>
                  <a:srgbClr val="58585A"/>
                </a:solidFill>
              </a:rPr>
              <a:t>Keep in mind you Must pay the entire services and meet the deductible before insurance coverage begins (excluding preventive visits).</a:t>
            </a:r>
          </a:p>
          <a:p>
            <a:pPr algn="just"/>
            <a:endParaRPr lang="en-US" dirty="0">
              <a:solidFill>
                <a:srgbClr val="58585A"/>
              </a:solidFill>
            </a:endParaRPr>
          </a:p>
          <a:p>
            <a:pPr algn="just"/>
            <a:r>
              <a:rPr lang="en-US" dirty="0">
                <a:solidFill>
                  <a:srgbClr val="58585A"/>
                </a:solidFill>
              </a:rPr>
              <a:t>HDHP plan allows the options to establish a health savings account (HSA) to cover current &amp; future health expenses.</a:t>
            </a:r>
          </a:p>
          <a:p>
            <a:pPr marL="0" indent="0" algn="just">
              <a:buNone/>
            </a:pPr>
            <a:endParaRPr lang="en-US" dirty="0">
              <a:solidFill>
                <a:srgbClr val="58585A"/>
              </a:solidFill>
            </a:endParaRPr>
          </a:p>
          <a:p>
            <a:pPr algn="just"/>
            <a:r>
              <a:rPr lang="en-US" dirty="0">
                <a:solidFill>
                  <a:srgbClr val="58585A"/>
                </a:solidFill>
              </a:rPr>
              <a:t>This plan is good for those who want to pay less with each paycheck and want the company contribution to the HSA but has readily available funds to pay for all health care costs before the deductible is met.</a:t>
            </a:r>
          </a:p>
          <a:p>
            <a:endParaRPr lang="en-US" dirty="0"/>
          </a:p>
        </p:txBody>
      </p:sp>
      <p:sp>
        <p:nvSpPr>
          <p:cNvPr id="4" name="Slide Number Placeholder 3"/>
          <p:cNvSpPr>
            <a:spLocks noGrp="1"/>
          </p:cNvSpPr>
          <p:nvPr>
            <p:ph type="sldNum" sz="quarter" idx="5"/>
          </p:nvPr>
        </p:nvSpPr>
        <p:spPr/>
        <p:txBody>
          <a:bodyPr/>
          <a:lstStyle/>
          <a:p>
            <a:fld id="{2BC39FC6-FBC1-4F6E-B87F-263CF8EB15DF}" type="slidenum">
              <a:rPr lang="en-US" smtClean="0"/>
              <a:t>9</a:t>
            </a:fld>
            <a:endParaRPr lang="en-US" dirty="0"/>
          </a:p>
        </p:txBody>
      </p:sp>
    </p:spTree>
    <p:extLst>
      <p:ext uri="{BB962C8B-B14F-4D97-AF65-F5344CB8AC3E}">
        <p14:creationId xmlns:p14="http://schemas.microsoft.com/office/powerpoint/2010/main" val="241441140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DA1C5D7-D718-49AB-832B-4B8C6951035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000736" y="952736"/>
            <a:ext cx="4952527" cy="4952527"/>
          </a:xfrm>
          <a:prstGeom prst="rect">
            <a:avLst/>
          </a:prstGeom>
        </p:spPr>
      </p:pic>
      <p:sp>
        <p:nvSpPr>
          <p:cNvPr id="9" name="Isosceles Triangle 8">
            <a:extLst>
              <a:ext uri="{FF2B5EF4-FFF2-40B4-BE49-F238E27FC236}">
                <a16:creationId xmlns:a16="http://schemas.microsoft.com/office/drawing/2014/main" id="{BC82BC23-A0BB-4B0A-A6F7-A640F405712A}"/>
              </a:ext>
            </a:extLst>
          </p:cNvPr>
          <p:cNvSpPr/>
          <p:nvPr userDrawn="1"/>
        </p:nvSpPr>
        <p:spPr>
          <a:xfrm>
            <a:off x="5804535" y="3276600"/>
            <a:ext cx="2156459" cy="2362200"/>
          </a:xfrm>
          <a:prstGeom prst="triangle">
            <a:avLst/>
          </a:prstGeom>
          <a:solidFill>
            <a:srgbClr val="3F4443">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05840" eaLnBrk="1" fontAlgn="auto" hangingPunct="1">
              <a:spcBef>
                <a:spcPct val="0"/>
              </a:spcBef>
              <a:spcAft>
                <a:spcPct val="0"/>
              </a:spcAft>
            </a:pPr>
            <a:endParaRPr lang="en-US" sz="1980" dirty="0">
              <a:solidFill>
                <a:prstClr val="white"/>
              </a:solidFill>
              <a:latin typeface="Calibri"/>
            </a:endParaRPr>
          </a:p>
        </p:txBody>
      </p:sp>
      <p:sp>
        <p:nvSpPr>
          <p:cNvPr id="10" name="Isosceles Triangle 9">
            <a:extLst>
              <a:ext uri="{FF2B5EF4-FFF2-40B4-BE49-F238E27FC236}">
                <a16:creationId xmlns:a16="http://schemas.microsoft.com/office/drawing/2014/main" id="{C3FBB02B-16E6-4CB6-8742-7302F4B8D8CC}"/>
              </a:ext>
            </a:extLst>
          </p:cNvPr>
          <p:cNvSpPr/>
          <p:nvPr userDrawn="1"/>
        </p:nvSpPr>
        <p:spPr>
          <a:xfrm flipH="1" flipV="1">
            <a:off x="5804532" y="1212525"/>
            <a:ext cx="2156459" cy="2362200"/>
          </a:xfrm>
          <a:prstGeom prst="triangle">
            <a:avLst/>
          </a:prstGeom>
          <a:solidFill>
            <a:srgbClr val="FF4713">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05840" eaLnBrk="1" fontAlgn="auto" hangingPunct="1">
              <a:spcBef>
                <a:spcPct val="0"/>
              </a:spcBef>
              <a:spcAft>
                <a:spcPct val="0"/>
              </a:spcAft>
            </a:pPr>
            <a:endParaRPr lang="en-US" sz="1980" dirty="0">
              <a:solidFill>
                <a:prstClr val="white"/>
              </a:solidFill>
              <a:latin typeface="Calibri"/>
            </a:endParaRPr>
          </a:p>
        </p:txBody>
      </p:sp>
      <p:sp>
        <p:nvSpPr>
          <p:cNvPr id="13" name="Isosceles Triangle 17">
            <a:extLst>
              <a:ext uri="{FF2B5EF4-FFF2-40B4-BE49-F238E27FC236}">
                <a16:creationId xmlns:a16="http://schemas.microsoft.com/office/drawing/2014/main" id="{B9950D86-7F11-43D3-85E3-4ADDF9A83CBF}"/>
              </a:ext>
            </a:extLst>
          </p:cNvPr>
          <p:cNvSpPr/>
          <p:nvPr userDrawn="1"/>
        </p:nvSpPr>
        <p:spPr>
          <a:xfrm flipH="1">
            <a:off x="8077200" y="1279878"/>
            <a:ext cx="2156459" cy="4724400"/>
          </a:xfrm>
          <a:custGeom>
            <a:avLst/>
            <a:gdLst/>
            <a:ahLst/>
            <a:cxnLst/>
            <a:rect l="l" t="t" r="r" b="b"/>
            <a:pathLst>
              <a:path w="2400301" h="4694462">
                <a:moveTo>
                  <a:pt x="1200151" y="0"/>
                </a:moveTo>
                <a:lnTo>
                  <a:pt x="0" y="2347231"/>
                </a:lnTo>
                <a:lnTo>
                  <a:pt x="1200151" y="4694462"/>
                </a:lnTo>
                <a:lnTo>
                  <a:pt x="2400301" y="2347231"/>
                </a:lnTo>
                <a:close/>
              </a:path>
            </a:pathLst>
          </a:custGeom>
          <a:solidFill>
            <a:srgbClr val="FF4713">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05840" eaLnBrk="1" fontAlgn="auto" hangingPunct="1">
              <a:spcBef>
                <a:spcPct val="0"/>
              </a:spcBef>
              <a:spcAft>
                <a:spcPct val="0"/>
              </a:spcAft>
            </a:pPr>
            <a:endParaRPr lang="en-US" sz="1980" dirty="0">
              <a:solidFill>
                <a:prstClr val="white"/>
              </a:solidFill>
              <a:latin typeface="Calibri"/>
            </a:endParaRPr>
          </a:p>
        </p:txBody>
      </p:sp>
      <p:grpSp>
        <p:nvGrpSpPr>
          <p:cNvPr id="3" name="Group 2">
            <a:extLst>
              <a:ext uri="{FF2B5EF4-FFF2-40B4-BE49-F238E27FC236}">
                <a16:creationId xmlns:a16="http://schemas.microsoft.com/office/drawing/2014/main" id="{05E90F26-8774-4631-AD99-69A5D86269DB}"/>
              </a:ext>
            </a:extLst>
          </p:cNvPr>
          <p:cNvGrpSpPr/>
          <p:nvPr userDrawn="1"/>
        </p:nvGrpSpPr>
        <p:grpSpPr>
          <a:xfrm>
            <a:off x="-1" y="0"/>
            <a:ext cx="8215080" cy="6858000"/>
            <a:chOff x="-1" y="0"/>
            <a:chExt cx="8215080" cy="6858000"/>
          </a:xfrm>
        </p:grpSpPr>
        <p:sp>
          <p:nvSpPr>
            <p:cNvPr id="8" name="Rectangle 9">
              <a:extLst>
                <a:ext uri="{FF2B5EF4-FFF2-40B4-BE49-F238E27FC236}">
                  <a16:creationId xmlns:a16="http://schemas.microsoft.com/office/drawing/2014/main" id="{9FBABB67-C701-4604-9534-F5CA01198BFD}"/>
                </a:ext>
              </a:extLst>
            </p:cNvPr>
            <p:cNvSpPr/>
            <p:nvPr userDrawn="1"/>
          </p:nvSpPr>
          <p:spPr>
            <a:xfrm>
              <a:off x="1" y="1066800"/>
              <a:ext cx="4792129" cy="4524470"/>
            </a:xfrm>
            <a:custGeom>
              <a:avLst/>
              <a:gdLst/>
              <a:ahLst/>
              <a:cxnLst/>
              <a:rect l="l" t="t" r="r" b="b"/>
              <a:pathLst>
                <a:path w="7617150" h="4495799">
                  <a:moveTo>
                    <a:pt x="0" y="0"/>
                  </a:moveTo>
                  <a:lnTo>
                    <a:pt x="3657600" y="0"/>
                  </a:lnTo>
                  <a:lnTo>
                    <a:pt x="5973129" y="0"/>
                  </a:lnTo>
                  <a:lnTo>
                    <a:pt x="7617151" y="2247900"/>
                  </a:lnTo>
                  <a:lnTo>
                    <a:pt x="5973129" y="4495799"/>
                  </a:lnTo>
                  <a:lnTo>
                    <a:pt x="3657600" y="4495799"/>
                  </a:lnTo>
                  <a:lnTo>
                    <a:pt x="0" y="4495799"/>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05840" eaLnBrk="1" fontAlgn="auto" hangingPunct="1">
                <a:spcBef>
                  <a:spcPct val="0"/>
                </a:spcBef>
                <a:spcAft>
                  <a:spcPct val="0"/>
                </a:spcAft>
              </a:pPr>
              <a:endParaRPr lang="en-US" sz="1980" dirty="0">
                <a:solidFill>
                  <a:prstClr val="white"/>
                </a:solidFill>
                <a:latin typeface="Calibri"/>
              </a:endParaRPr>
            </a:p>
          </p:txBody>
        </p:sp>
        <p:sp>
          <p:nvSpPr>
            <p:cNvPr id="11" name="Rectangle 10">
              <a:extLst>
                <a:ext uri="{FF2B5EF4-FFF2-40B4-BE49-F238E27FC236}">
                  <a16:creationId xmlns:a16="http://schemas.microsoft.com/office/drawing/2014/main" id="{7F3401E0-6818-4DCF-B764-F3DE4D5CB027}"/>
                </a:ext>
              </a:extLst>
            </p:cNvPr>
            <p:cNvSpPr/>
            <p:nvPr userDrawn="1"/>
          </p:nvSpPr>
          <p:spPr>
            <a:xfrm>
              <a:off x="0" y="949041"/>
              <a:ext cx="8215079" cy="115029"/>
            </a:xfrm>
            <a:prstGeom prst="rect">
              <a:avLst/>
            </a:prstGeom>
            <a:solidFill>
              <a:srgbClr val="3F44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05840" eaLnBrk="1" fontAlgn="auto" hangingPunct="1">
                <a:spcBef>
                  <a:spcPct val="0"/>
                </a:spcBef>
                <a:spcAft>
                  <a:spcPct val="0"/>
                </a:spcAft>
              </a:pPr>
              <a:endParaRPr lang="en-US" sz="1980" dirty="0">
                <a:solidFill>
                  <a:prstClr val="white"/>
                </a:solidFill>
                <a:latin typeface="Calibri"/>
              </a:endParaRPr>
            </a:p>
          </p:txBody>
        </p:sp>
        <p:sp>
          <p:nvSpPr>
            <p:cNvPr id="12" name="Rectangle 11">
              <a:extLst>
                <a:ext uri="{FF2B5EF4-FFF2-40B4-BE49-F238E27FC236}">
                  <a16:creationId xmlns:a16="http://schemas.microsoft.com/office/drawing/2014/main" id="{98B44E79-A71A-48A3-95B3-7A645042A4A8}"/>
                </a:ext>
              </a:extLst>
            </p:cNvPr>
            <p:cNvSpPr/>
            <p:nvPr userDrawn="1"/>
          </p:nvSpPr>
          <p:spPr>
            <a:xfrm>
              <a:off x="-1" y="5583075"/>
              <a:ext cx="8215079" cy="138308"/>
            </a:xfrm>
            <a:prstGeom prst="rect">
              <a:avLst/>
            </a:prstGeom>
            <a:solidFill>
              <a:srgbClr val="FF47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05840" eaLnBrk="1" fontAlgn="auto" hangingPunct="1">
                <a:spcBef>
                  <a:spcPct val="0"/>
                </a:spcBef>
                <a:spcAft>
                  <a:spcPct val="0"/>
                </a:spcAft>
              </a:pPr>
              <a:endParaRPr lang="en-US" sz="1980" dirty="0">
                <a:solidFill>
                  <a:prstClr val="white"/>
                </a:solidFill>
                <a:latin typeface="Calibri"/>
              </a:endParaRPr>
            </a:p>
          </p:txBody>
        </p:sp>
        <p:sp>
          <p:nvSpPr>
            <p:cNvPr id="14" name="Rectangle 20">
              <a:extLst>
                <a:ext uri="{FF2B5EF4-FFF2-40B4-BE49-F238E27FC236}">
                  <a16:creationId xmlns:a16="http://schemas.microsoft.com/office/drawing/2014/main" id="{BED8DAD1-A426-4102-A755-B9982CAB2E7B}"/>
                </a:ext>
              </a:extLst>
            </p:cNvPr>
            <p:cNvSpPr/>
            <p:nvPr userDrawn="1"/>
          </p:nvSpPr>
          <p:spPr>
            <a:xfrm>
              <a:off x="0" y="0"/>
              <a:ext cx="3696785" cy="959060"/>
            </a:xfrm>
            <a:custGeom>
              <a:avLst/>
              <a:gdLst/>
              <a:ahLst/>
              <a:cxnLst/>
              <a:rect l="l" t="t" r="r" b="b"/>
              <a:pathLst>
                <a:path w="4114800" h="1028700">
                  <a:moveTo>
                    <a:pt x="0" y="0"/>
                  </a:moveTo>
                  <a:lnTo>
                    <a:pt x="3597053" y="0"/>
                  </a:lnTo>
                  <a:lnTo>
                    <a:pt x="4114800" y="1012600"/>
                  </a:lnTo>
                  <a:lnTo>
                    <a:pt x="4114800" y="1028700"/>
                  </a:lnTo>
                  <a:lnTo>
                    <a:pt x="0" y="1028700"/>
                  </a:lnTo>
                  <a:close/>
                </a:path>
              </a:pathLst>
            </a:custGeom>
            <a:solidFill>
              <a:srgbClr val="FF4713">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05840" eaLnBrk="1" fontAlgn="auto" hangingPunct="1">
                <a:spcBef>
                  <a:spcPct val="0"/>
                </a:spcBef>
                <a:spcAft>
                  <a:spcPct val="0"/>
                </a:spcAft>
              </a:pPr>
              <a:endParaRPr lang="en-US" sz="1980" dirty="0">
                <a:solidFill>
                  <a:prstClr val="white"/>
                </a:solidFill>
                <a:latin typeface="Calibri"/>
              </a:endParaRPr>
            </a:p>
          </p:txBody>
        </p:sp>
        <p:sp>
          <p:nvSpPr>
            <p:cNvPr id="15" name="Rectangle 18">
              <a:extLst>
                <a:ext uri="{FF2B5EF4-FFF2-40B4-BE49-F238E27FC236}">
                  <a16:creationId xmlns:a16="http://schemas.microsoft.com/office/drawing/2014/main" id="{6BF383A2-368F-48F8-89AE-45E2E01C0093}"/>
                </a:ext>
              </a:extLst>
            </p:cNvPr>
            <p:cNvSpPr/>
            <p:nvPr userDrawn="1"/>
          </p:nvSpPr>
          <p:spPr>
            <a:xfrm>
              <a:off x="0" y="5713187"/>
              <a:ext cx="3688228" cy="1144813"/>
            </a:xfrm>
            <a:custGeom>
              <a:avLst/>
              <a:gdLst/>
              <a:ahLst/>
              <a:cxnLst/>
              <a:rect l="l" t="t" r="r" b="b"/>
              <a:pathLst>
                <a:path w="4105275" h="1081768">
                  <a:moveTo>
                    <a:pt x="0" y="0"/>
                  </a:moveTo>
                  <a:lnTo>
                    <a:pt x="4105275" y="0"/>
                  </a:lnTo>
                  <a:lnTo>
                    <a:pt x="3552161" y="1081768"/>
                  </a:lnTo>
                  <a:lnTo>
                    <a:pt x="0" y="1081768"/>
                  </a:lnTo>
                  <a:close/>
                </a:path>
              </a:pathLst>
            </a:custGeom>
            <a:solidFill>
              <a:srgbClr val="3F4443">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05840" eaLnBrk="1" fontAlgn="auto" hangingPunct="1">
                <a:spcBef>
                  <a:spcPct val="0"/>
                </a:spcBef>
                <a:spcAft>
                  <a:spcPct val="0"/>
                </a:spcAft>
              </a:pPr>
              <a:endParaRPr lang="en-US" sz="1980" dirty="0">
                <a:solidFill>
                  <a:prstClr val="white"/>
                </a:solidFill>
                <a:latin typeface="Calibri"/>
              </a:endParaRPr>
            </a:p>
          </p:txBody>
        </p:sp>
      </p:grpSp>
      <p:sp>
        <p:nvSpPr>
          <p:cNvPr id="16" name="Isosceles Triangle 15">
            <a:extLst>
              <a:ext uri="{FF2B5EF4-FFF2-40B4-BE49-F238E27FC236}">
                <a16:creationId xmlns:a16="http://schemas.microsoft.com/office/drawing/2014/main" id="{B455CA94-1CAE-4F57-9A2D-6AEAD51C0D90}"/>
              </a:ext>
            </a:extLst>
          </p:cNvPr>
          <p:cNvSpPr/>
          <p:nvPr userDrawn="1"/>
        </p:nvSpPr>
        <p:spPr>
          <a:xfrm flipH="1" flipV="1">
            <a:off x="5867401" y="22578"/>
            <a:ext cx="2156459" cy="2362200"/>
          </a:xfrm>
          <a:prstGeom prst="triangle">
            <a:avLst/>
          </a:prstGeom>
          <a:solidFill>
            <a:srgbClr val="FF4713">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05840" eaLnBrk="1" fontAlgn="auto" hangingPunct="1">
              <a:spcBef>
                <a:spcPct val="0"/>
              </a:spcBef>
              <a:spcAft>
                <a:spcPct val="0"/>
              </a:spcAft>
            </a:pPr>
            <a:endParaRPr lang="en-US" sz="1980" dirty="0">
              <a:solidFill>
                <a:prstClr val="white"/>
              </a:solidFill>
              <a:latin typeface="Calibri"/>
            </a:endParaRPr>
          </a:p>
        </p:txBody>
      </p:sp>
      <p:sp>
        <p:nvSpPr>
          <p:cNvPr id="17" name="Isosceles Triangle 16">
            <a:extLst>
              <a:ext uri="{FF2B5EF4-FFF2-40B4-BE49-F238E27FC236}">
                <a16:creationId xmlns:a16="http://schemas.microsoft.com/office/drawing/2014/main" id="{A10E94CB-8AF1-4EBC-8382-49962B496C19}"/>
              </a:ext>
            </a:extLst>
          </p:cNvPr>
          <p:cNvSpPr/>
          <p:nvPr userDrawn="1"/>
        </p:nvSpPr>
        <p:spPr>
          <a:xfrm>
            <a:off x="5804535" y="4495800"/>
            <a:ext cx="2156459" cy="2362200"/>
          </a:xfrm>
          <a:prstGeom prst="triangle">
            <a:avLst/>
          </a:prstGeom>
          <a:solidFill>
            <a:srgbClr val="3F4443">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05840" eaLnBrk="1" fontAlgn="auto" hangingPunct="1">
              <a:spcBef>
                <a:spcPct val="0"/>
              </a:spcBef>
              <a:spcAft>
                <a:spcPct val="0"/>
              </a:spcAft>
            </a:pPr>
            <a:endParaRPr lang="en-US" sz="1980" dirty="0">
              <a:solidFill>
                <a:prstClr val="white"/>
              </a:solidFill>
              <a:latin typeface="Calibri"/>
            </a:endParaRPr>
          </a:p>
        </p:txBody>
      </p:sp>
      <p:sp>
        <p:nvSpPr>
          <p:cNvPr id="18" name="Textdate">
            <a:extLst>
              <a:ext uri="{FF2B5EF4-FFF2-40B4-BE49-F238E27FC236}">
                <a16:creationId xmlns:a16="http://schemas.microsoft.com/office/drawing/2014/main" id="{EE1968A8-3854-4FB2-9B41-676F14516642}"/>
              </a:ext>
            </a:extLst>
          </p:cNvPr>
          <p:cNvSpPr txBox="1"/>
          <p:nvPr userDrawn="1"/>
        </p:nvSpPr>
        <p:spPr>
          <a:xfrm>
            <a:off x="361498" y="6400800"/>
            <a:ext cx="7166344" cy="243840"/>
          </a:xfrm>
          <a:prstGeom prst="rect">
            <a:avLst/>
          </a:prstGeom>
          <a:noFill/>
        </p:spPr>
        <p:txBody>
          <a:bodyPr wrap="square" rtlCol="0">
            <a:spAutoFit/>
          </a:bodyPr>
          <a:lstStyle/>
          <a:p>
            <a:pPr marL="0" marR="0" indent="0" algn="l" defTabSz="914400" rtl="0" eaLnBrk="1" fontAlgn="auto" latinLnBrk="0" hangingPunct="1">
              <a:lnSpc>
                <a:spcPct val="100000"/>
              </a:lnSpc>
              <a:spcBef>
                <a:spcPct val="0"/>
              </a:spcBef>
              <a:spcAft>
                <a:spcPct val="0"/>
              </a:spcAft>
              <a:buClrTx/>
              <a:buSzTx/>
              <a:buFontTx/>
              <a:buNone/>
              <a:defRPr/>
            </a:pPr>
            <a:r>
              <a:rPr lang="en-US" sz="1000" b="0" i="0" u="none" strike="noStrike" kern="1200" baseline="0" dirty="0">
                <a:solidFill>
                  <a:schemeClr val="tx1"/>
                </a:solidFill>
                <a:latin typeface="Arial" panose="020B0604020202020204" pitchFamily="34" charset="0"/>
                <a:ea typeface="+mn-ea"/>
                <a:cs typeface="Arial" panose="020B0604020202020204" pitchFamily="34" charset="0"/>
              </a:rPr>
              <a:t>© 2022 USI Insurance Services. All rights reserved.</a:t>
            </a:r>
            <a:endParaRPr lang="en-US" sz="1000"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87120302"/>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sability">
    <p:spTree>
      <p:nvGrpSpPr>
        <p:cNvPr id="1" name=""/>
        <p:cNvGrpSpPr/>
        <p:nvPr/>
      </p:nvGrpSpPr>
      <p:grpSpPr>
        <a:xfrm>
          <a:off x="0" y="0"/>
          <a:ext cx="0" cy="0"/>
          <a:chOff x="0" y="0"/>
          <a:chExt cx="0" cy="0"/>
        </a:xfrm>
      </p:grpSpPr>
      <p:sp>
        <p:nvSpPr>
          <p:cNvPr id="11" name="Isosceles Triangle 10"/>
          <p:cNvSpPr/>
          <p:nvPr userDrawn="1"/>
        </p:nvSpPr>
        <p:spPr>
          <a:xfrm flipH="1" flipV="1">
            <a:off x="5334001" y="-1"/>
            <a:ext cx="2400301" cy="2347231"/>
          </a:xfrm>
          <a:prstGeom prst="triangle">
            <a:avLst/>
          </a:prstGeom>
          <a:solidFill>
            <a:schemeClr val="accent2">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Isosceles Triangle 6"/>
          <p:cNvSpPr/>
          <p:nvPr userDrawn="1"/>
        </p:nvSpPr>
        <p:spPr>
          <a:xfrm flipH="1" flipV="1">
            <a:off x="5276848" y="1081769"/>
            <a:ext cx="2400301" cy="2347231"/>
          </a:xfrm>
          <a:prstGeom prst="triangle">
            <a:avLst/>
          </a:prstGeom>
          <a:solidFill>
            <a:schemeClr val="accent2">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9"/>
          <p:cNvSpPr/>
          <p:nvPr userDrawn="1"/>
        </p:nvSpPr>
        <p:spPr>
          <a:xfrm flipH="1" flipV="1">
            <a:off x="7677150" y="1167062"/>
            <a:ext cx="1466850" cy="4495799"/>
          </a:xfrm>
          <a:custGeom>
            <a:avLst/>
            <a:gdLst/>
            <a:ahLst/>
            <a:cxnLst/>
            <a:rect l="l" t="t" r="r" b="b"/>
            <a:pathLst>
              <a:path w="7617150" h="4495799">
                <a:moveTo>
                  <a:pt x="0" y="0"/>
                </a:moveTo>
                <a:lnTo>
                  <a:pt x="3657600" y="0"/>
                </a:lnTo>
                <a:lnTo>
                  <a:pt x="5973129" y="0"/>
                </a:lnTo>
                <a:lnTo>
                  <a:pt x="7617151" y="2247900"/>
                </a:lnTo>
                <a:lnTo>
                  <a:pt x="5973129" y="4495799"/>
                </a:lnTo>
                <a:lnTo>
                  <a:pt x="3657600" y="4495799"/>
                </a:lnTo>
                <a:lnTo>
                  <a:pt x="0" y="4495799"/>
                </a:lnTo>
                <a:close/>
              </a:path>
            </a:pathLst>
          </a:custGeom>
          <a:solidFill>
            <a:schemeClr val="accent2">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9"/>
          <p:cNvSpPr/>
          <p:nvPr userDrawn="1"/>
        </p:nvSpPr>
        <p:spPr>
          <a:xfrm>
            <a:off x="76200" y="1143000"/>
            <a:ext cx="5334000" cy="4495799"/>
          </a:xfrm>
          <a:custGeom>
            <a:avLst/>
            <a:gdLst/>
            <a:ahLst/>
            <a:cxnLst/>
            <a:rect l="l" t="t" r="r" b="b"/>
            <a:pathLst>
              <a:path w="7617150" h="4495799">
                <a:moveTo>
                  <a:pt x="0" y="0"/>
                </a:moveTo>
                <a:lnTo>
                  <a:pt x="3657600" y="0"/>
                </a:lnTo>
                <a:lnTo>
                  <a:pt x="5973129" y="0"/>
                </a:lnTo>
                <a:lnTo>
                  <a:pt x="7617151" y="2247900"/>
                </a:lnTo>
                <a:lnTo>
                  <a:pt x="5973129" y="4495799"/>
                </a:lnTo>
                <a:lnTo>
                  <a:pt x="3657600" y="4495799"/>
                </a:lnTo>
                <a:lnTo>
                  <a:pt x="0" y="4495799"/>
                </a:lnTo>
                <a:close/>
              </a:path>
            </a:pathLst>
          </a:custGeom>
          <a:solidFill>
            <a:schemeClr val="accent2">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E7A05A72-339D-4877-999B-166AFB53BC23}"/>
              </a:ext>
            </a:extLst>
          </p:cNvPr>
          <p:cNvSpPr/>
          <p:nvPr userDrawn="1"/>
        </p:nvSpPr>
        <p:spPr>
          <a:xfrm>
            <a:off x="8860" y="1371948"/>
            <a:ext cx="9144002" cy="5486052"/>
          </a:xfrm>
          <a:prstGeom prst="rect">
            <a:avLst/>
          </a:prstGeom>
          <a:noFill/>
          <a:ln>
            <a:solidFill>
              <a:srgbClr val="3F4443">
                <a:alpha val="54902"/>
              </a:srgb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20" name="Flowchart: Card 19">
            <a:extLst>
              <a:ext uri="{FF2B5EF4-FFF2-40B4-BE49-F238E27FC236}">
                <a16:creationId xmlns:a16="http://schemas.microsoft.com/office/drawing/2014/main" id="{61CB06F6-6D99-452C-B06A-CADEF425D3AE}"/>
              </a:ext>
            </a:extLst>
          </p:cNvPr>
          <p:cNvSpPr/>
          <p:nvPr userDrawn="1"/>
        </p:nvSpPr>
        <p:spPr>
          <a:xfrm flipH="1">
            <a:off x="-2" y="256507"/>
            <a:ext cx="1905002" cy="1115441"/>
          </a:xfrm>
          <a:prstGeom prst="flowChartPunchedCard">
            <a:avLst/>
          </a:prstGeom>
          <a:solidFill>
            <a:srgbClr val="3F4443">
              <a:alpha val="54902"/>
            </a:srgb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2209800" y="274638"/>
            <a:ext cx="6477000" cy="868362"/>
          </a:xfrm>
        </p:spPr>
        <p:txBody>
          <a:bodyPr>
            <a:normAutofit/>
          </a:bodyPr>
          <a:lstStyle>
            <a:lvl1pPr algn="r">
              <a:defRPr sz="2800" b="1">
                <a:solidFill>
                  <a:schemeClr val="accent2"/>
                </a:solidFill>
              </a:defRPr>
            </a:lvl1pPr>
          </a:lstStyle>
          <a:p>
            <a:endParaRPr lang="en-US"/>
          </a:p>
        </p:txBody>
      </p:sp>
      <p:sp>
        <p:nvSpPr>
          <p:cNvPr id="8" name="Rectangle 20"/>
          <p:cNvSpPr/>
          <p:nvPr userDrawn="1"/>
        </p:nvSpPr>
        <p:spPr>
          <a:xfrm>
            <a:off x="0" y="0"/>
            <a:ext cx="4114800" cy="1028700"/>
          </a:xfrm>
          <a:custGeom>
            <a:avLst/>
            <a:gdLst/>
            <a:ahLst/>
            <a:cxnLst/>
            <a:rect l="l" t="t" r="r" b="b"/>
            <a:pathLst>
              <a:path w="4114800" h="1028700">
                <a:moveTo>
                  <a:pt x="0" y="0"/>
                </a:moveTo>
                <a:lnTo>
                  <a:pt x="3597053" y="0"/>
                </a:lnTo>
                <a:lnTo>
                  <a:pt x="4114800" y="1012600"/>
                </a:lnTo>
                <a:lnTo>
                  <a:pt x="4114800" y="1028700"/>
                </a:lnTo>
                <a:lnTo>
                  <a:pt x="0" y="1028700"/>
                </a:lnTo>
                <a:close/>
              </a:path>
            </a:pathLst>
          </a:custGeom>
          <a:solidFill>
            <a:schemeClr val="accent2">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Slide Number Placeholder 5">
            <a:extLst>
              <a:ext uri="{FF2B5EF4-FFF2-40B4-BE49-F238E27FC236}">
                <a16:creationId xmlns:a16="http://schemas.microsoft.com/office/drawing/2014/main" id="{76D4F8C5-3B3B-4257-AB8E-0EFD0CF9F653}"/>
              </a:ext>
            </a:extLst>
          </p:cNvPr>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000">
                <a:solidFill>
                  <a:schemeClr val="tx1">
                    <a:tint val="75000"/>
                  </a:schemeClr>
                </a:solidFill>
                <a:latin typeface="Arial" panose="020B0604020202020204" pitchFamily="34" charset="0"/>
                <a:cs typeface="Arial" panose="020B0604020202020204" pitchFamily="34" charset="0"/>
              </a:defRPr>
            </a:lvl1pPr>
          </a:lstStyle>
          <a:p>
            <a:fld id="{32BD8CD8-845A-4E3B-80A6-4ECE75E349CA}" type="slidenum">
              <a:rPr lang="en-US" smtClean="0"/>
              <a:t>‹#›</a:t>
            </a:fld>
            <a:endParaRPr lang="en-US" dirty="0"/>
          </a:p>
        </p:txBody>
      </p:sp>
      <p:sp>
        <p:nvSpPr>
          <p:cNvPr id="19" name="Textdate">
            <a:extLst>
              <a:ext uri="{FF2B5EF4-FFF2-40B4-BE49-F238E27FC236}">
                <a16:creationId xmlns:a16="http://schemas.microsoft.com/office/drawing/2014/main" id="{0F5EE15B-2653-44D0-B534-D0A4F55ED01B}"/>
              </a:ext>
            </a:extLst>
          </p:cNvPr>
          <p:cNvSpPr txBox="1"/>
          <p:nvPr userDrawn="1"/>
        </p:nvSpPr>
        <p:spPr>
          <a:xfrm>
            <a:off x="361498" y="6400800"/>
            <a:ext cx="7166344" cy="243840"/>
          </a:xfrm>
          <a:prstGeom prst="rect">
            <a:avLst/>
          </a:prstGeom>
          <a:noFill/>
        </p:spPr>
        <p:txBody>
          <a:bodyPr wrap="square" rtlCol="0">
            <a:spAutoFit/>
          </a:bodyPr>
          <a:lstStyle/>
          <a:p>
            <a:pPr marL="0" marR="0" indent="0" algn="l" defTabSz="914400" rtl="0" eaLnBrk="1" fontAlgn="auto" latinLnBrk="0" hangingPunct="1">
              <a:lnSpc>
                <a:spcPct val="100000"/>
              </a:lnSpc>
              <a:spcBef>
                <a:spcPct val="0"/>
              </a:spcBef>
              <a:spcAft>
                <a:spcPct val="0"/>
              </a:spcAft>
              <a:buClrTx/>
              <a:buSzTx/>
              <a:buFontTx/>
              <a:buNone/>
              <a:defRPr/>
            </a:pPr>
            <a:r>
              <a:rPr lang="en-US" sz="1000" b="0" i="0" u="none" strike="noStrike" kern="1200" baseline="0" dirty="0">
                <a:solidFill>
                  <a:schemeClr val="bg1"/>
                </a:solidFill>
                <a:latin typeface="Arial" panose="020B0604020202020204" pitchFamily="34" charset="0"/>
                <a:ea typeface="+mn-ea"/>
                <a:cs typeface="Arial" panose="020B0604020202020204" pitchFamily="34" charset="0"/>
              </a:rPr>
              <a:t>© 2022 USI Insurance Services. All rights reserved.</a:t>
            </a:r>
            <a:endParaRPr lang="en-US" sz="1000" b="0" dirty="0">
              <a:solidFill>
                <a:schemeClr val="bg1"/>
              </a:solidFill>
              <a:latin typeface="Arial" panose="020B0604020202020204" pitchFamily="34" charset="0"/>
              <a:cs typeface="Arial" panose="020B0604020202020204" pitchFamily="34" charset="0"/>
            </a:endParaRPr>
          </a:p>
        </p:txBody>
      </p:sp>
      <p:pic>
        <p:nvPicPr>
          <p:cNvPr id="14" name="Picture 13">
            <a:extLst>
              <a:ext uri="{FF2B5EF4-FFF2-40B4-BE49-F238E27FC236}">
                <a16:creationId xmlns:a16="http://schemas.microsoft.com/office/drawing/2014/main" id="{4910470F-F161-4AE3-9F2F-1CD1AE92520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6850" y="514350"/>
            <a:ext cx="560948" cy="674605"/>
          </a:xfrm>
          <a:prstGeom prst="rect">
            <a:avLst/>
          </a:prstGeom>
        </p:spPr>
      </p:pic>
    </p:spTree>
    <p:extLst>
      <p:ext uri="{BB962C8B-B14F-4D97-AF65-F5344CB8AC3E}">
        <p14:creationId xmlns:p14="http://schemas.microsoft.com/office/powerpoint/2010/main" val="2908925820"/>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ife">
    <p:spTree>
      <p:nvGrpSpPr>
        <p:cNvPr id="1" name=""/>
        <p:cNvGrpSpPr/>
        <p:nvPr/>
      </p:nvGrpSpPr>
      <p:grpSpPr>
        <a:xfrm>
          <a:off x="0" y="0"/>
          <a:ext cx="0" cy="0"/>
          <a:chOff x="0" y="0"/>
          <a:chExt cx="0" cy="0"/>
        </a:xfrm>
      </p:grpSpPr>
      <p:sp>
        <p:nvSpPr>
          <p:cNvPr id="11" name="Isosceles Triangle 10"/>
          <p:cNvSpPr/>
          <p:nvPr userDrawn="1"/>
        </p:nvSpPr>
        <p:spPr>
          <a:xfrm flipH="1" flipV="1">
            <a:off x="5334001" y="-1"/>
            <a:ext cx="2400301" cy="2347231"/>
          </a:xfrm>
          <a:prstGeom prst="triangle">
            <a:avLst/>
          </a:prstGeom>
          <a:solidFill>
            <a:schemeClr val="accent2">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Isosceles Triangle 6"/>
          <p:cNvSpPr/>
          <p:nvPr userDrawn="1"/>
        </p:nvSpPr>
        <p:spPr>
          <a:xfrm flipH="1" flipV="1">
            <a:off x="5276848" y="1081769"/>
            <a:ext cx="2400301" cy="2347231"/>
          </a:xfrm>
          <a:prstGeom prst="triangle">
            <a:avLst/>
          </a:prstGeom>
          <a:solidFill>
            <a:schemeClr val="accent2">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9"/>
          <p:cNvSpPr/>
          <p:nvPr userDrawn="1"/>
        </p:nvSpPr>
        <p:spPr>
          <a:xfrm flipH="1" flipV="1">
            <a:off x="7677150" y="1167062"/>
            <a:ext cx="1466850" cy="4495799"/>
          </a:xfrm>
          <a:custGeom>
            <a:avLst/>
            <a:gdLst/>
            <a:ahLst/>
            <a:cxnLst/>
            <a:rect l="l" t="t" r="r" b="b"/>
            <a:pathLst>
              <a:path w="7617150" h="4495799">
                <a:moveTo>
                  <a:pt x="0" y="0"/>
                </a:moveTo>
                <a:lnTo>
                  <a:pt x="3657600" y="0"/>
                </a:lnTo>
                <a:lnTo>
                  <a:pt x="5973129" y="0"/>
                </a:lnTo>
                <a:lnTo>
                  <a:pt x="7617151" y="2247900"/>
                </a:lnTo>
                <a:lnTo>
                  <a:pt x="5973129" y="4495799"/>
                </a:lnTo>
                <a:lnTo>
                  <a:pt x="3657600" y="4495799"/>
                </a:lnTo>
                <a:lnTo>
                  <a:pt x="0" y="4495799"/>
                </a:lnTo>
                <a:close/>
              </a:path>
            </a:pathLst>
          </a:custGeom>
          <a:solidFill>
            <a:schemeClr val="accent2">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9"/>
          <p:cNvSpPr/>
          <p:nvPr userDrawn="1"/>
        </p:nvSpPr>
        <p:spPr>
          <a:xfrm>
            <a:off x="76200" y="1143000"/>
            <a:ext cx="5334000" cy="4495799"/>
          </a:xfrm>
          <a:custGeom>
            <a:avLst/>
            <a:gdLst/>
            <a:ahLst/>
            <a:cxnLst/>
            <a:rect l="l" t="t" r="r" b="b"/>
            <a:pathLst>
              <a:path w="7617150" h="4495799">
                <a:moveTo>
                  <a:pt x="0" y="0"/>
                </a:moveTo>
                <a:lnTo>
                  <a:pt x="3657600" y="0"/>
                </a:lnTo>
                <a:lnTo>
                  <a:pt x="5973129" y="0"/>
                </a:lnTo>
                <a:lnTo>
                  <a:pt x="7617151" y="2247900"/>
                </a:lnTo>
                <a:lnTo>
                  <a:pt x="5973129" y="4495799"/>
                </a:lnTo>
                <a:lnTo>
                  <a:pt x="3657600" y="4495799"/>
                </a:lnTo>
                <a:lnTo>
                  <a:pt x="0" y="4495799"/>
                </a:lnTo>
                <a:close/>
              </a:path>
            </a:pathLst>
          </a:custGeom>
          <a:solidFill>
            <a:schemeClr val="accent2">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E7A05A72-339D-4877-999B-166AFB53BC23}"/>
              </a:ext>
            </a:extLst>
          </p:cNvPr>
          <p:cNvSpPr/>
          <p:nvPr userDrawn="1"/>
        </p:nvSpPr>
        <p:spPr>
          <a:xfrm>
            <a:off x="-2" y="1371948"/>
            <a:ext cx="9144002" cy="5486052"/>
          </a:xfrm>
          <a:prstGeom prst="rect">
            <a:avLst/>
          </a:prstGeom>
          <a:solidFill>
            <a:srgbClr val="FF4713">
              <a:alpha val="54902"/>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20" name="Flowchart: Card 19">
            <a:extLst>
              <a:ext uri="{FF2B5EF4-FFF2-40B4-BE49-F238E27FC236}">
                <a16:creationId xmlns:a16="http://schemas.microsoft.com/office/drawing/2014/main" id="{61CB06F6-6D99-452C-B06A-CADEF425D3AE}"/>
              </a:ext>
            </a:extLst>
          </p:cNvPr>
          <p:cNvSpPr/>
          <p:nvPr userDrawn="1"/>
        </p:nvSpPr>
        <p:spPr>
          <a:xfrm flipH="1">
            <a:off x="-2" y="256507"/>
            <a:ext cx="1905002" cy="1115441"/>
          </a:xfrm>
          <a:prstGeom prst="flowChartPunchedCard">
            <a:avLst/>
          </a:prstGeom>
          <a:solidFill>
            <a:srgbClr val="FF4713">
              <a:alpha val="54902"/>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2209800" y="274638"/>
            <a:ext cx="6477000" cy="868362"/>
          </a:xfrm>
        </p:spPr>
        <p:txBody>
          <a:bodyPr>
            <a:normAutofit/>
          </a:bodyPr>
          <a:lstStyle>
            <a:lvl1pPr algn="r">
              <a:defRPr sz="2800" b="1">
                <a:solidFill>
                  <a:schemeClr val="accent2"/>
                </a:solidFill>
              </a:defRPr>
            </a:lvl1pPr>
          </a:lstStyle>
          <a:p>
            <a:endParaRPr lang="en-US"/>
          </a:p>
        </p:txBody>
      </p:sp>
      <p:sp>
        <p:nvSpPr>
          <p:cNvPr id="8" name="Rectangle 20"/>
          <p:cNvSpPr/>
          <p:nvPr userDrawn="1"/>
        </p:nvSpPr>
        <p:spPr>
          <a:xfrm>
            <a:off x="0" y="0"/>
            <a:ext cx="4114800" cy="1028700"/>
          </a:xfrm>
          <a:custGeom>
            <a:avLst/>
            <a:gdLst/>
            <a:ahLst/>
            <a:cxnLst/>
            <a:rect l="l" t="t" r="r" b="b"/>
            <a:pathLst>
              <a:path w="4114800" h="1028700">
                <a:moveTo>
                  <a:pt x="0" y="0"/>
                </a:moveTo>
                <a:lnTo>
                  <a:pt x="3597053" y="0"/>
                </a:lnTo>
                <a:lnTo>
                  <a:pt x="4114800" y="1012600"/>
                </a:lnTo>
                <a:lnTo>
                  <a:pt x="4114800" y="1028700"/>
                </a:lnTo>
                <a:lnTo>
                  <a:pt x="0" y="1028700"/>
                </a:lnTo>
                <a:close/>
              </a:path>
            </a:pathLst>
          </a:custGeom>
          <a:solidFill>
            <a:schemeClr val="accent2">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Slide Number Placeholder 5">
            <a:extLst>
              <a:ext uri="{FF2B5EF4-FFF2-40B4-BE49-F238E27FC236}">
                <a16:creationId xmlns:a16="http://schemas.microsoft.com/office/drawing/2014/main" id="{76D4F8C5-3B3B-4257-AB8E-0EFD0CF9F653}"/>
              </a:ext>
            </a:extLst>
          </p:cNvPr>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000">
                <a:solidFill>
                  <a:schemeClr val="tx1">
                    <a:tint val="75000"/>
                  </a:schemeClr>
                </a:solidFill>
                <a:latin typeface="Arial" panose="020B0604020202020204" pitchFamily="34" charset="0"/>
                <a:cs typeface="Arial" panose="020B0604020202020204" pitchFamily="34" charset="0"/>
              </a:defRPr>
            </a:lvl1pPr>
          </a:lstStyle>
          <a:p>
            <a:fld id="{32BD8CD8-845A-4E3B-80A6-4ECE75E349CA}" type="slidenum">
              <a:rPr lang="en-US" smtClean="0"/>
              <a:t>‹#›</a:t>
            </a:fld>
            <a:endParaRPr lang="en-US" dirty="0"/>
          </a:p>
        </p:txBody>
      </p:sp>
      <p:sp>
        <p:nvSpPr>
          <p:cNvPr id="19" name="Textdate">
            <a:extLst>
              <a:ext uri="{FF2B5EF4-FFF2-40B4-BE49-F238E27FC236}">
                <a16:creationId xmlns:a16="http://schemas.microsoft.com/office/drawing/2014/main" id="{0F5EE15B-2653-44D0-B534-D0A4F55ED01B}"/>
              </a:ext>
            </a:extLst>
          </p:cNvPr>
          <p:cNvSpPr txBox="1"/>
          <p:nvPr userDrawn="1"/>
        </p:nvSpPr>
        <p:spPr>
          <a:xfrm>
            <a:off x="361498" y="6400800"/>
            <a:ext cx="7166344" cy="243840"/>
          </a:xfrm>
          <a:prstGeom prst="rect">
            <a:avLst/>
          </a:prstGeom>
          <a:noFill/>
        </p:spPr>
        <p:txBody>
          <a:bodyPr wrap="square" rtlCol="0">
            <a:spAutoFit/>
          </a:bodyPr>
          <a:lstStyle/>
          <a:p>
            <a:pPr marL="0" marR="0" indent="0" algn="l" defTabSz="914400" rtl="0" eaLnBrk="1" fontAlgn="auto" latinLnBrk="0" hangingPunct="1">
              <a:lnSpc>
                <a:spcPct val="100000"/>
              </a:lnSpc>
              <a:spcBef>
                <a:spcPct val="0"/>
              </a:spcBef>
              <a:spcAft>
                <a:spcPct val="0"/>
              </a:spcAft>
              <a:buClrTx/>
              <a:buSzTx/>
              <a:buFontTx/>
              <a:buNone/>
              <a:defRPr/>
            </a:pPr>
            <a:r>
              <a:rPr lang="en-US" sz="1000" b="0" i="0" u="none" strike="noStrike" kern="1200" baseline="0" dirty="0">
                <a:solidFill>
                  <a:schemeClr val="bg1"/>
                </a:solidFill>
                <a:latin typeface="Arial" panose="020B0604020202020204" pitchFamily="34" charset="0"/>
                <a:ea typeface="+mn-ea"/>
                <a:cs typeface="Arial" panose="020B0604020202020204" pitchFamily="34" charset="0"/>
              </a:rPr>
              <a:t>© 2022 USI Insurance Services. All rights reserved.</a:t>
            </a:r>
            <a:endParaRPr lang="en-US" sz="1000" b="0" dirty="0">
              <a:solidFill>
                <a:schemeClr val="bg1"/>
              </a:solidFill>
              <a:latin typeface="Arial" panose="020B0604020202020204" pitchFamily="34" charset="0"/>
              <a:cs typeface="Arial" panose="020B0604020202020204" pitchFamily="34" charset="0"/>
            </a:endParaRPr>
          </a:p>
        </p:txBody>
      </p:sp>
      <p:pic>
        <p:nvPicPr>
          <p:cNvPr id="16" name="Picture 15">
            <a:extLst>
              <a:ext uri="{FF2B5EF4-FFF2-40B4-BE49-F238E27FC236}">
                <a16:creationId xmlns:a16="http://schemas.microsoft.com/office/drawing/2014/main" id="{3C7A2125-AB8A-469B-80CC-6ADF67E2F35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22792" y="545695"/>
            <a:ext cx="554619" cy="598736"/>
          </a:xfrm>
          <a:prstGeom prst="rect">
            <a:avLst/>
          </a:prstGeom>
        </p:spPr>
      </p:pic>
    </p:spTree>
    <p:extLst>
      <p:ext uri="{BB962C8B-B14F-4D97-AF65-F5344CB8AC3E}">
        <p14:creationId xmlns:p14="http://schemas.microsoft.com/office/powerpoint/2010/main" val="2336893766"/>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inancial">
    <p:spTree>
      <p:nvGrpSpPr>
        <p:cNvPr id="1" name=""/>
        <p:cNvGrpSpPr/>
        <p:nvPr/>
      </p:nvGrpSpPr>
      <p:grpSpPr>
        <a:xfrm>
          <a:off x="0" y="0"/>
          <a:ext cx="0" cy="0"/>
          <a:chOff x="0" y="0"/>
          <a:chExt cx="0" cy="0"/>
        </a:xfrm>
      </p:grpSpPr>
      <p:sp>
        <p:nvSpPr>
          <p:cNvPr id="11" name="Isosceles Triangle 10"/>
          <p:cNvSpPr/>
          <p:nvPr userDrawn="1"/>
        </p:nvSpPr>
        <p:spPr>
          <a:xfrm flipH="1" flipV="1">
            <a:off x="5334001" y="-1"/>
            <a:ext cx="2400301" cy="2347231"/>
          </a:xfrm>
          <a:prstGeom prst="triangle">
            <a:avLst/>
          </a:prstGeom>
          <a:solidFill>
            <a:schemeClr val="accent2">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Isosceles Triangle 6"/>
          <p:cNvSpPr/>
          <p:nvPr userDrawn="1"/>
        </p:nvSpPr>
        <p:spPr>
          <a:xfrm flipH="1" flipV="1">
            <a:off x="5276848" y="1081769"/>
            <a:ext cx="2400301" cy="2347231"/>
          </a:xfrm>
          <a:prstGeom prst="triangle">
            <a:avLst/>
          </a:prstGeom>
          <a:solidFill>
            <a:schemeClr val="accent2">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9"/>
          <p:cNvSpPr/>
          <p:nvPr userDrawn="1"/>
        </p:nvSpPr>
        <p:spPr>
          <a:xfrm flipH="1" flipV="1">
            <a:off x="7677150" y="1167062"/>
            <a:ext cx="1466850" cy="4495799"/>
          </a:xfrm>
          <a:custGeom>
            <a:avLst/>
            <a:gdLst/>
            <a:ahLst/>
            <a:cxnLst/>
            <a:rect l="l" t="t" r="r" b="b"/>
            <a:pathLst>
              <a:path w="7617150" h="4495799">
                <a:moveTo>
                  <a:pt x="0" y="0"/>
                </a:moveTo>
                <a:lnTo>
                  <a:pt x="3657600" y="0"/>
                </a:lnTo>
                <a:lnTo>
                  <a:pt x="5973129" y="0"/>
                </a:lnTo>
                <a:lnTo>
                  <a:pt x="7617151" y="2247900"/>
                </a:lnTo>
                <a:lnTo>
                  <a:pt x="5973129" y="4495799"/>
                </a:lnTo>
                <a:lnTo>
                  <a:pt x="3657600" y="4495799"/>
                </a:lnTo>
                <a:lnTo>
                  <a:pt x="0" y="4495799"/>
                </a:lnTo>
                <a:close/>
              </a:path>
            </a:pathLst>
          </a:custGeom>
          <a:solidFill>
            <a:schemeClr val="accent2">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9"/>
          <p:cNvSpPr/>
          <p:nvPr userDrawn="1"/>
        </p:nvSpPr>
        <p:spPr>
          <a:xfrm>
            <a:off x="76200" y="1143000"/>
            <a:ext cx="5334000" cy="4495799"/>
          </a:xfrm>
          <a:custGeom>
            <a:avLst/>
            <a:gdLst/>
            <a:ahLst/>
            <a:cxnLst/>
            <a:rect l="l" t="t" r="r" b="b"/>
            <a:pathLst>
              <a:path w="7617150" h="4495799">
                <a:moveTo>
                  <a:pt x="0" y="0"/>
                </a:moveTo>
                <a:lnTo>
                  <a:pt x="3657600" y="0"/>
                </a:lnTo>
                <a:lnTo>
                  <a:pt x="5973129" y="0"/>
                </a:lnTo>
                <a:lnTo>
                  <a:pt x="7617151" y="2247900"/>
                </a:lnTo>
                <a:lnTo>
                  <a:pt x="5973129" y="4495799"/>
                </a:lnTo>
                <a:lnTo>
                  <a:pt x="3657600" y="4495799"/>
                </a:lnTo>
                <a:lnTo>
                  <a:pt x="0" y="4495799"/>
                </a:lnTo>
                <a:close/>
              </a:path>
            </a:pathLst>
          </a:custGeom>
          <a:solidFill>
            <a:schemeClr val="accent2">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E7A05A72-339D-4877-999B-166AFB53BC23}"/>
              </a:ext>
            </a:extLst>
          </p:cNvPr>
          <p:cNvSpPr/>
          <p:nvPr userDrawn="1"/>
        </p:nvSpPr>
        <p:spPr>
          <a:xfrm>
            <a:off x="-2" y="1371948"/>
            <a:ext cx="9144002" cy="5486052"/>
          </a:xfrm>
          <a:prstGeom prst="rect">
            <a:avLst/>
          </a:prstGeom>
          <a:solidFill>
            <a:srgbClr val="3F4443">
              <a:alpha val="5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lowchart: Card 19">
            <a:extLst>
              <a:ext uri="{FF2B5EF4-FFF2-40B4-BE49-F238E27FC236}">
                <a16:creationId xmlns:a16="http://schemas.microsoft.com/office/drawing/2014/main" id="{61CB06F6-6D99-452C-B06A-CADEF425D3AE}"/>
              </a:ext>
            </a:extLst>
          </p:cNvPr>
          <p:cNvSpPr/>
          <p:nvPr userDrawn="1"/>
        </p:nvSpPr>
        <p:spPr>
          <a:xfrm flipH="1">
            <a:off x="-2" y="256507"/>
            <a:ext cx="1905002" cy="1115441"/>
          </a:xfrm>
          <a:prstGeom prst="flowChartPunchedCard">
            <a:avLst/>
          </a:prstGeom>
          <a:solidFill>
            <a:srgbClr val="3F4443">
              <a:alpha val="5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2209800" y="274638"/>
            <a:ext cx="6477000" cy="868362"/>
          </a:xfrm>
        </p:spPr>
        <p:txBody>
          <a:bodyPr>
            <a:normAutofit/>
          </a:bodyPr>
          <a:lstStyle>
            <a:lvl1pPr algn="r">
              <a:defRPr sz="2800" b="1">
                <a:solidFill>
                  <a:schemeClr val="accent2"/>
                </a:solidFill>
              </a:defRPr>
            </a:lvl1pPr>
          </a:lstStyle>
          <a:p>
            <a:endParaRPr lang="en-US"/>
          </a:p>
        </p:txBody>
      </p:sp>
      <p:sp>
        <p:nvSpPr>
          <p:cNvPr id="8" name="Rectangle 20"/>
          <p:cNvSpPr/>
          <p:nvPr userDrawn="1"/>
        </p:nvSpPr>
        <p:spPr>
          <a:xfrm>
            <a:off x="0" y="0"/>
            <a:ext cx="4114800" cy="1028700"/>
          </a:xfrm>
          <a:custGeom>
            <a:avLst/>
            <a:gdLst/>
            <a:ahLst/>
            <a:cxnLst/>
            <a:rect l="l" t="t" r="r" b="b"/>
            <a:pathLst>
              <a:path w="4114800" h="1028700">
                <a:moveTo>
                  <a:pt x="0" y="0"/>
                </a:moveTo>
                <a:lnTo>
                  <a:pt x="3597053" y="0"/>
                </a:lnTo>
                <a:lnTo>
                  <a:pt x="4114800" y="1012600"/>
                </a:lnTo>
                <a:lnTo>
                  <a:pt x="4114800" y="1028700"/>
                </a:lnTo>
                <a:lnTo>
                  <a:pt x="0" y="1028700"/>
                </a:lnTo>
                <a:close/>
              </a:path>
            </a:pathLst>
          </a:custGeom>
          <a:solidFill>
            <a:schemeClr val="accent2">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Slide Number Placeholder 5">
            <a:extLst>
              <a:ext uri="{FF2B5EF4-FFF2-40B4-BE49-F238E27FC236}">
                <a16:creationId xmlns:a16="http://schemas.microsoft.com/office/drawing/2014/main" id="{76D4F8C5-3B3B-4257-AB8E-0EFD0CF9F653}"/>
              </a:ext>
            </a:extLst>
          </p:cNvPr>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000">
                <a:solidFill>
                  <a:schemeClr val="tx1">
                    <a:tint val="75000"/>
                  </a:schemeClr>
                </a:solidFill>
                <a:latin typeface="Arial" panose="020B0604020202020204" pitchFamily="34" charset="0"/>
                <a:cs typeface="Arial" panose="020B0604020202020204" pitchFamily="34" charset="0"/>
              </a:defRPr>
            </a:lvl1pPr>
          </a:lstStyle>
          <a:p>
            <a:fld id="{32BD8CD8-845A-4E3B-80A6-4ECE75E349CA}" type="slidenum">
              <a:rPr lang="en-US" smtClean="0"/>
              <a:t>‹#›</a:t>
            </a:fld>
            <a:endParaRPr lang="en-US" dirty="0"/>
          </a:p>
        </p:txBody>
      </p:sp>
      <p:sp>
        <p:nvSpPr>
          <p:cNvPr id="19" name="Textdate">
            <a:extLst>
              <a:ext uri="{FF2B5EF4-FFF2-40B4-BE49-F238E27FC236}">
                <a16:creationId xmlns:a16="http://schemas.microsoft.com/office/drawing/2014/main" id="{0F5EE15B-2653-44D0-B534-D0A4F55ED01B}"/>
              </a:ext>
            </a:extLst>
          </p:cNvPr>
          <p:cNvSpPr txBox="1"/>
          <p:nvPr userDrawn="1"/>
        </p:nvSpPr>
        <p:spPr>
          <a:xfrm>
            <a:off x="361498" y="6400800"/>
            <a:ext cx="7166344" cy="243840"/>
          </a:xfrm>
          <a:prstGeom prst="rect">
            <a:avLst/>
          </a:prstGeom>
          <a:noFill/>
        </p:spPr>
        <p:txBody>
          <a:bodyPr wrap="square" rtlCol="0">
            <a:spAutoFit/>
          </a:bodyPr>
          <a:lstStyle/>
          <a:p>
            <a:pPr marL="0" marR="0" indent="0" algn="l" defTabSz="914400" rtl="0" eaLnBrk="1" fontAlgn="auto" latinLnBrk="0" hangingPunct="1">
              <a:lnSpc>
                <a:spcPct val="100000"/>
              </a:lnSpc>
              <a:spcBef>
                <a:spcPct val="0"/>
              </a:spcBef>
              <a:spcAft>
                <a:spcPct val="0"/>
              </a:spcAft>
              <a:buClrTx/>
              <a:buSzTx/>
              <a:buFontTx/>
              <a:buNone/>
              <a:defRPr/>
            </a:pPr>
            <a:r>
              <a:rPr lang="en-US" sz="1000" b="0" i="0" u="none" strike="noStrike" kern="1200" baseline="0" dirty="0">
                <a:solidFill>
                  <a:schemeClr val="bg1"/>
                </a:solidFill>
                <a:latin typeface="Arial" panose="020B0604020202020204" pitchFamily="34" charset="0"/>
                <a:ea typeface="+mn-ea"/>
                <a:cs typeface="Arial" panose="020B0604020202020204" pitchFamily="34" charset="0"/>
              </a:rPr>
              <a:t>© 2022 USI Insurance Services. All rights reserved.</a:t>
            </a:r>
            <a:endParaRPr lang="en-US" sz="1000" b="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42576742"/>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normAutofit/>
          </a:bodyPr>
          <a:lstStyle>
            <a:lvl1pPr algn="l">
              <a:defRPr sz="2800" b="1">
                <a:solidFill>
                  <a:srgbClr val="FF4713"/>
                </a:solidFill>
              </a:defRPr>
            </a:lvl1pPr>
          </a:lstStyle>
          <a:p>
            <a:r>
              <a:rPr lang="en-US" dirty="0"/>
              <a:t>Click to edit Master title style</a:t>
            </a:r>
          </a:p>
        </p:txBody>
      </p:sp>
      <p:sp>
        <p:nvSpPr>
          <p:cNvPr id="5" name="Rectangle 9"/>
          <p:cNvSpPr/>
          <p:nvPr userDrawn="1"/>
        </p:nvSpPr>
        <p:spPr>
          <a:xfrm>
            <a:off x="1" y="1143000"/>
            <a:ext cx="5334000" cy="4495799"/>
          </a:xfrm>
          <a:custGeom>
            <a:avLst/>
            <a:gdLst/>
            <a:ahLst/>
            <a:cxnLst/>
            <a:rect l="l" t="t" r="r" b="b"/>
            <a:pathLst>
              <a:path w="7617150" h="4495799">
                <a:moveTo>
                  <a:pt x="0" y="0"/>
                </a:moveTo>
                <a:lnTo>
                  <a:pt x="3657600" y="0"/>
                </a:lnTo>
                <a:lnTo>
                  <a:pt x="5973129" y="0"/>
                </a:lnTo>
                <a:lnTo>
                  <a:pt x="7617151" y="2247900"/>
                </a:lnTo>
                <a:lnTo>
                  <a:pt x="5973129" y="4495799"/>
                </a:lnTo>
                <a:lnTo>
                  <a:pt x="3657600" y="4495799"/>
                </a:lnTo>
                <a:lnTo>
                  <a:pt x="0" y="4495799"/>
                </a:lnTo>
                <a:close/>
              </a:path>
            </a:pathLst>
          </a:custGeom>
          <a:solidFill>
            <a:srgbClr val="3F4443">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Isosceles Triangle 5"/>
          <p:cNvSpPr/>
          <p:nvPr userDrawn="1"/>
        </p:nvSpPr>
        <p:spPr>
          <a:xfrm>
            <a:off x="5276849" y="3429000"/>
            <a:ext cx="2400301" cy="2347231"/>
          </a:xfrm>
          <a:prstGeom prst="triangle">
            <a:avLst/>
          </a:prstGeom>
          <a:solidFill>
            <a:srgbClr val="FF4713">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Isosceles Triangle 6"/>
          <p:cNvSpPr/>
          <p:nvPr userDrawn="1"/>
        </p:nvSpPr>
        <p:spPr>
          <a:xfrm flipH="1" flipV="1">
            <a:off x="5276848" y="1081769"/>
            <a:ext cx="2400301" cy="2347231"/>
          </a:xfrm>
          <a:prstGeom prst="triangle">
            <a:avLst/>
          </a:prstGeom>
          <a:solidFill>
            <a:srgbClr val="3F4443">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20"/>
          <p:cNvSpPr/>
          <p:nvPr userDrawn="1"/>
        </p:nvSpPr>
        <p:spPr>
          <a:xfrm>
            <a:off x="0" y="0"/>
            <a:ext cx="4114800" cy="1028700"/>
          </a:xfrm>
          <a:custGeom>
            <a:avLst/>
            <a:gdLst/>
            <a:ahLst/>
            <a:cxnLst/>
            <a:rect l="l" t="t" r="r" b="b"/>
            <a:pathLst>
              <a:path w="4114800" h="1028700">
                <a:moveTo>
                  <a:pt x="0" y="0"/>
                </a:moveTo>
                <a:lnTo>
                  <a:pt x="3597053" y="0"/>
                </a:lnTo>
                <a:lnTo>
                  <a:pt x="4114800" y="1012600"/>
                </a:lnTo>
                <a:lnTo>
                  <a:pt x="4114800" y="1028700"/>
                </a:lnTo>
                <a:lnTo>
                  <a:pt x="0" y="1028700"/>
                </a:lnTo>
                <a:close/>
              </a:path>
            </a:pathLst>
          </a:custGeom>
          <a:solidFill>
            <a:srgbClr val="3F4443">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18"/>
          <p:cNvSpPr/>
          <p:nvPr userDrawn="1"/>
        </p:nvSpPr>
        <p:spPr>
          <a:xfrm>
            <a:off x="1" y="5776232"/>
            <a:ext cx="4105275" cy="1081768"/>
          </a:xfrm>
          <a:custGeom>
            <a:avLst/>
            <a:gdLst/>
            <a:ahLst/>
            <a:cxnLst/>
            <a:rect l="l" t="t" r="r" b="b"/>
            <a:pathLst>
              <a:path w="4105275" h="1081768">
                <a:moveTo>
                  <a:pt x="0" y="0"/>
                </a:moveTo>
                <a:lnTo>
                  <a:pt x="4105275" y="0"/>
                </a:lnTo>
                <a:lnTo>
                  <a:pt x="3552161" y="1081768"/>
                </a:lnTo>
                <a:lnTo>
                  <a:pt x="0" y="1081768"/>
                </a:lnTo>
                <a:close/>
              </a:path>
            </a:pathLst>
          </a:custGeom>
          <a:solidFill>
            <a:srgbClr val="FF4713">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Isosceles Triangle 10"/>
          <p:cNvSpPr/>
          <p:nvPr userDrawn="1"/>
        </p:nvSpPr>
        <p:spPr>
          <a:xfrm flipH="1" flipV="1">
            <a:off x="5334001" y="-1"/>
            <a:ext cx="2400301" cy="2347231"/>
          </a:xfrm>
          <a:prstGeom prst="triangle">
            <a:avLst/>
          </a:prstGeom>
          <a:solidFill>
            <a:srgbClr val="3F4443">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Isosceles Triangle 11"/>
          <p:cNvSpPr/>
          <p:nvPr userDrawn="1"/>
        </p:nvSpPr>
        <p:spPr>
          <a:xfrm>
            <a:off x="5276849" y="4510768"/>
            <a:ext cx="2400301" cy="2347231"/>
          </a:xfrm>
          <a:prstGeom prst="triangle">
            <a:avLst/>
          </a:prstGeom>
          <a:solidFill>
            <a:srgbClr val="FF4713">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9"/>
          <p:cNvSpPr/>
          <p:nvPr userDrawn="1"/>
        </p:nvSpPr>
        <p:spPr>
          <a:xfrm flipH="1" flipV="1">
            <a:off x="7677150" y="1167063"/>
            <a:ext cx="5334000" cy="4495799"/>
          </a:xfrm>
          <a:custGeom>
            <a:avLst/>
            <a:gdLst/>
            <a:ahLst/>
            <a:cxnLst/>
            <a:rect l="l" t="t" r="r" b="b"/>
            <a:pathLst>
              <a:path w="7617150" h="4495799">
                <a:moveTo>
                  <a:pt x="0" y="0"/>
                </a:moveTo>
                <a:lnTo>
                  <a:pt x="3657600" y="0"/>
                </a:lnTo>
                <a:lnTo>
                  <a:pt x="5973129" y="0"/>
                </a:lnTo>
                <a:lnTo>
                  <a:pt x="7617151" y="2247900"/>
                </a:lnTo>
                <a:lnTo>
                  <a:pt x="5973129" y="4495799"/>
                </a:lnTo>
                <a:lnTo>
                  <a:pt x="3657600" y="4495799"/>
                </a:lnTo>
                <a:lnTo>
                  <a:pt x="0" y="4495799"/>
                </a:lnTo>
                <a:close/>
              </a:path>
            </a:pathLst>
          </a:custGeom>
          <a:solidFill>
            <a:srgbClr val="3F4443">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Content Placeholder 2">
            <a:extLst>
              <a:ext uri="{FF2B5EF4-FFF2-40B4-BE49-F238E27FC236}">
                <a16:creationId xmlns:a16="http://schemas.microsoft.com/office/drawing/2014/main" id="{54A4C00F-7F95-486B-AB1B-C95FCF4A3578}"/>
              </a:ext>
            </a:extLst>
          </p:cNvPr>
          <p:cNvSpPr>
            <a:spLocks noGrp="1"/>
          </p:cNvSpPr>
          <p:nvPr>
            <p:ph sz="half" idx="1"/>
          </p:nvPr>
        </p:nvSpPr>
        <p:spPr>
          <a:xfrm>
            <a:off x="457200" y="1600200"/>
            <a:ext cx="4038600" cy="4525963"/>
          </a:xfrm>
        </p:spPr>
        <p:txBody>
          <a:bodyPr>
            <a:normAutofit/>
          </a:bodyPr>
          <a:lstStyle>
            <a:lvl1pPr>
              <a:defRPr sz="20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6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3">
            <a:extLst>
              <a:ext uri="{FF2B5EF4-FFF2-40B4-BE49-F238E27FC236}">
                <a16:creationId xmlns:a16="http://schemas.microsoft.com/office/drawing/2014/main" id="{BEDE42C3-7E9B-4091-94D6-652859AFAF42}"/>
              </a:ext>
            </a:extLst>
          </p:cNvPr>
          <p:cNvSpPr>
            <a:spLocks noGrp="1"/>
          </p:cNvSpPr>
          <p:nvPr>
            <p:ph sz="half" idx="2"/>
          </p:nvPr>
        </p:nvSpPr>
        <p:spPr>
          <a:xfrm>
            <a:off x="4724400" y="1600318"/>
            <a:ext cx="4038600" cy="4525963"/>
          </a:xfrm>
        </p:spPr>
        <p:txBody>
          <a:bodyPr>
            <a:normAutofit/>
          </a:bodyPr>
          <a:lstStyle>
            <a:lvl1pPr>
              <a:defRPr sz="20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6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date">
            <a:extLst>
              <a:ext uri="{FF2B5EF4-FFF2-40B4-BE49-F238E27FC236}">
                <a16:creationId xmlns:a16="http://schemas.microsoft.com/office/drawing/2014/main" id="{EE1968A8-3854-4FB2-9B41-676F14516642}"/>
              </a:ext>
            </a:extLst>
          </p:cNvPr>
          <p:cNvSpPr txBox="1"/>
          <p:nvPr userDrawn="1"/>
        </p:nvSpPr>
        <p:spPr>
          <a:xfrm>
            <a:off x="361498" y="6400800"/>
            <a:ext cx="7166344" cy="243840"/>
          </a:xfrm>
          <a:prstGeom prst="rect">
            <a:avLst/>
          </a:prstGeom>
          <a:noFill/>
        </p:spPr>
        <p:txBody>
          <a:bodyPr wrap="square" rtlCol="0">
            <a:spAutoFit/>
          </a:bodyPr>
          <a:lstStyle/>
          <a:p>
            <a:pPr marL="0" marR="0" indent="0" algn="l" defTabSz="914400" rtl="0" eaLnBrk="1" fontAlgn="auto" latinLnBrk="0" hangingPunct="1">
              <a:lnSpc>
                <a:spcPct val="100000"/>
              </a:lnSpc>
              <a:spcBef>
                <a:spcPct val="0"/>
              </a:spcBef>
              <a:spcAft>
                <a:spcPct val="0"/>
              </a:spcAft>
              <a:buClrTx/>
              <a:buSzTx/>
              <a:buFontTx/>
              <a:buNone/>
              <a:defRPr/>
            </a:pPr>
            <a:r>
              <a:rPr lang="en-US" sz="1000" b="0" i="0" u="none" strike="noStrike" kern="1200" baseline="0" dirty="0">
                <a:solidFill>
                  <a:schemeClr val="tx1"/>
                </a:solidFill>
                <a:latin typeface="Arial" panose="020B0604020202020204" pitchFamily="34" charset="0"/>
                <a:ea typeface="+mn-ea"/>
                <a:cs typeface="Arial" panose="020B0604020202020204" pitchFamily="34" charset="0"/>
              </a:rPr>
              <a:t>© 2022 USI Insurance Services. All rights reserved.</a:t>
            </a:r>
            <a:endParaRPr lang="en-US" sz="1000"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80728806"/>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lai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vert="horz" lIns="91440" tIns="45720" rIns="91440" bIns="45720" rtlCol="0" anchor="ctr">
            <a:normAutofit/>
          </a:bodyPr>
          <a:lstStyle>
            <a:lvl1pPr>
              <a:defRPr lang="en-US" sz="2800" b="1">
                <a:solidFill>
                  <a:schemeClr val="accent2"/>
                </a:solidFill>
              </a:defRPr>
            </a:lvl1pPr>
          </a:lstStyle>
          <a:p>
            <a:pPr lvl="0" algn="l"/>
            <a:r>
              <a:rPr lang="en-US"/>
              <a:t>Click to edit Master title style</a:t>
            </a:r>
          </a:p>
        </p:txBody>
      </p:sp>
      <p:sp>
        <p:nvSpPr>
          <p:cNvPr id="3" name="Content Placeholder 2"/>
          <p:cNvSpPr>
            <a:spLocks noGrp="1"/>
          </p:cNvSpPr>
          <p:nvPr>
            <p:ph idx="1"/>
          </p:nvPr>
        </p:nvSpPr>
        <p:spPr>
          <a:xfrm>
            <a:off x="457200" y="1600200"/>
            <a:ext cx="8229600" cy="4525963"/>
          </a:xfrm>
        </p:spPr>
        <p:txBody>
          <a:bodyPr>
            <a:normAutofit/>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fld id="{7415D7AF-11FD-484F-8183-512EE8C789E3}" type="slidenum">
              <a:rPr lang="en-US" smtClean="0"/>
              <a:t>‹#›</a:t>
            </a:fld>
            <a:endParaRPr lang="en-US" dirty="0"/>
          </a:p>
        </p:txBody>
      </p:sp>
      <p:sp>
        <p:nvSpPr>
          <p:cNvPr id="5" name="Textdate">
            <a:extLst>
              <a:ext uri="{FF2B5EF4-FFF2-40B4-BE49-F238E27FC236}">
                <a16:creationId xmlns:a16="http://schemas.microsoft.com/office/drawing/2014/main" id="{EE1968A8-3854-4FB2-9B41-676F14516642}"/>
              </a:ext>
            </a:extLst>
          </p:cNvPr>
          <p:cNvSpPr txBox="1"/>
          <p:nvPr userDrawn="1"/>
        </p:nvSpPr>
        <p:spPr>
          <a:xfrm>
            <a:off x="361498" y="6400800"/>
            <a:ext cx="7166344" cy="243840"/>
          </a:xfrm>
          <a:prstGeom prst="rect">
            <a:avLst/>
          </a:prstGeom>
          <a:noFill/>
        </p:spPr>
        <p:txBody>
          <a:bodyPr wrap="square" rtlCol="0">
            <a:spAutoFit/>
          </a:bodyPr>
          <a:lstStyle/>
          <a:p>
            <a:pPr marL="0" marR="0" indent="0" algn="l" defTabSz="914400" rtl="0" eaLnBrk="1" fontAlgn="auto" latinLnBrk="0" hangingPunct="1">
              <a:lnSpc>
                <a:spcPct val="100000"/>
              </a:lnSpc>
              <a:spcBef>
                <a:spcPct val="0"/>
              </a:spcBef>
              <a:spcAft>
                <a:spcPct val="0"/>
              </a:spcAft>
              <a:buClrTx/>
              <a:buSzTx/>
              <a:buFontTx/>
              <a:buNone/>
              <a:defRPr/>
            </a:pPr>
            <a:r>
              <a:rPr lang="en-US" sz="1000" b="0" i="0" u="none" strike="noStrike" kern="1200" baseline="0" dirty="0">
                <a:solidFill>
                  <a:schemeClr val="tx1"/>
                </a:solidFill>
                <a:latin typeface="Arial" panose="020B0604020202020204" pitchFamily="34" charset="0"/>
                <a:ea typeface="+mn-ea"/>
                <a:cs typeface="Arial" panose="020B0604020202020204" pitchFamily="34" charset="0"/>
              </a:rPr>
              <a:t>© 2022 USI Insurance Services. All rights reserved.</a:t>
            </a:r>
            <a:endParaRPr lang="en-US" sz="1000"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77716019"/>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ED96EE9-E6F4-4062-90F0-5C606742A589}"/>
              </a:ext>
            </a:extLst>
          </p:cNvPr>
          <p:cNvPicPr>
            <a:picLocks noChangeAspect="1"/>
          </p:cNvPicPr>
          <p:nvPr userDrawn="1"/>
        </p:nvPicPr>
        <p:blipFill>
          <a:blip r:embed="rId2">
            <a:alphaModFix amt="35000"/>
            <a:extLst>
              <a:ext uri="{28A0092B-C50C-407E-A947-70E740481C1C}">
                <a14:useLocalDpi xmlns:a14="http://schemas.microsoft.com/office/drawing/2010/main" val="0"/>
              </a:ext>
            </a:extLst>
          </a:blip>
          <a:srcRect/>
          <a:stretch/>
        </p:blipFill>
        <p:spPr>
          <a:xfrm>
            <a:off x="30480" y="2057400"/>
            <a:ext cx="9144000" cy="3419855"/>
          </a:xfrm>
          <a:prstGeom prst="rect">
            <a:avLst/>
          </a:prstGeom>
          <a:ln>
            <a:noFill/>
          </a:ln>
          <a:effectLst>
            <a:softEdge rad="112500"/>
          </a:effectLst>
        </p:spPr>
      </p:pic>
      <p:sp>
        <p:nvSpPr>
          <p:cNvPr id="9" name="Title 1">
            <a:extLst>
              <a:ext uri="{FF2B5EF4-FFF2-40B4-BE49-F238E27FC236}">
                <a16:creationId xmlns:a16="http://schemas.microsoft.com/office/drawing/2014/main" id="{F1E4D81D-916B-4FB2-B9BD-56E26D10E885}"/>
              </a:ext>
            </a:extLst>
          </p:cNvPr>
          <p:cNvSpPr>
            <a:spLocks noGrp="1"/>
          </p:cNvSpPr>
          <p:nvPr>
            <p:ph type="title"/>
          </p:nvPr>
        </p:nvSpPr>
        <p:spPr>
          <a:xfrm>
            <a:off x="722313" y="381000"/>
            <a:ext cx="7772400" cy="1362075"/>
          </a:xfrm>
        </p:spPr>
        <p:txBody>
          <a:bodyPr anchor="t"/>
          <a:lstStyle>
            <a:lvl1pPr algn="l">
              <a:defRPr sz="4000" b="1" cap="all"/>
            </a:lvl1pPr>
          </a:lstStyle>
          <a:p>
            <a:r>
              <a:rPr lang="en-US"/>
              <a:t>Click to edit Master title style</a:t>
            </a:r>
          </a:p>
        </p:txBody>
      </p:sp>
      <p:sp>
        <p:nvSpPr>
          <p:cNvPr id="10" name="Text Placeholder 2">
            <a:extLst>
              <a:ext uri="{FF2B5EF4-FFF2-40B4-BE49-F238E27FC236}">
                <a16:creationId xmlns:a16="http://schemas.microsoft.com/office/drawing/2014/main" id="{651551AD-9735-4521-9C05-3A9151348EF5}"/>
              </a:ext>
            </a:extLst>
          </p:cNvPr>
          <p:cNvSpPr>
            <a:spLocks noGrp="1"/>
          </p:cNvSpPr>
          <p:nvPr>
            <p:ph type="body" idx="1" hasCustomPrompt="1"/>
          </p:nvPr>
        </p:nvSpPr>
        <p:spPr>
          <a:xfrm>
            <a:off x="722313" y="1752600"/>
            <a:ext cx="7772400" cy="1500187"/>
          </a:xfrm>
        </p:spPr>
        <p:txBody>
          <a:bodyPr anchor="t"/>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Textdate">
            <a:extLst>
              <a:ext uri="{FF2B5EF4-FFF2-40B4-BE49-F238E27FC236}">
                <a16:creationId xmlns:a16="http://schemas.microsoft.com/office/drawing/2014/main" id="{EE1968A8-3854-4FB2-9B41-676F14516642}"/>
              </a:ext>
            </a:extLst>
          </p:cNvPr>
          <p:cNvSpPr txBox="1"/>
          <p:nvPr userDrawn="1"/>
        </p:nvSpPr>
        <p:spPr>
          <a:xfrm>
            <a:off x="361498" y="6400800"/>
            <a:ext cx="7166344" cy="243840"/>
          </a:xfrm>
          <a:prstGeom prst="rect">
            <a:avLst/>
          </a:prstGeom>
          <a:noFill/>
        </p:spPr>
        <p:txBody>
          <a:bodyPr wrap="square" rtlCol="0">
            <a:spAutoFit/>
          </a:bodyPr>
          <a:lstStyle/>
          <a:p>
            <a:pPr marL="0" marR="0" indent="0" algn="l" defTabSz="914400" rtl="0" eaLnBrk="1" fontAlgn="auto" latinLnBrk="0" hangingPunct="1">
              <a:lnSpc>
                <a:spcPct val="100000"/>
              </a:lnSpc>
              <a:spcBef>
                <a:spcPct val="0"/>
              </a:spcBef>
              <a:spcAft>
                <a:spcPct val="0"/>
              </a:spcAft>
              <a:buClrTx/>
              <a:buSzTx/>
              <a:buFontTx/>
              <a:buNone/>
              <a:defRPr/>
            </a:pPr>
            <a:r>
              <a:rPr lang="en-US" sz="1000" b="0" i="0" u="none" strike="noStrike" kern="1200" baseline="0" dirty="0">
                <a:solidFill>
                  <a:schemeClr val="tx1"/>
                </a:solidFill>
                <a:latin typeface="Arial" panose="020B0604020202020204" pitchFamily="34" charset="0"/>
                <a:ea typeface="+mn-ea"/>
                <a:cs typeface="Arial" panose="020B0604020202020204" pitchFamily="34" charset="0"/>
              </a:rPr>
              <a:t>© 2022 USI Insurance Services. All rights reserved.</a:t>
            </a:r>
            <a:endParaRPr lang="en-US" sz="1000"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19269716"/>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20" name="Rectangle 19"/>
          <p:cNvSpPr/>
          <p:nvPr userDrawn="1"/>
        </p:nvSpPr>
        <p:spPr>
          <a:xfrm>
            <a:off x="0" y="0"/>
            <a:ext cx="9144000" cy="6858000"/>
          </a:xfrm>
          <a:prstGeom prst="rect">
            <a:avLst/>
          </a:prstGeom>
          <a:gradFill>
            <a:gsLst>
              <a:gs pos="13000">
                <a:schemeClr val="bg1"/>
              </a:gs>
              <a:gs pos="80000">
                <a:schemeClr val="bg1">
                  <a:lumMod val="95000"/>
                </a:schemeClr>
              </a:gs>
              <a:gs pos="52000">
                <a:schemeClr val="bg1">
                  <a:lumMod val="85000"/>
                </a:schemeClr>
              </a:gs>
            </a:gsLst>
            <a:lin ang="21594000" scaled="0"/>
          </a:gradFill>
        </p:spPr>
        <p:style>
          <a:lnRef idx="1">
            <a:schemeClr val="dk1"/>
          </a:lnRef>
          <a:fillRef idx="2">
            <a:schemeClr val="dk1"/>
          </a:fillRef>
          <a:effectRef idx="1">
            <a:schemeClr val="dk1"/>
          </a:effectRef>
          <a:fontRef idx="minor">
            <a:schemeClr val="dk1"/>
          </a:fontRef>
        </p:style>
        <p:txBody>
          <a:bodyPr rtlCol="0" anchor="ctr"/>
          <a:lstStyle/>
          <a:p>
            <a:pPr algn="ctr"/>
            <a:endParaRPr lang="en-US" dirty="0"/>
          </a:p>
        </p:txBody>
      </p:sp>
      <p:sp>
        <p:nvSpPr>
          <p:cNvPr id="2" name="Title 1"/>
          <p:cNvSpPr>
            <a:spLocks noGrp="1"/>
          </p:cNvSpPr>
          <p:nvPr>
            <p:ph type="title"/>
          </p:nvPr>
        </p:nvSpPr>
        <p:spPr>
          <a:xfrm>
            <a:off x="457200" y="274638"/>
            <a:ext cx="8229600" cy="868362"/>
          </a:xfrm>
        </p:spPr>
        <p:txBody>
          <a:bodyPr>
            <a:normAutofit/>
          </a:bodyPr>
          <a:lstStyle>
            <a:lvl1pPr algn="l">
              <a:defRPr sz="2800" b="1"/>
            </a:lvl1pPr>
          </a:lstStyle>
          <a:p>
            <a:r>
              <a:rPr lang="en-US"/>
              <a:t>Click to edit Master title style</a:t>
            </a:r>
          </a:p>
        </p:txBody>
      </p:sp>
      <p:sp>
        <p:nvSpPr>
          <p:cNvPr id="10" name="Hexagon 9"/>
          <p:cNvSpPr/>
          <p:nvPr userDrawn="1"/>
        </p:nvSpPr>
        <p:spPr>
          <a:xfrm>
            <a:off x="419100" y="1250949"/>
            <a:ext cx="2514600" cy="230505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Hexagon 10"/>
          <p:cNvSpPr/>
          <p:nvPr userDrawn="1"/>
        </p:nvSpPr>
        <p:spPr>
          <a:xfrm>
            <a:off x="3314700" y="1250949"/>
            <a:ext cx="2514600" cy="2305050"/>
          </a:xfrm>
          <a:prstGeom prst="hexagon">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12" name="Hexagon 11"/>
          <p:cNvSpPr/>
          <p:nvPr userDrawn="1"/>
        </p:nvSpPr>
        <p:spPr>
          <a:xfrm>
            <a:off x="6210300" y="1250949"/>
            <a:ext cx="2514600" cy="2305050"/>
          </a:xfrm>
          <a:prstGeom prst="hexagon">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13" name="Hexagon 12"/>
          <p:cNvSpPr/>
          <p:nvPr userDrawn="1"/>
        </p:nvSpPr>
        <p:spPr>
          <a:xfrm>
            <a:off x="419100" y="3841749"/>
            <a:ext cx="2514600" cy="230505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Hexagon 13"/>
          <p:cNvSpPr/>
          <p:nvPr userDrawn="1"/>
        </p:nvSpPr>
        <p:spPr>
          <a:xfrm>
            <a:off x="3314700" y="3841749"/>
            <a:ext cx="2514600" cy="2305050"/>
          </a:xfrm>
          <a:prstGeom prst="hexagon">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15" name="Hexagon 14"/>
          <p:cNvSpPr/>
          <p:nvPr userDrawn="1"/>
        </p:nvSpPr>
        <p:spPr>
          <a:xfrm>
            <a:off x="6210300" y="3841749"/>
            <a:ext cx="2514600" cy="2305050"/>
          </a:xfrm>
          <a:prstGeom prst="hexagon">
            <a:avLst/>
          </a:prstGeom>
          <a:solidFill>
            <a:schemeClr val="bg1">
              <a:lumMod val="50000"/>
            </a:schemeClr>
          </a:solidFill>
        </p:spPr>
        <p:style>
          <a:lnRef idx="1">
            <a:schemeClr val="dk1"/>
          </a:lnRef>
          <a:fillRef idx="2">
            <a:schemeClr val="dk1"/>
          </a:fillRef>
          <a:effectRef idx="1">
            <a:schemeClr val="dk1"/>
          </a:effectRef>
          <a:fontRef idx="minor">
            <a:schemeClr val="dk1"/>
          </a:fontRef>
        </p:style>
        <p:txBody>
          <a:bodyPr rtlCol="0" anchor="ctr"/>
          <a:lstStyle/>
          <a:p>
            <a:pPr algn="ctr"/>
            <a:endParaRPr lang="en-US" dirty="0"/>
          </a:p>
        </p:txBody>
      </p:sp>
      <p:sp>
        <p:nvSpPr>
          <p:cNvPr id="3" name="Text Placeholder 2"/>
          <p:cNvSpPr>
            <a:spLocks noGrp="1"/>
          </p:cNvSpPr>
          <p:nvPr>
            <p:ph type="body" idx="1"/>
          </p:nvPr>
        </p:nvSpPr>
        <p:spPr>
          <a:xfrm>
            <a:off x="723900" y="1687513"/>
            <a:ext cx="1943100" cy="1741487"/>
          </a:xfrm>
        </p:spPr>
        <p:txBody>
          <a:bodyPr anchor="b">
            <a:normAutofit/>
          </a:bodyPr>
          <a:lstStyle>
            <a:lvl1pPr marL="0" indent="0" algn="ctr">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2"/>
          <p:cNvSpPr>
            <a:spLocks noGrp="1"/>
          </p:cNvSpPr>
          <p:nvPr>
            <p:ph type="body" idx="13"/>
          </p:nvPr>
        </p:nvSpPr>
        <p:spPr>
          <a:xfrm>
            <a:off x="3600450" y="1687513"/>
            <a:ext cx="1943100" cy="1741487"/>
          </a:xfrm>
        </p:spPr>
        <p:txBody>
          <a:bodyPr anchor="b">
            <a:normAutofit/>
          </a:bodyPr>
          <a:lstStyle>
            <a:lvl1pPr marL="0" indent="0" algn="ctr">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7" name="Text Placeholder 2"/>
          <p:cNvSpPr>
            <a:spLocks noGrp="1"/>
          </p:cNvSpPr>
          <p:nvPr>
            <p:ph type="body" idx="14"/>
          </p:nvPr>
        </p:nvSpPr>
        <p:spPr>
          <a:xfrm>
            <a:off x="6477000" y="1687513"/>
            <a:ext cx="1943100" cy="1741487"/>
          </a:xfrm>
        </p:spPr>
        <p:txBody>
          <a:bodyPr anchor="b">
            <a:normAutofit/>
          </a:bodyPr>
          <a:lstStyle>
            <a:lvl1pPr marL="0" indent="0" algn="ctr">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8" name="Text Placeholder 2"/>
          <p:cNvSpPr>
            <a:spLocks noGrp="1"/>
          </p:cNvSpPr>
          <p:nvPr>
            <p:ph type="body" idx="15"/>
          </p:nvPr>
        </p:nvSpPr>
        <p:spPr>
          <a:xfrm>
            <a:off x="704850" y="4123530"/>
            <a:ext cx="1943100" cy="1741487"/>
          </a:xfrm>
        </p:spPr>
        <p:txBody>
          <a:bodyPr anchor="b">
            <a:normAutofit/>
          </a:bodyPr>
          <a:lstStyle>
            <a:lvl1pPr marL="0" indent="0" algn="ctr">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2"/>
          <p:cNvSpPr>
            <a:spLocks noGrp="1"/>
          </p:cNvSpPr>
          <p:nvPr>
            <p:ph type="body" idx="16"/>
          </p:nvPr>
        </p:nvSpPr>
        <p:spPr>
          <a:xfrm>
            <a:off x="3600450" y="4123530"/>
            <a:ext cx="1943100" cy="1741487"/>
          </a:xfrm>
        </p:spPr>
        <p:txBody>
          <a:bodyPr anchor="b">
            <a:normAutofit/>
          </a:bodyPr>
          <a:lstStyle>
            <a:lvl1pPr marL="0" indent="0" algn="ctr">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1" name="Text Placeholder 2"/>
          <p:cNvSpPr>
            <a:spLocks noGrp="1"/>
          </p:cNvSpPr>
          <p:nvPr>
            <p:ph type="body" idx="17"/>
          </p:nvPr>
        </p:nvSpPr>
        <p:spPr>
          <a:xfrm>
            <a:off x="6496050" y="4191000"/>
            <a:ext cx="1943100" cy="1741487"/>
          </a:xfrm>
        </p:spPr>
        <p:txBody>
          <a:bodyPr anchor="b">
            <a:normAutofit/>
          </a:bodyPr>
          <a:lstStyle>
            <a:lvl1pPr marL="0" indent="0" algn="ctr">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2" name="Textdate">
            <a:extLst>
              <a:ext uri="{FF2B5EF4-FFF2-40B4-BE49-F238E27FC236}">
                <a16:creationId xmlns:a16="http://schemas.microsoft.com/office/drawing/2014/main" id="{EE1968A8-3854-4FB2-9B41-676F14516642}"/>
              </a:ext>
            </a:extLst>
          </p:cNvPr>
          <p:cNvSpPr txBox="1"/>
          <p:nvPr userDrawn="1"/>
        </p:nvSpPr>
        <p:spPr>
          <a:xfrm>
            <a:off x="361498" y="6400800"/>
            <a:ext cx="7166344" cy="243840"/>
          </a:xfrm>
          <a:prstGeom prst="rect">
            <a:avLst/>
          </a:prstGeom>
          <a:noFill/>
        </p:spPr>
        <p:txBody>
          <a:bodyPr wrap="square" rtlCol="0">
            <a:spAutoFit/>
          </a:bodyPr>
          <a:lstStyle/>
          <a:p>
            <a:pPr marL="0" marR="0" indent="0" algn="l" defTabSz="914400" rtl="0" eaLnBrk="1" fontAlgn="auto" latinLnBrk="0" hangingPunct="1">
              <a:lnSpc>
                <a:spcPct val="100000"/>
              </a:lnSpc>
              <a:spcBef>
                <a:spcPct val="0"/>
              </a:spcBef>
              <a:spcAft>
                <a:spcPct val="0"/>
              </a:spcAft>
              <a:buClrTx/>
              <a:buSzTx/>
              <a:buFontTx/>
              <a:buNone/>
              <a:defRPr/>
            </a:pPr>
            <a:r>
              <a:rPr lang="en-US" sz="1000" b="0" i="0" u="none" strike="noStrike" kern="1200" baseline="0" dirty="0">
                <a:solidFill>
                  <a:schemeClr val="tx1"/>
                </a:solidFill>
                <a:latin typeface="Arial" panose="020B0604020202020204" pitchFamily="34" charset="0"/>
                <a:ea typeface="+mn-ea"/>
                <a:cs typeface="Arial" panose="020B0604020202020204" pitchFamily="34" charset="0"/>
              </a:rPr>
              <a:t>© 2022 USI Insurance Services. All rights reserved.</a:t>
            </a:r>
            <a:endParaRPr lang="en-US" sz="1000"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44880645"/>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2">
    <p:spTree>
      <p:nvGrpSpPr>
        <p:cNvPr id="1" name=""/>
        <p:cNvGrpSpPr/>
        <p:nvPr/>
      </p:nvGrpSpPr>
      <p:grpSpPr>
        <a:xfrm>
          <a:off x="0" y="0"/>
          <a:ext cx="0" cy="0"/>
          <a:chOff x="0" y="0"/>
          <a:chExt cx="0" cy="0"/>
        </a:xfrm>
      </p:grpSpPr>
      <p:sp>
        <p:nvSpPr>
          <p:cNvPr id="20" name="Rectangle 19"/>
          <p:cNvSpPr/>
          <p:nvPr userDrawn="1"/>
        </p:nvSpPr>
        <p:spPr>
          <a:xfrm>
            <a:off x="0" y="0"/>
            <a:ext cx="9144000" cy="6858000"/>
          </a:xfrm>
          <a:prstGeom prst="rect">
            <a:avLst/>
          </a:prstGeom>
          <a:gradFill>
            <a:gsLst>
              <a:gs pos="13000">
                <a:schemeClr val="bg1"/>
              </a:gs>
              <a:gs pos="80000">
                <a:schemeClr val="bg1">
                  <a:lumMod val="95000"/>
                </a:schemeClr>
              </a:gs>
              <a:gs pos="52000">
                <a:schemeClr val="bg1">
                  <a:lumMod val="85000"/>
                </a:schemeClr>
              </a:gs>
            </a:gsLst>
            <a:lin ang="21594000" scaled="0"/>
          </a:gradFill>
        </p:spPr>
        <p:style>
          <a:lnRef idx="1">
            <a:schemeClr val="dk1"/>
          </a:lnRef>
          <a:fillRef idx="2">
            <a:schemeClr val="dk1"/>
          </a:fillRef>
          <a:effectRef idx="1">
            <a:schemeClr val="dk1"/>
          </a:effectRef>
          <a:fontRef idx="minor">
            <a:schemeClr val="dk1"/>
          </a:fontRef>
        </p:style>
        <p:txBody>
          <a:bodyPr rtlCol="0" anchor="ctr"/>
          <a:lstStyle/>
          <a:p>
            <a:pPr algn="ctr"/>
            <a:endParaRPr lang="en-US" dirty="0"/>
          </a:p>
        </p:txBody>
      </p:sp>
      <p:sp>
        <p:nvSpPr>
          <p:cNvPr id="2" name="Title 1"/>
          <p:cNvSpPr>
            <a:spLocks noGrp="1"/>
          </p:cNvSpPr>
          <p:nvPr>
            <p:ph type="title"/>
          </p:nvPr>
        </p:nvSpPr>
        <p:spPr>
          <a:xfrm>
            <a:off x="457200" y="274638"/>
            <a:ext cx="8229600" cy="868362"/>
          </a:xfrm>
        </p:spPr>
        <p:txBody>
          <a:bodyPr>
            <a:normAutofit/>
          </a:bodyPr>
          <a:lstStyle>
            <a:lvl1pPr algn="l">
              <a:defRPr sz="2400" b="1">
                <a:solidFill>
                  <a:schemeClr val="accent2"/>
                </a:solidFill>
              </a:defRPr>
            </a:lvl1pPr>
          </a:lstStyle>
          <a:p>
            <a:r>
              <a:rPr lang="en-US"/>
              <a:t>Click to edit Master title style</a:t>
            </a:r>
          </a:p>
        </p:txBody>
      </p:sp>
      <p:sp>
        <p:nvSpPr>
          <p:cNvPr id="4" name="Textdate">
            <a:extLst>
              <a:ext uri="{FF2B5EF4-FFF2-40B4-BE49-F238E27FC236}">
                <a16:creationId xmlns:a16="http://schemas.microsoft.com/office/drawing/2014/main" id="{EE1968A8-3854-4FB2-9B41-676F14516642}"/>
              </a:ext>
            </a:extLst>
          </p:cNvPr>
          <p:cNvSpPr txBox="1"/>
          <p:nvPr userDrawn="1"/>
        </p:nvSpPr>
        <p:spPr>
          <a:xfrm>
            <a:off x="361498" y="6400800"/>
            <a:ext cx="7166344" cy="243840"/>
          </a:xfrm>
          <a:prstGeom prst="rect">
            <a:avLst/>
          </a:prstGeom>
          <a:noFill/>
        </p:spPr>
        <p:txBody>
          <a:bodyPr wrap="square" rtlCol="0">
            <a:spAutoFit/>
          </a:bodyPr>
          <a:lstStyle/>
          <a:p>
            <a:pPr marL="0" marR="0" indent="0" algn="l" defTabSz="914400" rtl="0" eaLnBrk="1" fontAlgn="auto" latinLnBrk="0" hangingPunct="1">
              <a:lnSpc>
                <a:spcPct val="100000"/>
              </a:lnSpc>
              <a:spcBef>
                <a:spcPct val="0"/>
              </a:spcBef>
              <a:spcAft>
                <a:spcPct val="0"/>
              </a:spcAft>
              <a:buClrTx/>
              <a:buSzTx/>
              <a:buFontTx/>
              <a:buNone/>
              <a:defRPr/>
            </a:pPr>
            <a:r>
              <a:rPr lang="en-US" sz="1000" b="0" i="0" u="none" strike="noStrike" kern="1200" baseline="0" dirty="0">
                <a:solidFill>
                  <a:schemeClr val="tx1"/>
                </a:solidFill>
                <a:latin typeface="Arial" panose="020B0604020202020204" pitchFamily="34" charset="0"/>
                <a:ea typeface="+mn-ea"/>
                <a:cs typeface="Arial" panose="020B0604020202020204" pitchFamily="34" charset="0"/>
              </a:rPr>
              <a:t>© 2022 USI Insurance Services. All rights reserved.</a:t>
            </a:r>
            <a:endParaRPr lang="en-US" sz="1000"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19895318"/>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normAutofit/>
          </a:bodyPr>
          <a:lstStyle>
            <a:lvl1pPr algn="l">
              <a:defRPr sz="2800" b="1">
                <a:solidFill>
                  <a:srgbClr val="FF4713"/>
                </a:solidFill>
              </a:defRPr>
            </a:lvl1pPr>
          </a:lstStyle>
          <a:p>
            <a:r>
              <a:rPr lang="en-US" dirty="0"/>
              <a:t>Click to edit Master title style</a:t>
            </a:r>
          </a:p>
        </p:txBody>
      </p:sp>
      <p:sp>
        <p:nvSpPr>
          <p:cNvPr id="5" name="Rectangle 9"/>
          <p:cNvSpPr/>
          <p:nvPr userDrawn="1"/>
        </p:nvSpPr>
        <p:spPr>
          <a:xfrm>
            <a:off x="1" y="1143000"/>
            <a:ext cx="5334000" cy="4495799"/>
          </a:xfrm>
          <a:custGeom>
            <a:avLst/>
            <a:gdLst/>
            <a:ahLst/>
            <a:cxnLst/>
            <a:rect l="l" t="t" r="r" b="b"/>
            <a:pathLst>
              <a:path w="7617150" h="4495799">
                <a:moveTo>
                  <a:pt x="0" y="0"/>
                </a:moveTo>
                <a:lnTo>
                  <a:pt x="3657600" y="0"/>
                </a:lnTo>
                <a:lnTo>
                  <a:pt x="5973129" y="0"/>
                </a:lnTo>
                <a:lnTo>
                  <a:pt x="7617151" y="2247900"/>
                </a:lnTo>
                <a:lnTo>
                  <a:pt x="5973129" y="4495799"/>
                </a:lnTo>
                <a:lnTo>
                  <a:pt x="3657600" y="4495799"/>
                </a:lnTo>
                <a:lnTo>
                  <a:pt x="0" y="4495799"/>
                </a:lnTo>
                <a:close/>
              </a:path>
            </a:pathLst>
          </a:custGeom>
          <a:solidFill>
            <a:srgbClr val="3F4443">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Isosceles Triangle 5"/>
          <p:cNvSpPr/>
          <p:nvPr userDrawn="1"/>
        </p:nvSpPr>
        <p:spPr>
          <a:xfrm>
            <a:off x="5276849" y="3429000"/>
            <a:ext cx="2400301" cy="2347231"/>
          </a:xfrm>
          <a:prstGeom prst="triangle">
            <a:avLst/>
          </a:prstGeom>
          <a:solidFill>
            <a:srgbClr val="FF4713">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Isosceles Triangle 6"/>
          <p:cNvSpPr/>
          <p:nvPr userDrawn="1"/>
        </p:nvSpPr>
        <p:spPr>
          <a:xfrm flipH="1" flipV="1">
            <a:off x="5276848" y="1081769"/>
            <a:ext cx="2400301" cy="2347231"/>
          </a:xfrm>
          <a:prstGeom prst="triangle">
            <a:avLst/>
          </a:prstGeom>
          <a:solidFill>
            <a:srgbClr val="3F4443">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20"/>
          <p:cNvSpPr/>
          <p:nvPr userDrawn="1"/>
        </p:nvSpPr>
        <p:spPr>
          <a:xfrm>
            <a:off x="0" y="0"/>
            <a:ext cx="4114800" cy="1028700"/>
          </a:xfrm>
          <a:custGeom>
            <a:avLst/>
            <a:gdLst/>
            <a:ahLst/>
            <a:cxnLst/>
            <a:rect l="l" t="t" r="r" b="b"/>
            <a:pathLst>
              <a:path w="4114800" h="1028700">
                <a:moveTo>
                  <a:pt x="0" y="0"/>
                </a:moveTo>
                <a:lnTo>
                  <a:pt x="3597053" y="0"/>
                </a:lnTo>
                <a:lnTo>
                  <a:pt x="4114800" y="1012600"/>
                </a:lnTo>
                <a:lnTo>
                  <a:pt x="4114800" y="1028700"/>
                </a:lnTo>
                <a:lnTo>
                  <a:pt x="0" y="1028700"/>
                </a:lnTo>
                <a:close/>
              </a:path>
            </a:pathLst>
          </a:custGeom>
          <a:solidFill>
            <a:srgbClr val="3F4443">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18"/>
          <p:cNvSpPr/>
          <p:nvPr userDrawn="1"/>
        </p:nvSpPr>
        <p:spPr>
          <a:xfrm>
            <a:off x="1" y="5776232"/>
            <a:ext cx="4105275" cy="1081768"/>
          </a:xfrm>
          <a:custGeom>
            <a:avLst/>
            <a:gdLst/>
            <a:ahLst/>
            <a:cxnLst/>
            <a:rect l="l" t="t" r="r" b="b"/>
            <a:pathLst>
              <a:path w="4105275" h="1081768">
                <a:moveTo>
                  <a:pt x="0" y="0"/>
                </a:moveTo>
                <a:lnTo>
                  <a:pt x="4105275" y="0"/>
                </a:lnTo>
                <a:lnTo>
                  <a:pt x="3552161" y="1081768"/>
                </a:lnTo>
                <a:lnTo>
                  <a:pt x="0" y="1081768"/>
                </a:lnTo>
                <a:close/>
              </a:path>
            </a:pathLst>
          </a:custGeom>
          <a:solidFill>
            <a:srgbClr val="FF4713">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Isosceles Triangle 10"/>
          <p:cNvSpPr/>
          <p:nvPr userDrawn="1"/>
        </p:nvSpPr>
        <p:spPr>
          <a:xfrm flipH="1" flipV="1">
            <a:off x="5334001" y="-1"/>
            <a:ext cx="2400301" cy="2347231"/>
          </a:xfrm>
          <a:prstGeom prst="triangle">
            <a:avLst/>
          </a:prstGeom>
          <a:solidFill>
            <a:srgbClr val="3F4443">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Isosceles Triangle 11"/>
          <p:cNvSpPr/>
          <p:nvPr userDrawn="1"/>
        </p:nvSpPr>
        <p:spPr>
          <a:xfrm>
            <a:off x="5276849" y="4510768"/>
            <a:ext cx="2400301" cy="2347231"/>
          </a:xfrm>
          <a:prstGeom prst="triangle">
            <a:avLst/>
          </a:prstGeom>
          <a:solidFill>
            <a:srgbClr val="FF4713">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9"/>
          <p:cNvSpPr/>
          <p:nvPr userDrawn="1"/>
        </p:nvSpPr>
        <p:spPr>
          <a:xfrm flipH="1" flipV="1">
            <a:off x="7677150" y="1167063"/>
            <a:ext cx="5334000" cy="4495799"/>
          </a:xfrm>
          <a:custGeom>
            <a:avLst/>
            <a:gdLst/>
            <a:ahLst/>
            <a:cxnLst/>
            <a:rect l="l" t="t" r="r" b="b"/>
            <a:pathLst>
              <a:path w="7617150" h="4495799">
                <a:moveTo>
                  <a:pt x="0" y="0"/>
                </a:moveTo>
                <a:lnTo>
                  <a:pt x="3657600" y="0"/>
                </a:lnTo>
                <a:lnTo>
                  <a:pt x="5973129" y="0"/>
                </a:lnTo>
                <a:lnTo>
                  <a:pt x="7617151" y="2247900"/>
                </a:lnTo>
                <a:lnTo>
                  <a:pt x="5973129" y="4495799"/>
                </a:lnTo>
                <a:lnTo>
                  <a:pt x="3657600" y="4495799"/>
                </a:lnTo>
                <a:lnTo>
                  <a:pt x="0" y="4495799"/>
                </a:lnTo>
                <a:close/>
              </a:path>
            </a:pathLst>
          </a:custGeom>
          <a:solidFill>
            <a:srgbClr val="3F4443">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Content Placeholder 2">
            <a:extLst>
              <a:ext uri="{FF2B5EF4-FFF2-40B4-BE49-F238E27FC236}">
                <a16:creationId xmlns:a16="http://schemas.microsoft.com/office/drawing/2014/main" id="{F582ECA0-F0AA-4643-A99B-712494A159DC}"/>
              </a:ext>
            </a:extLst>
          </p:cNvPr>
          <p:cNvSpPr>
            <a:spLocks noGrp="1"/>
          </p:cNvSpPr>
          <p:nvPr>
            <p:ph idx="1"/>
          </p:nvPr>
        </p:nvSpPr>
        <p:spPr>
          <a:xfrm>
            <a:off x="452215" y="1312807"/>
            <a:ext cx="8229600" cy="4525963"/>
          </a:xfrm>
        </p:spPr>
        <p:txBody>
          <a:bodyPr>
            <a:normAutofit/>
          </a:bodyPr>
          <a:lstStyle>
            <a:lvl1pPr>
              <a:defRPr sz="28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0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date">
            <a:extLst>
              <a:ext uri="{FF2B5EF4-FFF2-40B4-BE49-F238E27FC236}">
                <a16:creationId xmlns:a16="http://schemas.microsoft.com/office/drawing/2014/main" id="{EE1968A8-3854-4FB2-9B41-676F14516642}"/>
              </a:ext>
            </a:extLst>
          </p:cNvPr>
          <p:cNvSpPr txBox="1"/>
          <p:nvPr userDrawn="1"/>
        </p:nvSpPr>
        <p:spPr>
          <a:xfrm>
            <a:off x="361498" y="6400800"/>
            <a:ext cx="7166344" cy="243840"/>
          </a:xfrm>
          <a:prstGeom prst="rect">
            <a:avLst/>
          </a:prstGeom>
          <a:noFill/>
        </p:spPr>
        <p:txBody>
          <a:bodyPr wrap="square" rtlCol="0">
            <a:spAutoFit/>
          </a:bodyPr>
          <a:lstStyle/>
          <a:p>
            <a:pPr marL="0" marR="0" indent="0" algn="l" defTabSz="914400" rtl="0" eaLnBrk="1" fontAlgn="auto" latinLnBrk="0" hangingPunct="1">
              <a:lnSpc>
                <a:spcPct val="100000"/>
              </a:lnSpc>
              <a:spcBef>
                <a:spcPct val="0"/>
              </a:spcBef>
              <a:spcAft>
                <a:spcPct val="0"/>
              </a:spcAft>
              <a:buClrTx/>
              <a:buSzTx/>
              <a:buFontTx/>
              <a:buNone/>
              <a:defRPr/>
            </a:pPr>
            <a:r>
              <a:rPr lang="en-US" sz="1000" b="0" i="0" u="none" strike="noStrike" kern="1200" baseline="0" dirty="0">
                <a:solidFill>
                  <a:schemeClr val="tx1"/>
                </a:solidFill>
                <a:latin typeface="Arial" panose="020B0604020202020204" pitchFamily="34" charset="0"/>
                <a:ea typeface="+mn-ea"/>
                <a:cs typeface="Arial" panose="020B0604020202020204" pitchFamily="34" charset="0"/>
              </a:rPr>
              <a:t>© 2022 USI Insurance Services. All rights reserved.</a:t>
            </a:r>
            <a:endParaRPr lang="en-US" sz="1000"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89713539"/>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Medical">
    <p:spTree>
      <p:nvGrpSpPr>
        <p:cNvPr id="1" name=""/>
        <p:cNvGrpSpPr/>
        <p:nvPr/>
      </p:nvGrpSpPr>
      <p:grpSpPr>
        <a:xfrm>
          <a:off x="0" y="0"/>
          <a:ext cx="0" cy="0"/>
          <a:chOff x="0" y="0"/>
          <a:chExt cx="0" cy="0"/>
        </a:xfrm>
      </p:grpSpPr>
      <p:sp>
        <p:nvSpPr>
          <p:cNvPr id="2" name="Title 1"/>
          <p:cNvSpPr>
            <a:spLocks noGrp="1"/>
          </p:cNvSpPr>
          <p:nvPr>
            <p:ph type="title"/>
          </p:nvPr>
        </p:nvSpPr>
        <p:spPr>
          <a:xfrm>
            <a:off x="2209800" y="274638"/>
            <a:ext cx="6477000" cy="868362"/>
          </a:xfrm>
        </p:spPr>
        <p:txBody>
          <a:bodyPr>
            <a:normAutofit/>
          </a:bodyPr>
          <a:lstStyle>
            <a:lvl1pPr algn="r">
              <a:defRPr sz="2800" b="1">
                <a:solidFill>
                  <a:schemeClr val="accent2"/>
                </a:solidFill>
              </a:defRPr>
            </a:lvl1pPr>
          </a:lstStyle>
          <a:p>
            <a:endParaRPr lang="en-US"/>
          </a:p>
        </p:txBody>
      </p:sp>
      <p:sp>
        <p:nvSpPr>
          <p:cNvPr id="5" name="Rectangle 9"/>
          <p:cNvSpPr/>
          <p:nvPr userDrawn="1"/>
        </p:nvSpPr>
        <p:spPr>
          <a:xfrm>
            <a:off x="76200" y="1143000"/>
            <a:ext cx="5334000" cy="4495799"/>
          </a:xfrm>
          <a:custGeom>
            <a:avLst/>
            <a:gdLst/>
            <a:ahLst/>
            <a:cxnLst/>
            <a:rect l="l" t="t" r="r" b="b"/>
            <a:pathLst>
              <a:path w="7617150" h="4495799">
                <a:moveTo>
                  <a:pt x="0" y="0"/>
                </a:moveTo>
                <a:lnTo>
                  <a:pt x="3657600" y="0"/>
                </a:lnTo>
                <a:lnTo>
                  <a:pt x="5973129" y="0"/>
                </a:lnTo>
                <a:lnTo>
                  <a:pt x="7617151" y="2247900"/>
                </a:lnTo>
                <a:lnTo>
                  <a:pt x="5973129" y="4495799"/>
                </a:lnTo>
                <a:lnTo>
                  <a:pt x="3657600" y="4495799"/>
                </a:lnTo>
                <a:lnTo>
                  <a:pt x="0" y="4495799"/>
                </a:lnTo>
                <a:close/>
              </a:path>
            </a:pathLst>
          </a:custGeom>
          <a:solidFill>
            <a:srgbClr val="3F4443">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Isosceles Triangle 5"/>
          <p:cNvSpPr/>
          <p:nvPr userDrawn="1"/>
        </p:nvSpPr>
        <p:spPr>
          <a:xfrm>
            <a:off x="5276849" y="3429000"/>
            <a:ext cx="2400301" cy="2347231"/>
          </a:xfrm>
          <a:prstGeom prst="triangle">
            <a:avLst/>
          </a:prstGeom>
          <a:solidFill>
            <a:srgbClr val="FF4713">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Isosceles Triangle 6"/>
          <p:cNvSpPr/>
          <p:nvPr userDrawn="1"/>
        </p:nvSpPr>
        <p:spPr>
          <a:xfrm flipH="1" flipV="1">
            <a:off x="5276848" y="1081769"/>
            <a:ext cx="2400301" cy="2347231"/>
          </a:xfrm>
          <a:prstGeom prst="triangle">
            <a:avLst/>
          </a:prstGeom>
          <a:solidFill>
            <a:srgbClr val="3F4443">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20"/>
          <p:cNvSpPr/>
          <p:nvPr userDrawn="1"/>
        </p:nvSpPr>
        <p:spPr>
          <a:xfrm>
            <a:off x="0" y="0"/>
            <a:ext cx="4114800" cy="1028700"/>
          </a:xfrm>
          <a:custGeom>
            <a:avLst/>
            <a:gdLst/>
            <a:ahLst/>
            <a:cxnLst/>
            <a:rect l="l" t="t" r="r" b="b"/>
            <a:pathLst>
              <a:path w="4114800" h="1028700">
                <a:moveTo>
                  <a:pt x="0" y="0"/>
                </a:moveTo>
                <a:lnTo>
                  <a:pt x="3597053" y="0"/>
                </a:lnTo>
                <a:lnTo>
                  <a:pt x="4114800" y="1012600"/>
                </a:lnTo>
                <a:lnTo>
                  <a:pt x="4114800" y="1028700"/>
                </a:lnTo>
                <a:lnTo>
                  <a:pt x="0" y="1028700"/>
                </a:lnTo>
                <a:close/>
              </a:path>
            </a:pathLst>
          </a:custGeom>
          <a:solidFill>
            <a:srgbClr val="3F4443">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Isosceles Triangle 10"/>
          <p:cNvSpPr/>
          <p:nvPr userDrawn="1"/>
        </p:nvSpPr>
        <p:spPr>
          <a:xfrm flipH="1" flipV="1">
            <a:off x="5334001" y="-1"/>
            <a:ext cx="2400301" cy="2347231"/>
          </a:xfrm>
          <a:prstGeom prst="triangle">
            <a:avLst/>
          </a:prstGeom>
          <a:solidFill>
            <a:srgbClr val="3F4443">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9"/>
          <p:cNvSpPr/>
          <p:nvPr userDrawn="1"/>
        </p:nvSpPr>
        <p:spPr>
          <a:xfrm flipH="1" flipV="1">
            <a:off x="7677150" y="1167062"/>
            <a:ext cx="1466850" cy="4495799"/>
          </a:xfrm>
          <a:custGeom>
            <a:avLst/>
            <a:gdLst/>
            <a:ahLst/>
            <a:cxnLst/>
            <a:rect l="l" t="t" r="r" b="b"/>
            <a:pathLst>
              <a:path w="7617150" h="4495799">
                <a:moveTo>
                  <a:pt x="0" y="0"/>
                </a:moveTo>
                <a:lnTo>
                  <a:pt x="3657600" y="0"/>
                </a:lnTo>
                <a:lnTo>
                  <a:pt x="5973129" y="0"/>
                </a:lnTo>
                <a:lnTo>
                  <a:pt x="7617151" y="2247900"/>
                </a:lnTo>
                <a:lnTo>
                  <a:pt x="5973129" y="4495799"/>
                </a:lnTo>
                <a:lnTo>
                  <a:pt x="3657600" y="4495799"/>
                </a:lnTo>
                <a:lnTo>
                  <a:pt x="0" y="4495799"/>
                </a:lnTo>
                <a:close/>
              </a:path>
            </a:pathLst>
          </a:custGeom>
          <a:solidFill>
            <a:srgbClr val="3F4443">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E7A05A72-339D-4877-999B-166AFB53BC23}"/>
              </a:ext>
            </a:extLst>
          </p:cNvPr>
          <p:cNvSpPr/>
          <p:nvPr userDrawn="1"/>
        </p:nvSpPr>
        <p:spPr>
          <a:xfrm>
            <a:off x="-2" y="1371948"/>
            <a:ext cx="9144002" cy="5486052"/>
          </a:xfrm>
          <a:prstGeom prst="rect">
            <a:avLst/>
          </a:prstGeom>
          <a:noFill/>
          <a:ln>
            <a:solidFill>
              <a:srgbClr val="FF4713">
                <a:alpha val="54902"/>
              </a:srgb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16" name="Flowchart: Card 15">
            <a:extLst>
              <a:ext uri="{FF2B5EF4-FFF2-40B4-BE49-F238E27FC236}">
                <a16:creationId xmlns:a16="http://schemas.microsoft.com/office/drawing/2014/main" id="{AA31FAE2-55FF-40D2-9C18-DC5E9D7B06BC}"/>
              </a:ext>
            </a:extLst>
          </p:cNvPr>
          <p:cNvSpPr/>
          <p:nvPr userDrawn="1"/>
        </p:nvSpPr>
        <p:spPr>
          <a:xfrm flipH="1">
            <a:off x="-2" y="169084"/>
            <a:ext cx="1905002" cy="1202864"/>
          </a:xfrm>
          <a:prstGeom prst="flowChartPunchedCard">
            <a:avLst/>
          </a:prstGeom>
          <a:solidFill>
            <a:srgbClr val="FF4713">
              <a:alpha val="54902"/>
            </a:srgb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pic>
        <p:nvPicPr>
          <p:cNvPr id="17" name="Picture 16">
            <a:extLst>
              <a:ext uri="{FF2B5EF4-FFF2-40B4-BE49-F238E27FC236}">
                <a16:creationId xmlns:a16="http://schemas.microsoft.com/office/drawing/2014/main" id="{5396565A-839F-4899-967B-9A4D7363714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7468" y="457200"/>
            <a:ext cx="662737" cy="800447"/>
          </a:xfrm>
          <a:prstGeom prst="rect">
            <a:avLst/>
          </a:prstGeom>
        </p:spPr>
      </p:pic>
      <p:sp>
        <p:nvSpPr>
          <p:cNvPr id="18" name="Slide Number Placeholder 5">
            <a:extLst>
              <a:ext uri="{FF2B5EF4-FFF2-40B4-BE49-F238E27FC236}">
                <a16:creationId xmlns:a16="http://schemas.microsoft.com/office/drawing/2014/main" id="{76D4F8C5-3B3B-4257-AB8E-0EFD0CF9F653}"/>
              </a:ext>
            </a:extLst>
          </p:cNvPr>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000">
                <a:solidFill>
                  <a:schemeClr val="tx1">
                    <a:tint val="75000"/>
                  </a:schemeClr>
                </a:solidFill>
                <a:latin typeface="Arial" panose="020B0604020202020204" pitchFamily="34" charset="0"/>
                <a:cs typeface="Arial" panose="020B0604020202020204" pitchFamily="34" charset="0"/>
              </a:defRPr>
            </a:lvl1pPr>
          </a:lstStyle>
          <a:p>
            <a:fld id="{32BD8CD8-845A-4E3B-80A6-4ECE75E349CA}" type="slidenum">
              <a:rPr lang="en-US" smtClean="0"/>
              <a:t>‹#›</a:t>
            </a:fld>
            <a:endParaRPr lang="en-US" dirty="0"/>
          </a:p>
        </p:txBody>
      </p:sp>
      <p:sp>
        <p:nvSpPr>
          <p:cNvPr id="19" name="Textdate">
            <a:extLst>
              <a:ext uri="{FF2B5EF4-FFF2-40B4-BE49-F238E27FC236}">
                <a16:creationId xmlns:a16="http://schemas.microsoft.com/office/drawing/2014/main" id="{0F5EE15B-2653-44D0-B534-D0A4F55ED01B}"/>
              </a:ext>
            </a:extLst>
          </p:cNvPr>
          <p:cNvSpPr txBox="1"/>
          <p:nvPr userDrawn="1"/>
        </p:nvSpPr>
        <p:spPr>
          <a:xfrm>
            <a:off x="361498" y="6400800"/>
            <a:ext cx="7166344" cy="243840"/>
          </a:xfrm>
          <a:prstGeom prst="rect">
            <a:avLst/>
          </a:prstGeom>
          <a:noFill/>
        </p:spPr>
        <p:txBody>
          <a:bodyPr wrap="square" rtlCol="0">
            <a:spAutoFit/>
          </a:bodyPr>
          <a:lstStyle/>
          <a:p>
            <a:pPr marL="0" marR="0" indent="0" algn="l" defTabSz="914400" rtl="0" eaLnBrk="1" fontAlgn="auto" latinLnBrk="0" hangingPunct="1">
              <a:lnSpc>
                <a:spcPct val="100000"/>
              </a:lnSpc>
              <a:spcBef>
                <a:spcPct val="0"/>
              </a:spcBef>
              <a:spcAft>
                <a:spcPct val="0"/>
              </a:spcAft>
              <a:buClrTx/>
              <a:buSzTx/>
              <a:buFontTx/>
              <a:buNone/>
              <a:defRPr/>
            </a:pPr>
            <a:r>
              <a:rPr lang="en-US" sz="1000" b="0" i="0" u="none" strike="noStrike" kern="1200" baseline="0" dirty="0">
                <a:solidFill>
                  <a:schemeClr val="bg1"/>
                </a:solidFill>
                <a:latin typeface="Arial" panose="020B0604020202020204" pitchFamily="34" charset="0"/>
                <a:ea typeface="+mn-ea"/>
                <a:cs typeface="Arial" panose="020B0604020202020204" pitchFamily="34" charset="0"/>
              </a:rPr>
              <a:t>© 2022 USI Insurance Services. All rights reserved.</a:t>
            </a:r>
            <a:endParaRPr lang="en-US" sz="1000" b="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53794054"/>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Vision">
    <p:spTree>
      <p:nvGrpSpPr>
        <p:cNvPr id="1" name=""/>
        <p:cNvGrpSpPr/>
        <p:nvPr/>
      </p:nvGrpSpPr>
      <p:grpSpPr>
        <a:xfrm>
          <a:off x="0" y="0"/>
          <a:ext cx="0" cy="0"/>
          <a:chOff x="0" y="0"/>
          <a:chExt cx="0" cy="0"/>
        </a:xfrm>
      </p:grpSpPr>
      <p:sp>
        <p:nvSpPr>
          <p:cNvPr id="11" name="Isosceles Triangle 10"/>
          <p:cNvSpPr/>
          <p:nvPr userDrawn="1"/>
        </p:nvSpPr>
        <p:spPr>
          <a:xfrm flipH="1" flipV="1">
            <a:off x="5334001" y="-1"/>
            <a:ext cx="2400301" cy="2347231"/>
          </a:xfrm>
          <a:prstGeom prst="triangle">
            <a:avLst/>
          </a:prstGeom>
          <a:solidFill>
            <a:schemeClr val="accent2">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Isosceles Triangle 6"/>
          <p:cNvSpPr/>
          <p:nvPr userDrawn="1"/>
        </p:nvSpPr>
        <p:spPr>
          <a:xfrm flipH="1" flipV="1">
            <a:off x="5276848" y="1081769"/>
            <a:ext cx="2400301" cy="2347231"/>
          </a:xfrm>
          <a:prstGeom prst="triangle">
            <a:avLst/>
          </a:prstGeom>
          <a:solidFill>
            <a:schemeClr val="accent2">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9"/>
          <p:cNvSpPr/>
          <p:nvPr userDrawn="1"/>
        </p:nvSpPr>
        <p:spPr>
          <a:xfrm flipH="1" flipV="1">
            <a:off x="7677150" y="1167062"/>
            <a:ext cx="1466850" cy="4495799"/>
          </a:xfrm>
          <a:custGeom>
            <a:avLst/>
            <a:gdLst/>
            <a:ahLst/>
            <a:cxnLst/>
            <a:rect l="l" t="t" r="r" b="b"/>
            <a:pathLst>
              <a:path w="7617150" h="4495799">
                <a:moveTo>
                  <a:pt x="0" y="0"/>
                </a:moveTo>
                <a:lnTo>
                  <a:pt x="3657600" y="0"/>
                </a:lnTo>
                <a:lnTo>
                  <a:pt x="5973129" y="0"/>
                </a:lnTo>
                <a:lnTo>
                  <a:pt x="7617151" y="2247900"/>
                </a:lnTo>
                <a:lnTo>
                  <a:pt x="5973129" y="4495799"/>
                </a:lnTo>
                <a:lnTo>
                  <a:pt x="3657600" y="4495799"/>
                </a:lnTo>
                <a:lnTo>
                  <a:pt x="0" y="4495799"/>
                </a:lnTo>
                <a:close/>
              </a:path>
            </a:pathLst>
          </a:custGeom>
          <a:solidFill>
            <a:schemeClr val="accent2">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9"/>
          <p:cNvSpPr/>
          <p:nvPr userDrawn="1"/>
        </p:nvSpPr>
        <p:spPr>
          <a:xfrm>
            <a:off x="76200" y="1143000"/>
            <a:ext cx="5334000" cy="4495799"/>
          </a:xfrm>
          <a:custGeom>
            <a:avLst/>
            <a:gdLst/>
            <a:ahLst/>
            <a:cxnLst/>
            <a:rect l="l" t="t" r="r" b="b"/>
            <a:pathLst>
              <a:path w="7617150" h="4495799">
                <a:moveTo>
                  <a:pt x="0" y="0"/>
                </a:moveTo>
                <a:lnTo>
                  <a:pt x="3657600" y="0"/>
                </a:lnTo>
                <a:lnTo>
                  <a:pt x="5973129" y="0"/>
                </a:lnTo>
                <a:lnTo>
                  <a:pt x="7617151" y="2247900"/>
                </a:lnTo>
                <a:lnTo>
                  <a:pt x="5973129" y="4495799"/>
                </a:lnTo>
                <a:lnTo>
                  <a:pt x="3657600" y="4495799"/>
                </a:lnTo>
                <a:lnTo>
                  <a:pt x="0" y="4495799"/>
                </a:lnTo>
                <a:close/>
              </a:path>
            </a:pathLst>
          </a:custGeom>
          <a:solidFill>
            <a:schemeClr val="accent2">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E7A05A72-339D-4877-999B-166AFB53BC23}"/>
              </a:ext>
            </a:extLst>
          </p:cNvPr>
          <p:cNvSpPr/>
          <p:nvPr userDrawn="1"/>
        </p:nvSpPr>
        <p:spPr>
          <a:xfrm>
            <a:off x="-2" y="1371948"/>
            <a:ext cx="9144002" cy="5486052"/>
          </a:xfrm>
          <a:prstGeom prst="rect">
            <a:avLst/>
          </a:prstGeom>
          <a:noFill/>
          <a:ln>
            <a:solidFill>
              <a:srgbClr val="3F4443">
                <a:alpha val="54902"/>
              </a:srgb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20" name="Flowchart: Card 19">
            <a:extLst>
              <a:ext uri="{FF2B5EF4-FFF2-40B4-BE49-F238E27FC236}">
                <a16:creationId xmlns:a16="http://schemas.microsoft.com/office/drawing/2014/main" id="{61CB06F6-6D99-452C-B06A-CADEF425D3AE}"/>
              </a:ext>
            </a:extLst>
          </p:cNvPr>
          <p:cNvSpPr/>
          <p:nvPr userDrawn="1"/>
        </p:nvSpPr>
        <p:spPr>
          <a:xfrm flipH="1">
            <a:off x="-2" y="256507"/>
            <a:ext cx="1905002" cy="1115441"/>
          </a:xfrm>
          <a:prstGeom prst="flowChartPunchedCard">
            <a:avLst/>
          </a:prstGeom>
          <a:solidFill>
            <a:srgbClr val="3F4443">
              <a:alpha val="54902"/>
            </a:srgb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2209800" y="274638"/>
            <a:ext cx="6477000" cy="868362"/>
          </a:xfrm>
        </p:spPr>
        <p:txBody>
          <a:bodyPr>
            <a:normAutofit/>
          </a:bodyPr>
          <a:lstStyle>
            <a:lvl1pPr algn="r">
              <a:defRPr sz="2800" b="1">
                <a:solidFill>
                  <a:schemeClr val="accent2"/>
                </a:solidFill>
              </a:defRPr>
            </a:lvl1pPr>
          </a:lstStyle>
          <a:p>
            <a:endParaRPr lang="en-US"/>
          </a:p>
        </p:txBody>
      </p:sp>
      <p:sp>
        <p:nvSpPr>
          <p:cNvPr id="8" name="Rectangle 20"/>
          <p:cNvSpPr/>
          <p:nvPr userDrawn="1"/>
        </p:nvSpPr>
        <p:spPr>
          <a:xfrm>
            <a:off x="0" y="0"/>
            <a:ext cx="4114800" cy="1028700"/>
          </a:xfrm>
          <a:custGeom>
            <a:avLst/>
            <a:gdLst/>
            <a:ahLst/>
            <a:cxnLst/>
            <a:rect l="l" t="t" r="r" b="b"/>
            <a:pathLst>
              <a:path w="4114800" h="1028700">
                <a:moveTo>
                  <a:pt x="0" y="0"/>
                </a:moveTo>
                <a:lnTo>
                  <a:pt x="3597053" y="0"/>
                </a:lnTo>
                <a:lnTo>
                  <a:pt x="4114800" y="1012600"/>
                </a:lnTo>
                <a:lnTo>
                  <a:pt x="4114800" y="1028700"/>
                </a:lnTo>
                <a:lnTo>
                  <a:pt x="0" y="1028700"/>
                </a:lnTo>
                <a:close/>
              </a:path>
            </a:pathLst>
          </a:custGeom>
          <a:solidFill>
            <a:schemeClr val="accent2">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Slide Number Placeholder 5">
            <a:extLst>
              <a:ext uri="{FF2B5EF4-FFF2-40B4-BE49-F238E27FC236}">
                <a16:creationId xmlns:a16="http://schemas.microsoft.com/office/drawing/2014/main" id="{76D4F8C5-3B3B-4257-AB8E-0EFD0CF9F653}"/>
              </a:ext>
            </a:extLst>
          </p:cNvPr>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000">
                <a:solidFill>
                  <a:schemeClr val="tx1">
                    <a:tint val="75000"/>
                  </a:schemeClr>
                </a:solidFill>
                <a:latin typeface="Arial" panose="020B0604020202020204" pitchFamily="34" charset="0"/>
                <a:cs typeface="Arial" panose="020B0604020202020204" pitchFamily="34" charset="0"/>
              </a:defRPr>
            </a:lvl1pPr>
          </a:lstStyle>
          <a:p>
            <a:fld id="{32BD8CD8-845A-4E3B-80A6-4ECE75E349CA}" type="slidenum">
              <a:rPr lang="en-US" smtClean="0"/>
              <a:t>‹#›</a:t>
            </a:fld>
            <a:endParaRPr lang="en-US" dirty="0"/>
          </a:p>
        </p:txBody>
      </p:sp>
      <p:sp>
        <p:nvSpPr>
          <p:cNvPr id="19" name="Textdate">
            <a:extLst>
              <a:ext uri="{FF2B5EF4-FFF2-40B4-BE49-F238E27FC236}">
                <a16:creationId xmlns:a16="http://schemas.microsoft.com/office/drawing/2014/main" id="{0F5EE15B-2653-44D0-B534-D0A4F55ED01B}"/>
              </a:ext>
            </a:extLst>
          </p:cNvPr>
          <p:cNvSpPr txBox="1"/>
          <p:nvPr userDrawn="1"/>
        </p:nvSpPr>
        <p:spPr>
          <a:xfrm>
            <a:off x="361498" y="6400800"/>
            <a:ext cx="7166344" cy="243840"/>
          </a:xfrm>
          <a:prstGeom prst="rect">
            <a:avLst/>
          </a:prstGeom>
          <a:noFill/>
        </p:spPr>
        <p:txBody>
          <a:bodyPr wrap="square" rtlCol="0">
            <a:spAutoFit/>
          </a:bodyPr>
          <a:lstStyle/>
          <a:p>
            <a:pPr marL="0" marR="0" indent="0" algn="l" defTabSz="914400" rtl="0" eaLnBrk="1" fontAlgn="auto" latinLnBrk="0" hangingPunct="1">
              <a:lnSpc>
                <a:spcPct val="100000"/>
              </a:lnSpc>
              <a:spcBef>
                <a:spcPct val="0"/>
              </a:spcBef>
              <a:spcAft>
                <a:spcPct val="0"/>
              </a:spcAft>
              <a:buClrTx/>
              <a:buSzTx/>
              <a:buFontTx/>
              <a:buNone/>
              <a:defRPr/>
            </a:pPr>
            <a:r>
              <a:rPr lang="en-US" sz="1000" b="0" i="0" u="none" strike="noStrike" kern="1200" baseline="0" dirty="0">
                <a:solidFill>
                  <a:schemeClr val="bg1"/>
                </a:solidFill>
                <a:latin typeface="Arial" panose="020B0604020202020204" pitchFamily="34" charset="0"/>
                <a:ea typeface="+mn-ea"/>
                <a:cs typeface="Arial" panose="020B0604020202020204" pitchFamily="34" charset="0"/>
              </a:rPr>
              <a:t>© 2022 USI Insurance Services. All rights reserved.</a:t>
            </a:r>
            <a:endParaRPr lang="en-US" sz="1000" b="0" dirty="0">
              <a:solidFill>
                <a:schemeClr val="bg1"/>
              </a:solidFill>
              <a:latin typeface="Arial" panose="020B0604020202020204" pitchFamily="34" charset="0"/>
              <a:cs typeface="Arial" panose="020B0604020202020204" pitchFamily="34" charset="0"/>
            </a:endParaRPr>
          </a:p>
        </p:txBody>
      </p:sp>
      <p:pic>
        <p:nvPicPr>
          <p:cNvPr id="14" name="Picture 13">
            <a:extLst>
              <a:ext uri="{FF2B5EF4-FFF2-40B4-BE49-F238E27FC236}">
                <a16:creationId xmlns:a16="http://schemas.microsoft.com/office/drawing/2014/main" id="{3FD63A23-E697-4496-B310-4E2C81279FA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4426" y="434612"/>
            <a:ext cx="663618" cy="792208"/>
          </a:xfrm>
          <a:prstGeom prst="rect">
            <a:avLst/>
          </a:prstGeom>
        </p:spPr>
      </p:pic>
    </p:spTree>
    <p:extLst>
      <p:ext uri="{BB962C8B-B14F-4D97-AF65-F5344CB8AC3E}">
        <p14:creationId xmlns:p14="http://schemas.microsoft.com/office/powerpoint/2010/main" val="328680904"/>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ental">
    <p:spTree>
      <p:nvGrpSpPr>
        <p:cNvPr id="1" name=""/>
        <p:cNvGrpSpPr/>
        <p:nvPr/>
      </p:nvGrpSpPr>
      <p:grpSpPr>
        <a:xfrm>
          <a:off x="0" y="0"/>
          <a:ext cx="0" cy="0"/>
          <a:chOff x="0" y="0"/>
          <a:chExt cx="0" cy="0"/>
        </a:xfrm>
      </p:grpSpPr>
      <p:sp>
        <p:nvSpPr>
          <p:cNvPr id="11" name="Isosceles Triangle 10"/>
          <p:cNvSpPr/>
          <p:nvPr userDrawn="1"/>
        </p:nvSpPr>
        <p:spPr>
          <a:xfrm flipH="1" flipV="1">
            <a:off x="5334001" y="-1"/>
            <a:ext cx="2400301" cy="2347231"/>
          </a:xfrm>
          <a:prstGeom prst="triangle">
            <a:avLst/>
          </a:prstGeom>
          <a:solidFill>
            <a:schemeClr val="accent2">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Isosceles Triangle 6"/>
          <p:cNvSpPr/>
          <p:nvPr userDrawn="1"/>
        </p:nvSpPr>
        <p:spPr>
          <a:xfrm flipH="1" flipV="1">
            <a:off x="5276848" y="1081769"/>
            <a:ext cx="2400301" cy="2347231"/>
          </a:xfrm>
          <a:prstGeom prst="triangle">
            <a:avLst/>
          </a:prstGeom>
          <a:solidFill>
            <a:schemeClr val="accent2">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9"/>
          <p:cNvSpPr/>
          <p:nvPr userDrawn="1"/>
        </p:nvSpPr>
        <p:spPr>
          <a:xfrm flipH="1" flipV="1">
            <a:off x="7677150" y="1167062"/>
            <a:ext cx="1466850" cy="4495799"/>
          </a:xfrm>
          <a:custGeom>
            <a:avLst/>
            <a:gdLst/>
            <a:ahLst/>
            <a:cxnLst/>
            <a:rect l="l" t="t" r="r" b="b"/>
            <a:pathLst>
              <a:path w="7617150" h="4495799">
                <a:moveTo>
                  <a:pt x="0" y="0"/>
                </a:moveTo>
                <a:lnTo>
                  <a:pt x="3657600" y="0"/>
                </a:lnTo>
                <a:lnTo>
                  <a:pt x="5973129" y="0"/>
                </a:lnTo>
                <a:lnTo>
                  <a:pt x="7617151" y="2247900"/>
                </a:lnTo>
                <a:lnTo>
                  <a:pt x="5973129" y="4495799"/>
                </a:lnTo>
                <a:lnTo>
                  <a:pt x="3657600" y="4495799"/>
                </a:lnTo>
                <a:lnTo>
                  <a:pt x="0" y="4495799"/>
                </a:lnTo>
                <a:close/>
              </a:path>
            </a:pathLst>
          </a:custGeom>
          <a:solidFill>
            <a:schemeClr val="accent2">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9"/>
          <p:cNvSpPr/>
          <p:nvPr userDrawn="1"/>
        </p:nvSpPr>
        <p:spPr>
          <a:xfrm>
            <a:off x="76200" y="1143000"/>
            <a:ext cx="5334000" cy="4495799"/>
          </a:xfrm>
          <a:custGeom>
            <a:avLst/>
            <a:gdLst/>
            <a:ahLst/>
            <a:cxnLst/>
            <a:rect l="l" t="t" r="r" b="b"/>
            <a:pathLst>
              <a:path w="7617150" h="4495799">
                <a:moveTo>
                  <a:pt x="0" y="0"/>
                </a:moveTo>
                <a:lnTo>
                  <a:pt x="3657600" y="0"/>
                </a:lnTo>
                <a:lnTo>
                  <a:pt x="5973129" y="0"/>
                </a:lnTo>
                <a:lnTo>
                  <a:pt x="7617151" y="2247900"/>
                </a:lnTo>
                <a:lnTo>
                  <a:pt x="5973129" y="4495799"/>
                </a:lnTo>
                <a:lnTo>
                  <a:pt x="3657600" y="4495799"/>
                </a:lnTo>
                <a:lnTo>
                  <a:pt x="0" y="4495799"/>
                </a:lnTo>
                <a:close/>
              </a:path>
            </a:pathLst>
          </a:custGeom>
          <a:solidFill>
            <a:schemeClr val="accent2">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E7A05A72-339D-4877-999B-166AFB53BC23}"/>
              </a:ext>
            </a:extLst>
          </p:cNvPr>
          <p:cNvSpPr/>
          <p:nvPr userDrawn="1"/>
        </p:nvSpPr>
        <p:spPr>
          <a:xfrm>
            <a:off x="-2" y="1371948"/>
            <a:ext cx="9144002" cy="5486052"/>
          </a:xfrm>
          <a:prstGeom prst="rect">
            <a:avLst/>
          </a:prstGeom>
          <a:noFill/>
          <a:ln>
            <a:solidFill>
              <a:srgbClr val="FF4713">
                <a:alpha val="54902"/>
              </a:srgb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20" name="Flowchart: Card 19">
            <a:extLst>
              <a:ext uri="{FF2B5EF4-FFF2-40B4-BE49-F238E27FC236}">
                <a16:creationId xmlns:a16="http://schemas.microsoft.com/office/drawing/2014/main" id="{61CB06F6-6D99-452C-B06A-CADEF425D3AE}"/>
              </a:ext>
            </a:extLst>
          </p:cNvPr>
          <p:cNvSpPr/>
          <p:nvPr userDrawn="1"/>
        </p:nvSpPr>
        <p:spPr>
          <a:xfrm flipH="1">
            <a:off x="-2" y="256507"/>
            <a:ext cx="1905002" cy="1115441"/>
          </a:xfrm>
          <a:prstGeom prst="flowChartPunchedCard">
            <a:avLst/>
          </a:prstGeom>
          <a:solidFill>
            <a:srgbClr val="FF4713">
              <a:alpha val="54902"/>
            </a:srgb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2209800" y="274638"/>
            <a:ext cx="6477000" cy="868362"/>
          </a:xfrm>
        </p:spPr>
        <p:txBody>
          <a:bodyPr>
            <a:normAutofit/>
          </a:bodyPr>
          <a:lstStyle>
            <a:lvl1pPr algn="r">
              <a:defRPr sz="2800" b="1">
                <a:solidFill>
                  <a:schemeClr val="accent2"/>
                </a:solidFill>
              </a:defRPr>
            </a:lvl1pPr>
          </a:lstStyle>
          <a:p>
            <a:endParaRPr lang="en-US"/>
          </a:p>
        </p:txBody>
      </p:sp>
      <p:sp>
        <p:nvSpPr>
          <p:cNvPr id="8" name="Rectangle 20"/>
          <p:cNvSpPr/>
          <p:nvPr userDrawn="1"/>
        </p:nvSpPr>
        <p:spPr>
          <a:xfrm>
            <a:off x="0" y="0"/>
            <a:ext cx="4114800" cy="1028700"/>
          </a:xfrm>
          <a:custGeom>
            <a:avLst/>
            <a:gdLst/>
            <a:ahLst/>
            <a:cxnLst/>
            <a:rect l="l" t="t" r="r" b="b"/>
            <a:pathLst>
              <a:path w="4114800" h="1028700">
                <a:moveTo>
                  <a:pt x="0" y="0"/>
                </a:moveTo>
                <a:lnTo>
                  <a:pt x="3597053" y="0"/>
                </a:lnTo>
                <a:lnTo>
                  <a:pt x="4114800" y="1012600"/>
                </a:lnTo>
                <a:lnTo>
                  <a:pt x="4114800" y="1028700"/>
                </a:lnTo>
                <a:lnTo>
                  <a:pt x="0" y="1028700"/>
                </a:lnTo>
                <a:close/>
              </a:path>
            </a:pathLst>
          </a:custGeom>
          <a:solidFill>
            <a:schemeClr val="accent2">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Slide Number Placeholder 5">
            <a:extLst>
              <a:ext uri="{FF2B5EF4-FFF2-40B4-BE49-F238E27FC236}">
                <a16:creationId xmlns:a16="http://schemas.microsoft.com/office/drawing/2014/main" id="{76D4F8C5-3B3B-4257-AB8E-0EFD0CF9F653}"/>
              </a:ext>
            </a:extLst>
          </p:cNvPr>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000">
                <a:solidFill>
                  <a:schemeClr val="tx1">
                    <a:tint val="75000"/>
                  </a:schemeClr>
                </a:solidFill>
                <a:latin typeface="Arial" panose="020B0604020202020204" pitchFamily="34" charset="0"/>
                <a:cs typeface="Arial" panose="020B0604020202020204" pitchFamily="34" charset="0"/>
              </a:defRPr>
            </a:lvl1pPr>
          </a:lstStyle>
          <a:p>
            <a:fld id="{32BD8CD8-845A-4E3B-80A6-4ECE75E349CA}" type="slidenum">
              <a:rPr lang="en-US" smtClean="0"/>
              <a:t>‹#›</a:t>
            </a:fld>
            <a:endParaRPr lang="en-US" dirty="0"/>
          </a:p>
        </p:txBody>
      </p:sp>
      <p:sp>
        <p:nvSpPr>
          <p:cNvPr id="19" name="Textdate">
            <a:extLst>
              <a:ext uri="{FF2B5EF4-FFF2-40B4-BE49-F238E27FC236}">
                <a16:creationId xmlns:a16="http://schemas.microsoft.com/office/drawing/2014/main" id="{0F5EE15B-2653-44D0-B534-D0A4F55ED01B}"/>
              </a:ext>
            </a:extLst>
          </p:cNvPr>
          <p:cNvSpPr txBox="1"/>
          <p:nvPr userDrawn="1"/>
        </p:nvSpPr>
        <p:spPr>
          <a:xfrm>
            <a:off x="361498" y="6400800"/>
            <a:ext cx="7166344" cy="243840"/>
          </a:xfrm>
          <a:prstGeom prst="rect">
            <a:avLst/>
          </a:prstGeom>
          <a:noFill/>
        </p:spPr>
        <p:txBody>
          <a:bodyPr wrap="square" rtlCol="0">
            <a:spAutoFit/>
          </a:bodyPr>
          <a:lstStyle/>
          <a:p>
            <a:pPr marL="0" marR="0" indent="0" algn="l" defTabSz="914400" rtl="0" eaLnBrk="1" fontAlgn="auto" latinLnBrk="0" hangingPunct="1">
              <a:lnSpc>
                <a:spcPct val="100000"/>
              </a:lnSpc>
              <a:spcBef>
                <a:spcPct val="0"/>
              </a:spcBef>
              <a:spcAft>
                <a:spcPct val="0"/>
              </a:spcAft>
              <a:buClrTx/>
              <a:buSzTx/>
              <a:buFontTx/>
              <a:buNone/>
              <a:defRPr/>
            </a:pPr>
            <a:r>
              <a:rPr lang="en-US" sz="1000" b="0" i="0" u="none" strike="noStrike" kern="1200" baseline="0" dirty="0">
                <a:solidFill>
                  <a:schemeClr val="bg1"/>
                </a:solidFill>
                <a:latin typeface="Arial" panose="020B0604020202020204" pitchFamily="34" charset="0"/>
                <a:ea typeface="+mn-ea"/>
                <a:cs typeface="Arial" panose="020B0604020202020204" pitchFamily="34" charset="0"/>
              </a:rPr>
              <a:t>© 2022 USI Insurance Services. All rights reserved.</a:t>
            </a:r>
            <a:endParaRPr lang="en-US" sz="1000" b="0" dirty="0">
              <a:solidFill>
                <a:schemeClr val="bg1"/>
              </a:solidFill>
              <a:latin typeface="Arial" panose="020B0604020202020204" pitchFamily="34" charset="0"/>
              <a:cs typeface="Arial" panose="020B0604020202020204" pitchFamily="34" charset="0"/>
            </a:endParaRPr>
          </a:p>
        </p:txBody>
      </p:sp>
      <p:pic>
        <p:nvPicPr>
          <p:cNvPr id="17" name="Picture 16">
            <a:extLst>
              <a:ext uri="{FF2B5EF4-FFF2-40B4-BE49-F238E27FC236}">
                <a16:creationId xmlns:a16="http://schemas.microsoft.com/office/drawing/2014/main" id="{28AF21A8-6915-4207-B4BB-13D89318A7E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0879" y="451487"/>
            <a:ext cx="888819" cy="792208"/>
          </a:xfrm>
          <a:prstGeom prst="rect">
            <a:avLst/>
          </a:prstGeom>
        </p:spPr>
      </p:pic>
    </p:spTree>
    <p:extLst>
      <p:ext uri="{BB962C8B-B14F-4D97-AF65-F5344CB8AC3E}">
        <p14:creationId xmlns:p14="http://schemas.microsoft.com/office/powerpoint/2010/main" val="266741272"/>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000">
                <a:solidFill>
                  <a:schemeClr val="tx1">
                    <a:tint val="75000"/>
                  </a:schemeClr>
                </a:solidFill>
                <a:latin typeface="Arial" panose="020B0604020202020204" pitchFamily="34" charset="0"/>
                <a:cs typeface="Arial" panose="020B0604020202020204" pitchFamily="34" charset="0"/>
              </a:defRPr>
            </a:lvl1pPr>
          </a:lstStyle>
          <a:p>
            <a:fld id="{32BD8CD8-845A-4E3B-80A6-4ECE75E349CA}" type="slidenum">
              <a:rPr lang="en-US" smtClean="0"/>
              <a:t>‹#›</a:t>
            </a:fld>
            <a:endParaRPr lang="en-US" dirty="0"/>
          </a:p>
        </p:txBody>
      </p:sp>
    </p:spTree>
    <p:extLst>
      <p:ext uri="{BB962C8B-B14F-4D97-AF65-F5344CB8AC3E}">
        <p14:creationId xmlns:p14="http://schemas.microsoft.com/office/powerpoint/2010/main" val="27939917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1" r:id="rId3"/>
    <p:sldLayoutId id="2147483660" r:id="rId4"/>
    <p:sldLayoutId id="2147483662" r:id="rId5"/>
    <p:sldLayoutId id="2147483663" r:id="rId6"/>
    <p:sldLayoutId id="2147483665" r:id="rId7"/>
    <p:sldLayoutId id="2147483666" r:id="rId8"/>
    <p:sldLayoutId id="2147483667" r:id="rId9"/>
    <p:sldLayoutId id="2147483668" r:id="rId10"/>
    <p:sldLayoutId id="2147483669" r:id="rId11"/>
    <p:sldLayoutId id="2147483670" r:id="rId12"/>
    <p:sldLayoutId id="2147483664" r:id="rId13"/>
  </p:sldLayoutIdLst>
  <p:transition/>
  <p:hf hdr="0" ftr="0" dt="0"/>
  <p:txStyles>
    <p:titleStyle>
      <a:lvl1pPr algn="ctr" defTabSz="914400" rtl="0" eaLnBrk="1" latinLnBrk="0" hangingPunct="1">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26.pn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31.pn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openxmlformats.org/officeDocument/2006/relationships/image" Target="../media/image32.pn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6.xml"/><Relationship Id="rId5" Type="http://schemas.openxmlformats.org/officeDocument/2006/relationships/image" Target="../media/image36.png"/><Relationship Id="rId4" Type="http://schemas.openxmlformats.org/officeDocument/2006/relationships/image" Target="../media/image35.svg"/></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2.xml"/><Relationship Id="rId1" Type="http://schemas.openxmlformats.org/officeDocument/2006/relationships/slideLayout" Target="../slideLayouts/slideLayout6.xml"/><Relationship Id="rId5" Type="http://schemas.openxmlformats.org/officeDocument/2006/relationships/image" Target="../media/image43.png"/><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image" Target="../media/image45.png"/></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openxmlformats.org/officeDocument/2006/relationships/image" Target="../media/image46.png"/></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7.xml"/><Relationship Id="rId1" Type="http://schemas.openxmlformats.org/officeDocument/2006/relationships/slideLayout" Target="../slideLayouts/slideLayout6.xml"/><Relationship Id="rId4" Type="http://schemas.openxmlformats.org/officeDocument/2006/relationships/image" Target="../media/image49.png"/></Relationships>
</file>

<file path=ppt/slides/_rels/slide2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9.xml"/><Relationship Id="rId1" Type="http://schemas.openxmlformats.org/officeDocument/2006/relationships/slideLayout" Target="../slideLayouts/slideLayout6.xml"/><Relationship Id="rId4" Type="http://schemas.openxmlformats.org/officeDocument/2006/relationships/image" Target="../media/image52.png"/></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14.sv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svg"/><Relationship Id="rId9" Type="http://schemas.openxmlformats.org/officeDocument/2006/relationships/image" Target="../media/image17.svg"/></Relationships>
</file>

<file path=ppt/slides/_rels/slide3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1.xml"/><Relationship Id="rId1" Type="http://schemas.openxmlformats.org/officeDocument/2006/relationships/slideLayout" Target="../slideLayouts/slideLayout6.xml"/><Relationship Id="rId4" Type="http://schemas.openxmlformats.org/officeDocument/2006/relationships/image" Target="../media/image54.png"/></Relationships>
</file>

<file path=ppt/slides/_rels/slide3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2.xml"/><Relationship Id="rId1" Type="http://schemas.openxmlformats.org/officeDocument/2006/relationships/slideLayout" Target="../slideLayouts/slideLayout6.xml"/><Relationship Id="rId4" Type="http://schemas.openxmlformats.org/officeDocument/2006/relationships/image" Target="../media/image56.png"/></Relationships>
</file>

<file path=ppt/slides/_rels/slide3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4.xml"/><Relationship Id="rId1" Type="http://schemas.openxmlformats.org/officeDocument/2006/relationships/slideLayout" Target="../slideLayouts/slideLayout6.xml"/><Relationship Id="rId4" Type="http://schemas.openxmlformats.org/officeDocument/2006/relationships/image" Target="../media/image59.png"/></Relationships>
</file>

<file path=ppt/slides/_rels/slide3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5.xml"/><Relationship Id="rId1" Type="http://schemas.openxmlformats.org/officeDocument/2006/relationships/slideLayout" Target="../slideLayouts/slideLayout6.xml"/><Relationship Id="rId4" Type="http://schemas.openxmlformats.org/officeDocument/2006/relationships/image" Target="../media/image60.png"/></Relationships>
</file>

<file path=ppt/slides/_rels/slide3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6.xml"/><Relationship Id="rId1" Type="http://schemas.openxmlformats.org/officeDocument/2006/relationships/slideLayout" Target="../slideLayouts/slideLayout6.xml"/><Relationship Id="rId4" Type="http://schemas.openxmlformats.org/officeDocument/2006/relationships/image" Target="../media/image62.png"/></Relationships>
</file>

<file path=ppt/slides/_rels/slide3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7.xml"/><Relationship Id="rId1" Type="http://schemas.openxmlformats.org/officeDocument/2006/relationships/slideLayout" Target="../slideLayouts/slideLayout6.xml"/><Relationship Id="rId4" Type="http://schemas.openxmlformats.org/officeDocument/2006/relationships/image" Target="../media/image64.png"/></Relationships>
</file>

<file path=ppt/slides/_rels/slide3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8.xml"/><Relationship Id="rId1" Type="http://schemas.openxmlformats.org/officeDocument/2006/relationships/slideLayout" Target="../slideLayouts/slideLayout6.xml"/><Relationship Id="rId5" Type="http://schemas.openxmlformats.org/officeDocument/2006/relationships/image" Target="../media/image67.png"/><Relationship Id="rId4" Type="http://schemas.openxmlformats.org/officeDocument/2006/relationships/image" Target="../media/image66.png"/></Relationships>
</file>

<file path=ppt/slides/_rels/slide3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9.xml"/><Relationship Id="rId1" Type="http://schemas.openxmlformats.org/officeDocument/2006/relationships/slideLayout" Target="../slideLayouts/slideLayout6.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0.xml"/><Relationship Id="rId1" Type="http://schemas.openxmlformats.org/officeDocument/2006/relationships/slideLayout" Target="../slideLayouts/slideLayout6.xml"/><Relationship Id="rId4" Type="http://schemas.openxmlformats.org/officeDocument/2006/relationships/image" Target="../media/image73.png"/></Relationships>
</file>

<file path=ppt/slides/_rels/slide4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1.xml"/><Relationship Id="rId1" Type="http://schemas.openxmlformats.org/officeDocument/2006/relationships/slideLayout" Target="../slideLayouts/slideLayout6.xml"/><Relationship Id="rId5" Type="http://schemas.openxmlformats.org/officeDocument/2006/relationships/image" Target="../media/image76.png"/><Relationship Id="rId4" Type="http://schemas.openxmlformats.org/officeDocument/2006/relationships/image" Target="../media/image75.png"/></Relationships>
</file>

<file path=ppt/slides/_rels/slide4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4.xml"/><Relationship Id="rId1" Type="http://schemas.openxmlformats.org/officeDocument/2006/relationships/slideLayout" Target="../slideLayouts/slideLayout6.xml"/><Relationship Id="rId4" Type="http://schemas.openxmlformats.org/officeDocument/2006/relationships/image" Target="../media/image80.pn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A group of people in a room with boxes and a child&#10;&#10;Description automatically generated">
            <a:extLst>
              <a:ext uri="{FF2B5EF4-FFF2-40B4-BE49-F238E27FC236}">
                <a16:creationId xmlns:a16="http://schemas.microsoft.com/office/drawing/2014/main" id="{3AB3EE8B-8D70-57CC-A8D0-5CA79A9259C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62467" y="-1447800"/>
            <a:ext cx="9144000" cy="6858002"/>
          </a:xfrm>
        </p:spPr>
      </p:pic>
      <p:sp>
        <p:nvSpPr>
          <p:cNvPr id="6" name="Rectangle 4">
            <a:extLst>
              <a:ext uri="{FF2B5EF4-FFF2-40B4-BE49-F238E27FC236}">
                <a16:creationId xmlns:a16="http://schemas.microsoft.com/office/drawing/2014/main" id="{6F60F9F8-4B9A-8D47-018F-BF61B9B6E8AF}"/>
              </a:ext>
            </a:extLst>
          </p:cNvPr>
          <p:cNvSpPr txBox="1">
            <a:spLocks noChangeArrowheads="1"/>
          </p:cNvSpPr>
          <p:nvPr/>
        </p:nvSpPr>
        <p:spPr>
          <a:xfrm>
            <a:off x="228600" y="5715000"/>
            <a:ext cx="4495800" cy="563562"/>
          </a:xfrm>
          <a:prstGeom prst="rect">
            <a:avLst/>
          </a:prstGeom>
        </p:spPr>
        <p:txBody>
          <a:bodyPr/>
          <a:lstStyle>
            <a:defPPr>
              <a:defRPr lang="en-US"/>
            </a:defPPr>
            <a:lvl1pPr marL="0" algn="l"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n-US" sz="800" dirty="0">
                <a:latin typeface="+mj-lt"/>
              </a:rPr>
              <a:t>CONFIDENTIAL AND PROPRIETARY:  This presentation and the information contained herein is confidential and proprietary information of USI Insurance Services, LLC ("USI"). Recipient agrees not to copy, reproduce or distribute this document, in whole or in part, without the prior written consent of USI. Estimates are illustrative given data limitation, may not be cumulative and are subject to change based on carrier underwriting.  © 2018 USI Insurance Services. All rights reserved.</a:t>
            </a:r>
          </a:p>
        </p:txBody>
      </p:sp>
      <p:pic>
        <p:nvPicPr>
          <p:cNvPr id="3" name="Picture 2">
            <a:extLst>
              <a:ext uri="{FF2B5EF4-FFF2-40B4-BE49-F238E27FC236}">
                <a16:creationId xmlns:a16="http://schemas.microsoft.com/office/drawing/2014/main" id="{3BF130C5-C279-4496-1B9E-77189DFCA79A}"/>
              </a:ext>
            </a:extLst>
          </p:cNvPr>
          <p:cNvPicPr>
            <a:picLocks noChangeAspect="1"/>
          </p:cNvPicPr>
          <p:nvPr/>
        </p:nvPicPr>
        <p:blipFill>
          <a:blip r:embed="rId4"/>
          <a:stretch>
            <a:fillRect/>
          </a:stretch>
        </p:blipFill>
        <p:spPr>
          <a:xfrm>
            <a:off x="1143000" y="2713466"/>
            <a:ext cx="7239000" cy="724001"/>
          </a:xfrm>
          <a:prstGeom prst="rect">
            <a:avLst/>
          </a:prstGeom>
        </p:spPr>
      </p:pic>
      <p:sp>
        <p:nvSpPr>
          <p:cNvPr id="4" name="TextBox 3">
            <a:extLst>
              <a:ext uri="{FF2B5EF4-FFF2-40B4-BE49-F238E27FC236}">
                <a16:creationId xmlns:a16="http://schemas.microsoft.com/office/drawing/2014/main" id="{58BD611E-6D48-DD3A-3D46-EEF133554183}"/>
              </a:ext>
            </a:extLst>
          </p:cNvPr>
          <p:cNvSpPr txBox="1"/>
          <p:nvPr/>
        </p:nvSpPr>
        <p:spPr>
          <a:xfrm>
            <a:off x="1540933" y="2881980"/>
            <a:ext cx="6366933" cy="707886"/>
          </a:xfrm>
          <a:prstGeom prst="rect">
            <a:avLst/>
          </a:prstGeom>
          <a:noFill/>
        </p:spPr>
        <p:txBody>
          <a:bodyPr wrap="square" rtlCol="0">
            <a:spAutoFit/>
          </a:bodyPr>
          <a:lstStyle/>
          <a:p>
            <a:r>
              <a:rPr lang="en-US" sz="4000" dirty="0">
                <a:solidFill>
                  <a:schemeClr val="bg1"/>
                </a:solidFill>
              </a:rPr>
              <a:t>2025 Benefits Presentation</a:t>
            </a:r>
          </a:p>
        </p:txBody>
      </p:sp>
    </p:spTree>
    <p:extLst>
      <p:ext uri="{BB962C8B-B14F-4D97-AF65-F5344CB8AC3E}">
        <p14:creationId xmlns:p14="http://schemas.microsoft.com/office/powerpoint/2010/main" val="1085067753"/>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F658B-8C5B-A911-78AE-3E7D5EAF9B27}"/>
              </a:ext>
            </a:extLst>
          </p:cNvPr>
          <p:cNvSpPr>
            <a:spLocks noGrp="1"/>
          </p:cNvSpPr>
          <p:nvPr>
            <p:ph type="title"/>
          </p:nvPr>
        </p:nvSpPr>
        <p:spPr>
          <a:xfrm>
            <a:off x="235974" y="550228"/>
            <a:ext cx="7886700" cy="994172"/>
          </a:xfrm>
        </p:spPr>
        <p:txBody>
          <a:bodyPr>
            <a:normAutofit/>
          </a:bodyPr>
          <a:lstStyle/>
          <a:p>
            <a:r>
              <a:rPr lang="en-US" sz="2800" dirty="0"/>
              <a:t>UHC Medical –  Highlights</a:t>
            </a:r>
            <a:br>
              <a:rPr lang="en-US" i="0" dirty="0">
                <a:effectLst/>
              </a:rPr>
            </a:br>
            <a:endParaRPr lang="en-US" dirty="0"/>
          </a:p>
        </p:txBody>
      </p:sp>
      <p:sp>
        <p:nvSpPr>
          <p:cNvPr id="3" name="Content Placeholder 2">
            <a:extLst>
              <a:ext uri="{FF2B5EF4-FFF2-40B4-BE49-F238E27FC236}">
                <a16:creationId xmlns:a16="http://schemas.microsoft.com/office/drawing/2014/main" id="{CCBE8DDA-3DCB-A50B-A0AE-696875A91F71}"/>
              </a:ext>
            </a:extLst>
          </p:cNvPr>
          <p:cNvSpPr>
            <a:spLocks noGrp="1"/>
          </p:cNvSpPr>
          <p:nvPr>
            <p:ph idx="1"/>
          </p:nvPr>
        </p:nvSpPr>
        <p:spPr>
          <a:xfrm>
            <a:off x="208935" y="1206849"/>
            <a:ext cx="8726130" cy="3678910"/>
          </a:xfrm>
        </p:spPr>
        <p:txBody>
          <a:bodyPr>
            <a:normAutofit/>
          </a:bodyPr>
          <a:lstStyle/>
          <a:p>
            <a:pPr marL="0" indent="0">
              <a:spcBef>
                <a:spcPct val="0"/>
              </a:spcBef>
              <a:buNone/>
            </a:pPr>
            <a:r>
              <a:rPr lang="en-US" sz="1800" b="1" dirty="0">
                <a:solidFill>
                  <a:srgbClr val="3F4443"/>
                </a:solidFill>
                <a:latin typeface="Arial" panose="020B0604020202020204" pitchFamily="34" charset="0"/>
              </a:rPr>
              <a:t>Preventive care</a:t>
            </a:r>
            <a:r>
              <a:rPr lang="en-US" sz="1800" dirty="0">
                <a:solidFill>
                  <a:srgbClr val="3F4443"/>
                </a:solidFill>
                <a:latin typeface="Arial" panose="020B0604020202020204" pitchFamily="34" charset="0"/>
              </a:rPr>
              <a:t>– covered at 100% on all UHC medical plan options</a:t>
            </a:r>
          </a:p>
          <a:p>
            <a:pPr marL="0" indent="0">
              <a:spcBef>
                <a:spcPct val="0"/>
              </a:spcBef>
              <a:buNone/>
            </a:pPr>
            <a:r>
              <a:rPr lang="en-US" sz="1800" b="1" dirty="0">
                <a:solidFill>
                  <a:srgbClr val="3F4443"/>
                </a:solidFill>
                <a:latin typeface="Arial" panose="020B0604020202020204" pitchFamily="34" charset="0"/>
              </a:rPr>
              <a:t>Stay in network </a:t>
            </a:r>
            <a:r>
              <a:rPr lang="en-US" sz="1800" dirty="0">
                <a:solidFill>
                  <a:srgbClr val="3F4443"/>
                </a:solidFill>
                <a:latin typeface="Arial" panose="020B0604020202020204" pitchFamily="34" charset="0"/>
              </a:rPr>
              <a:t>– sign into myuhc.com &gt; Find Care and Costs</a:t>
            </a:r>
          </a:p>
          <a:p>
            <a:pPr marL="0" indent="0">
              <a:spcBef>
                <a:spcPct val="0"/>
              </a:spcBef>
              <a:buNone/>
            </a:pPr>
            <a:r>
              <a:rPr lang="en-US" sz="1800" b="1" dirty="0">
                <a:solidFill>
                  <a:srgbClr val="3F4443"/>
                </a:solidFill>
              </a:rPr>
              <a:t>UHC virtual visits </a:t>
            </a:r>
            <a:r>
              <a:rPr lang="en-US" sz="1800" dirty="0">
                <a:solidFill>
                  <a:srgbClr val="3F4443"/>
                </a:solidFill>
              </a:rPr>
              <a:t>– for nonemergency issues at myuhc.com/virtual visits</a:t>
            </a:r>
            <a:endParaRPr lang="en-US" sz="1800" dirty="0">
              <a:solidFill>
                <a:srgbClr val="3F4443"/>
              </a:solidFill>
              <a:latin typeface="Arial" panose="020B0604020202020204" pitchFamily="34" charset="0"/>
            </a:endParaRPr>
          </a:p>
          <a:p>
            <a:endParaRPr lang="en-US" dirty="0">
              <a:solidFill>
                <a:srgbClr val="58585A"/>
              </a:solidFill>
              <a:latin typeface="Avenir LT W01_85 Heavy1475544"/>
            </a:endParaRPr>
          </a:p>
        </p:txBody>
      </p:sp>
      <p:pic>
        <p:nvPicPr>
          <p:cNvPr id="4" name="Picture 3">
            <a:extLst>
              <a:ext uri="{FF2B5EF4-FFF2-40B4-BE49-F238E27FC236}">
                <a16:creationId xmlns:a16="http://schemas.microsoft.com/office/drawing/2014/main" id="{D200ADF7-112C-D794-0847-121909EACC18}"/>
              </a:ext>
            </a:extLst>
          </p:cNvPr>
          <p:cNvPicPr>
            <a:picLocks noChangeAspect="1"/>
          </p:cNvPicPr>
          <p:nvPr/>
        </p:nvPicPr>
        <p:blipFill>
          <a:blip r:embed="rId3"/>
          <a:stretch>
            <a:fillRect/>
          </a:stretch>
        </p:blipFill>
        <p:spPr>
          <a:xfrm>
            <a:off x="6992392" y="0"/>
            <a:ext cx="1915634" cy="1206849"/>
          </a:xfrm>
          <a:prstGeom prst="rect">
            <a:avLst/>
          </a:prstGeom>
          <a:noFill/>
        </p:spPr>
      </p:pic>
      <p:pic>
        <p:nvPicPr>
          <p:cNvPr id="5" name="Picture 4">
            <a:extLst>
              <a:ext uri="{FF2B5EF4-FFF2-40B4-BE49-F238E27FC236}">
                <a16:creationId xmlns:a16="http://schemas.microsoft.com/office/drawing/2014/main" id="{B33DF994-3F4D-2FA7-1FEA-3E990AED140B}"/>
              </a:ext>
            </a:extLst>
          </p:cNvPr>
          <p:cNvPicPr>
            <a:picLocks noChangeAspect="1"/>
          </p:cNvPicPr>
          <p:nvPr/>
        </p:nvPicPr>
        <p:blipFill rotWithShape="1">
          <a:blip r:embed="rId4"/>
          <a:srcRect l="1760" t="10153" r="40570" b="3758"/>
          <a:stretch/>
        </p:blipFill>
        <p:spPr>
          <a:xfrm>
            <a:off x="4355262" y="2254162"/>
            <a:ext cx="4688681" cy="3838445"/>
          </a:xfrm>
          <a:prstGeom prst="rect">
            <a:avLst/>
          </a:prstGeom>
        </p:spPr>
      </p:pic>
      <p:pic>
        <p:nvPicPr>
          <p:cNvPr id="6" name="Picture 5">
            <a:extLst>
              <a:ext uri="{FF2B5EF4-FFF2-40B4-BE49-F238E27FC236}">
                <a16:creationId xmlns:a16="http://schemas.microsoft.com/office/drawing/2014/main" id="{E80DA18E-5212-E5A7-A481-2940463CA338}"/>
              </a:ext>
            </a:extLst>
          </p:cNvPr>
          <p:cNvPicPr>
            <a:picLocks noChangeAspect="1"/>
          </p:cNvPicPr>
          <p:nvPr/>
        </p:nvPicPr>
        <p:blipFill rotWithShape="1">
          <a:blip r:embed="rId5"/>
          <a:srcRect l="4836" t="1962" r="5600" b="23253"/>
          <a:stretch/>
        </p:blipFill>
        <p:spPr>
          <a:xfrm>
            <a:off x="34413" y="2254163"/>
            <a:ext cx="4334182" cy="3770515"/>
          </a:xfrm>
          <a:prstGeom prst="rect">
            <a:avLst/>
          </a:prstGeom>
        </p:spPr>
      </p:pic>
    </p:spTree>
    <p:extLst>
      <p:ext uri="{BB962C8B-B14F-4D97-AF65-F5344CB8AC3E}">
        <p14:creationId xmlns:p14="http://schemas.microsoft.com/office/powerpoint/2010/main" val="2142478168"/>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3C96D597-1351-8C35-88DA-295C1BE2FF75}"/>
              </a:ext>
            </a:extLst>
          </p:cNvPr>
          <p:cNvPicPr>
            <a:picLocks noChangeAspect="1"/>
          </p:cNvPicPr>
          <p:nvPr/>
        </p:nvPicPr>
        <p:blipFill rotWithShape="1">
          <a:blip r:embed="rId3"/>
          <a:srcRect t="11229" r="2611"/>
          <a:stretch/>
        </p:blipFill>
        <p:spPr>
          <a:xfrm>
            <a:off x="-5708" y="1055058"/>
            <a:ext cx="9149708" cy="4888542"/>
          </a:xfrm>
          <a:prstGeom prst="rect">
            <a:avLst/>
          </a:prstGeom>
        </p:spPr>
      </p:pic>
      <p:sp>
        <p:nvSpPr>
          <p:cNvPr id="2" name="Title 1">
            <a:extLst>
              <a:ext uri="{FF2B5EF4-FFF2-40B4-BE49-F238E27FC236}">
                <a16:creationId xmlns:a16="http://schemas.microsoft.com/office/drawing/2014/main" id="{14E8C875-2ACF-4A78-B6CE-E6FF95B9823A}"/>
              </a:ext>
            </a:extLst>
          </p:cNvPr>
          <p:cNvSpPr>
            <a:spLocks noGrp="1"/>
          </p:cNvSpPr>
          <p:nvPr>
            <p:ph type="title"/>
          </p:nvPr>
        </p:nvSpPr>
        <p:spPr>
          <a:xfrm>
            <a:off x="457200" y="7374"/>
            <a:ext cx="8229600" cy="868362"/>
          </a:xfrm>
        </p:spPr>
        <p:txBody>
          <a:bodyPr/>
          <a:lstStyle/>
          <a:p>
            <a:r>
              <a:rPr lang="en-US" dirty="0"/>
              <a:t>Wellness – UHC Rewards up to $300</a:t>
            </a:r>
            <a:endParaRPr lang="en-US" dirty="0">
              <a:highlight>
                <a:srgbClr val="FFFF00"/>
              </a:highlight>
            </a:endParaRPr>
          </a:p>
        </p:txBody>
      </p:sp>
      <p:sp>
        <p:nvSpPr>
          <p:cNvPr id="6" name="TextBox 5">
            <a:extLst>
              <a:ext uri="{FF2B5EF4-FFF2-40B4-BE49-F238E27FC236}">
                <a16:creationId xmlns:a16="http://schemas.microsoft.com/office/drawing/2014/main" id="{E3ABCD0D-D3D1-4C58-9F54-45BB139F159B}"/>
              </a:ext>
            </a:extLst>
          </p:cNvPr>
          <p:cNvSpPr txBox="1"/>
          <p:nvPr/>
        </p:nvSpPr>
        <p:spPr>
          <a:xfrm>
            <a:off x="439994" y="631301"/>
            <a:ext cx="8077200" cy="369332"/>
          </a:xfrm>
          <a:prstGeom prst="rect">
            <a:avLst/>
          </a:prstGeom>
          <a:noFill/>
        </p:spPr>
        <p:txBody>
          <a:bodyPr wrap="square" rtlCol="0">
            <a:spAutoFit/>
          </a:bodyPr>
          <a:lstStyle/>
          <a:p>
            <a:r>
              <a:rPr lang="en-US" dirty="0">
                <a:solidFill>
                  <a:srgbClr val="FF4713"/>
                </a:solidFill>
              </a:rPr>
              <a:t>Available to employees &amp; spouses enrolled in a UHC plan</a:t>
            </a:r>
          </a:p>
        </p:txBody>
      </p:sp>
      <p:pic>
        <p:nvPicPr>
          <p:cNvPr id="7" name="Picture 6">
            <a:extLst>
              <a:ext uri="{FF2B5EF4-FFF2-40B4-BE49-F238E27FC236}">
                <a16:creationId xmlns:a16="http://schemas.microsoft.com/office/drawing/2014/main" id="{8BA5CACD-C65E-4151-ACEA-C24682C6B187}"/>
              </a:ext>
            </a:extLst>
          </p:cNvPr>
          <p:cNvPicPr>
            <a:picLocks noChangeAspect="1"/>
          </p:cNvPicPr>
          <p:nvPr/>
        </p:nvPicPr>
        <p:blipFill>
          <a:blip r:embed="rId4"/>
          <a:stretch>
            <a:fillRect/>
          </a:stretch>
        </p:blipFill>
        <p:spPr>
          <a:xfrm>
            <a:off x="7315200" y="-5208"/>
            <a:ext cx="1628832" cy="1025561"/>
          </a:xfrm>
          <a:prstGeom prst="rect">
            <a:avLst/>
          </a:prstGeom>
        </p:spPr>
      </p:pic>
      <p:pic>
        <p:nvPicPr>
          <p:cNvPr id="13" name="Picture 12">
            <a:extLst>
              <a:ext uri="{FF2B5EF4-FFF2-40B4-BE49-F238E27FC236}">
                <a16:creationId xmlns:a16="http://schemas.microsoft.com/office/drawing/2014/main" id="{FE522728-9E61-AFDB-F1A7-962A3BB4EAD0}"/>
              </a:ext>
            </a:extLst>
          </p:cNvPr>
          <p:cNvPicPr>
            <a:picLocks noChangeAspect="1"/>
          </p:cNvPicPr>
          <p:nvPr/>
        </p:nvPicPr>
        <p:blipFill rotWithShape="1">
          <a:blip r:embed="rId5"/>
          <a:srcRect b="29388"/>
          <a:stretch/>
        </p:blipFill>
        <p:spPr>
          <a:xfrm>
            <a:off x="7663877" y="5456903"/>
            <a:ext cx="1324400" cy="1371600"/>
          </a:xfrm>
          <a:prstGeom prst="rect">
            <a:avLst/>
          </a:prstGeom>
        </p:spPr>
      </p:pic>
      <p:pic>
        <p:nvPicPr>
          <p:cNvPr id="17" name="Picture 16">
            <a:extLst>
              <a:ext uri="{FF2B5EF4-FFF2-40B4-BE49-F238E27FC236}">
                <a16:creationId xmlns:a16="http://schemas.microsoft.com/office/drawing/2014/main" id="{DF13B4B4-A3D4-6308-03F3-1EE69986C95E}"/>
              </a:ext>
            </a:extLst>
          </p:cNvPr>
          <p:cNvPicPr>
            <a:picLocks noChangeAspect="1"/>
          </p:cNvPicPr>
          <p:nvPr/>
        </p:nvPicPr>
        <p:blipFill rotWithShape="1">
          <a:blip r:embed="rId6"/>
          <a:srcRect t="7684"/>
          <a:stretch/>
        </p:blipFill>
        <p:spPr>
          <a:xfrm>
            <a:off x="6172200" y="5881747"/>
            <a:ext cx="1385683" cy="946756"/>
          </a:xfrm>
          <a:prstGeom prst="rect">
            <a:avLst/>
          </a:prstGeom>
        </p:spPr>
      </p:pic>
    </p:spTree>
    <p:extLst>
      <p:ext uri="{BB962C8B-B14F-4D97-AF65-F5344CB8AC3E}">
        <p14:creationId xmlns:p14="http://schemas.microsoft.com/office/powerpoint/2010/main" val="2503357178"/>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E8C875-2ACF-4A78-B6CE-E6FF95B9823A}"/>
              </a:ext>
            </a:extLst>
          </p:cNvPr>
          <p:cNvSpPr>
            <a:spLocks noGrp="1"/>
          </p:cNvSpPr>
          <p:nvPr>
            <p:ph type="title"/>
          </p:nvPr>
        </p:nvSpPr>
        <p:spPr>
          <a:xfrm>
            <a:off x="457200" y="7374"/>
            <a:ext cx="8229600" cy="868362"/>
          </a:xfrm>
        </p:spPr>
        <p:txBody>
          <a:bodyPr/>
          <a:lstStyle/>
          <a:p>
            <a:r>
              <a:rPr lang="en-US" dirty="0"/>
              <a:t>Wellness – One Pass Select</a:t>
            </a:r>
            <a:endParaRPr lang="en-US" dirty="0">
              <a:highlight>
                <a:srgbClr val="FFFF00"/>
              </a:highlight>
            </a:endParaRPr>
          </a:p>
        </p:txBody>
      </p:sp>
      <p:pic>
        <p:nvPicPr>
          <p:cNvPr id="7" name="Picture 6">
            <a:extLst>
              <a:ext uri="{FF2B5EF4-FFF2-40B4-BE49-F238E27FC236}">
                <a16:creationId xmlns:a16="http://schemas.microsoft.com/office/drawing/2014/main" id="{8BA5CACD-C65E-4151-ACEA-C24682C6B187}"/>
              </a:ext>
            </a:extLst>
          </p:cNvPr>
          <p:cNvPicPr>
            <a:picLocks noChangeAspect="1"/>
          </p:cNvPicPr>
          <p:nvPr/>
        </p:nvPicPr>
        <p:blipFill>
          <a:blip r:embed="rId3"/>
          <a:stretch>
            <a:fillRect/>
          </a:stretch>
        </p:blipFill>
        <p:spPr>
          <a:xfrm>
            <a:off x="7315200" y="-5208"/>
            <a:ext cx="1628832" cy="1025561"/>
          </a:xfrm>
          <a:prstGeom prst="rect">
            <a:avLst/>
          </a:prstGeom>
        </p:spPr>
      </p:pic>
      <p:pic>
        <p:nvPicPr>
          <p:cNvPr id="13" name="Picture 12">
            <a:extLst>
              <a:ext uri="{FF2B5EF4-FFF2-40B4-BE49-F238E27FC236}">
                <a16:creationId xmlns:a16="http://schemas.microsoft.com/office/drawing/2014/main" id="{FE522728-9E61-AFDB-F1A7-962A3BB4EAD0}"/>
              </a:ext>
            </a:extLst>
          </p:cNvPr>
          <p:cNvPicPr>
            <a:picLocks noChangeAspect="1"/>
          </p:cNvPicPr>
          <p:nvPr/>
        </p:nvPicPr>
        <p:blipFill rotWithShape="1">
          <a:blip r:embed="rId4"/>
          <a:srcRect b="29388"/>
          <a:stretch/>
        </p:blipFill>
        <p:spPr>
          <a:xfrm>
            <a:off x="7663877" y="5456903"/>
            <a:ext cx="1324400" cy="1371600"/>
          </a:xfrm>
          <a:prstGeom prst="rect">
            <a:avLst/>
          </a:prstGeom>
        </p:spPr>
      </p:pic>
      <p:pic>
        <p:nvPicPr>
          <p:cNvPr id="4" name="Picture 3">
            <a:extLst>
              <a:ext uri="{FF2B5EF4-FFF2-40B4-BE49-F238E27FC236}">
                <a16:creationId xmlns:a16="http://schemas.microsoft.com/office/drawing/2014/main" id="{7422EFF0-4F32-A7C4-65EB-47D151D87765}"/>
              </a:ext>
            </a:extLst>
          </p:cNvPr>
          <p:cNvPicPr>
            <a:picLocks noChangeAspect="1"/>
          </p:cNvPicPr>
          <p:nvPr/>
        </p:nvPicPr>
        <p:blipFill>
          <a:blip r:embed="rId5"/>
          <a:stretch>
            <a:fillRect/>
          </a:stretch>
        </p:blipFill>
        <p:spPr>
          <a:xfrm>
            <a:off x="309611" y="1371600"/>
            <a:ext cx="8524778" cy="3796368"/>
          </a:xfrm>
          <a:prstGeom prst="rect">
            <a:avLst/>
          </a:prstGeom>
        </p:spPr>
      </p:pic>
    </p:spTree>
    <p:extLst>
      <p:ext uri="{BB962C8B-B14F-4D97-AF65-F5344CB8AC3E}">
        <p14:creationId xmlns:p14="http://schemas.microsoft.com/office/powerpoint/2010/main" val="3185097873"/>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E8C875-2ACF-4A78-B6CE-E6FF95B9823A}"/>
              </a:ext>
            </a:extLst>
          </p:cNvPr>
          <p:cNvSpPr>
            <a:spLocks noGrp="1"/>
          </p:cNvSpPr>
          <p:nvPr>
            <p:ph type="title"/>
          </p:nvPr>
        </p:nvSpPr>
        <p:spPr>
          <a:xfrm>
            <a:off x="457200" y="7374"/>
            <a:ext cx="8229600" cy="868362"/>
          </a:xfrm>
        </p:spPr>
        <p:txBody>
          <a:bodyPr/>
          <a:lstStyle/>
          <a:p>
            <a:r>
              <a:rPr lang="en-US" dirty="0"/>
              <a:t>Wellness – One Pass Select</a:t>
            </a:r>
            <a:endParaRPr lang="en-US" dirty="0">
              <a:highlight>
                <a:srgbClr val="FFFF00"/>
              </a:highlight>
            </a:endParaRPr>
          </a:p>
        </p:txBody>
      </p:sp>
      <p:pic>
        <p:nvPicPr>
          <p:cNvPr id="7" name="Picture 6">
            <a:extLst>
              <a:ext uri="{FF2B5EF4-FFF2-40B4-BE49-F238E27FC236}">
                <a16:creationId xmlns:a16="http://schemas.microsoft.com/office/drawing/2014/main" id="{8BA5CACD-C65E-4151-ACEA-C24682C6B187}"/>
              </a:ext>
            </a:extLst>
          </p:cNvPr>
          <p:cNvPicPr>
            <a:picLocks noChangeAspect="1"/>
          </p:cNvPicPr>
          <p:nvPr/>
        </p:nvPicPr>
        <p:blipFill>
          <a:blip r:embed="rId3"/>
          <a:stretch>
            <a:fillRect/>
          </a:stretch>
        </p:blipFill>
        <p:spPr>
          <a:xfrm>
            <a:off x="7315200" y="-5208"/>
            <a:ext cx="1628832" cy="1025561"/>
          </a:xfrm>
          <a:prstGeom prst="rect">
            <a:avLst/>
          </a:prstGeom>
        </p:spPr>
      </p:pic>
      <p:pic>
        <p:nvPicPr>
          <p:cNvPr id="13" name="Picture 12">
            <a:extLst>
              <a:ext uri="{FF2B5EF4-FFF2-40B4-BE49-F238E27FC236}">
                <a16:creationId xmlns:a16="http://schemas.microsoft.com/office/drawing/2014/main" id="{FE522728-9E61-AFDB-F1A7-962A3BB4EAD0}"/>
              </a:ext>
            </a:extLst>
          </p:cNvPr>
          <p:cNvPicPr>
            <a:picLocks noChangeAspect="1"/>
          </p:cNvPicPr>
          <p:nvPr/>
        </p:nvPicPr>
        <p:blipFill rotWithShape="1">
          <a:blip r:embed="rId4"/>
          <a:srcRect b="29388"/>
          <a:stretch/>
        </p:blipFill>
        <p:spPr>
          <a:xfrm>
            <a:off x="7663877" y="5456903"/>
            <a:ext cx="1324400" cy="1371600"/>
          </a:xfrm>
          <a:prstGeom prst="rect">
            <a:avLst/>
          </a:prstGeom>
        </p:spPr>
      </p:pic>
      <p:pic>
        <p:nvPicPr>
          <p:cNvPr id="5" name="Picture 4">
            <a:extLst>
              <a:ext uri="{FF2B5EF4-FFF2-40B4-BE49-F238E27FC236}">
                <a16:creationId xmlns:a16="http://schemas.microsoft.com/office/drawing/2014/main" id="{F1C4A3F1-5DC7-DDDB-D818-5FAF8ECC1EB9}"/>
              </a:ext>
            </a:extLst>
          </p:cNvPr>
          <p:cNvPicPr>
            <a:picLocks noChangeAspect="1"/>
          </p:cNvPicPr>
          <p:nvPr/>
        </p:nvPicPr>
        <p:blipFill>
          <a:blip r:embed="rId5"/>
          <a:stretch>
            <a:fillRect/>
          </a:stretch>
        </p:blipFill>
        <p:spPr>
          <a:xfrm>
            <a:off x="457200" y="899204"/>
            <a:ext cx="7662862" cy="4690289"/>
          </a:xfrm>
          <a:prstGeom prst="rect">
            <a:avLst/>
          </a:prstGeom>
        </p:spPr>
      </p:pic>
    </p:spTree>
    <p:extLst>
      <p:ext uri="{BB962C8B-B14F-4D97-AF65-F5344CB8AC3E}">
        <p14:creationId xmlns:p14="http://schemas.microsoft.com/office/powerpoint/2010/main" val="2655195114"/>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E8C875-2ACF-4A78-B6CE-E6FF95B9823A}"/>
              </a:ext>
            </a:extLst>
          </p:cNvPr>
          <p:cNvSpPr>
            <a:spLocks noGrp="1"/>
          </p:cNvSpPr>
          <p:nvPr>
            <p:ph type="title"/>
          </p:nvPr>
        </p:nvSpPr>
        <p:spPr>
          <a:xfrm>
            <a:off x="457200" y="7374"/>
            <a:ext cx="8229600" cy="868362"/>
          </a:xfrm>
        </p:spPr>
        <p:txBody>
          <a:bodyPr/>
          <a:lstStyle/>
          <a:p>
            <a:r>
              <a:rPr lang="en-US" dirty="0"/>
              <a:t>Wellness – Calm Health</a:t>
            </a:r>
            <a:endParaRPr lang="en-US" dirty="0">
              <a:highlight>
                <a:srgbClr val="FFFF00"/>
              </a:highlight>
            </a:endParaRPr>
          </a:p>
        </p:txBody>
      </p:sp>
      <p:pic>
        <p:nvPicPr>
          <p:cNvPr id="7" name="Picture 6">
            <a:extLst>
              <a:ext uri="{FF2B5EF4-FFF2-40B4-BE49-F238E27FC236}">
                <a16:creationId xmlns:a16="http://schemas.microsoft.com/office/drawing/2014/main" id="{8BA5CACD-C65E-4151-ACEA-C24682C6B187}"/>
              </a:ext>
            </a:extLst>
          </p:cNvPr>
          <p:cNvPicPr>
            <a:picLocks noChangeAspect="1"/>
          </p:cNvPicPr>
          <p:nvPr/>
        </p:nvPicPr>
        <p:blipFill>
          <a:blip r:embed="rId3"/>
          <a:stretch>
            <a:fillRect/>
          </a:stretch>
        </p:blipFill>
        <p:spPr>
          <a:xfrm>
            <a:off x="7315200" y="-5208"/>
            <a:ext cx="1628832" cy="1025561"/>
          </a:xfrm>
          <a:prstGeom prst="rect">
            <a:avLst/>
          </a:prstGeom>
        </p:spPr>
      </p:pic>
      <p:pic>
        <p:nvPicPr>
          <p:cNvPr id="8" name="Picture 7">
            <a:extLst>
              <a:ext uri="{FF2B5EF4-FFF2-40B4-BE49-F238E27FC236}">
                <a16:creationId xmlns:a16="http://schemas.microsoft.com/office/drawing/2014/main" id="{184C0423-4328-442F-7ACD-82A47504C29D}"/>
              </a:ext>
            </a:extLst>
          </p:cNvPr>
          <p:cNvPicPr>
            <a:picLocks noChangeAspect="1"/>
          </p:cNvPicPr>
          <p:nvPr/>
        </p:nvPicPr>
        <p:blipFill>
          <a:blip r:embed="rId4"/>
          <a:stretch>
            <a:fillRect/>
          </a:stretch>
        </p:blipFill>
        <p:spPr>
          <a:xfrm>
            <a:off x="290512" y="875735"/>
            <a:ext cx="7329488" cy="5565441"/>
          </a:xfrm>
          <a:prstGeom prst="rect">
            <a:avLst/>
          </a:prstGeom>
        </p:spPr>
      </p:pic>
    </p:spTree>
    <p:extLst>
      <p:ext uri="{BB962C8B-B14F-4D97-AF65-F5344CB8AC3E}">
        <p14:creationId xmlns:p14="http://schemas.microsoft.com/office/powerpoint/2010/main" val="3154451447"/>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0"/>
          <p:cNvSpPr>
            <a:spLocks noGrp="1"/>
          </p:cNvSpPr>
          <p:nvPr>
            <p:ph type="title"/>
          </p:nvPr>
        </p:nvSpPr>
        <p:spPr>
          <a:xfrm>
            <a:off x="457200" y="274638"/>
            <a:ext cx="8229600" cy="868362"/>
          </a:xfrm>
        </p:spPr>
        <p:txBody>
          <a:bodyPr anchor="ctr">
            <a:normAutofit fontScale="90000"/>
          </a:bodyPr>
          <a:lstStyle/>
          <a:p>
            <a:pPr>
              <a:lnSpc>
                <a:spcPct val="90000"/>
              </a:lnSpc>
            </a:pPr>
            <a:r>
              <a:rPr lang="en-US" dirty="0"/>
              <a:t> APEX MEC Medical/Rx is now The Loomis Company</a:t>
            </a:r>
            <a:br>
              <a:rPr lang="en-US" dirty="0"/>
            </a:br>
            <a:endParaRPr lang="en-US" dirty="0"/>
          </a:p>
        </p:txBody>
      </p:sp>
      <p:pic>
        <p:nvPicPr>
          <p:cNvPr id="5" name="Graphic 4">
            <a:extLst>
              <a:ext uri="{FF2B5EF4-FFF2-40B4-BE49-F238E27FC236}">
                <a16:creationId xmlns:a16="http://schemas.microsoft.com/office/drawing/2014/main" id="{34D9E876-1F69-62F8-BD98-A00DCC0F63A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09600" y="1905000"/>
            <a:ext cx="3419706" cy="1143000"/>
          </a:xfrm>
          <a:prstGeom prst="rect">
            <a:avLst/>
          </a:prstGeom>
        </p:spPr>
      </p:pic>
      <p:pic>
        <p:nvPicPr>
          <p:cNvPr id="3" name="Picture 2">
            <a:extLst>
              <a:ext uri="{FF2B5EF4-FFF2-40B4-BE49-F238E27FC236}">
                <a16:creationId xmlns:a16="http://schemas.microsoft.com/office/drawing/2014/main" id="{817C1409-CAEF-9687-8DA1-66CC8DF6D9EC}"/>
              </a:ext>
            </a:extLst>
          </p:cNvPr>
          <p:cNvPicPr>
            <a:picLocks noChangeAspect="1"/>
          </p:cNvPicPr>
          <p:nvPr/>
        </p:nvPicPr>
        <p:blipFill>
          <a:blip r:embed="rId5"/>
          <a:stretch>
            <a:fillRect/>
          </a:stretch>
        </p:blipFill>
        <p:spPr>
          <a:xfrm>
            <a:off x="4343400" y="3359149"/>
            <a:ext cx="3180969" cy="1571625"/>
          </a:xfrm>
          <a:prstGeom prst="rect">
            <a:avLst/>
          </a:prstGeom>
        </p:spPr>
      </p:pic>
    </p:spTree>
    <p:extLst>
      <p:ext uri="{BB962C8B-B14F-4D97-AF65-F5344CB8AC3E}">
        <p14:creationId xmlns:p14="http://schemas.microsoft.com/office/powerpoint/2010/main" val="1597936834"/>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F658B-8C5B-A911-78AE-3E7D5EAF9B27}"/>
              </a:ext>
            </a:extLst>
          </p:cNvPr>
          <p:cNvSpPr>
            <a:spLocks noGrp="1"/>
          </p:cNvSpPr>
          <p:nvPr>
            <p:ph type="title"/>
          </p:nvPr>
        </p:nvSpPr>
        <p:spPr>
          <a:xfrm>
            <a:off x="400050" y="228600"/>
            <a:ext cx="7886700" cy="994172"/>
          </a:xfrm>
        </p:spPr>
        <p:txBody>
          <a:bodyPr>
            <a:normAutofit/>
          </a:bodyPr>
          <a:lstStyle/>
          <a:p>
            <a:r>
              <a:rPr lang="en-US" i="0" dirty="0">
                <a:effectLst/>
                <a:latin typeface="+mn-lt"/>
              </a:rPr>
              <a:t>What medical plan do I choose? </a:t>
            </a:r>
            <a:br>
              <a:rPr lang="en-US" i="0" dirty="0">
                <a:effectLst/>
                <a:latin typeface="+mn-lt"/>
              </a:rPr>
            </a:br>
            <a:endParaRPr lang="en-US" dirty="0">
              <a:latin typeface="+mn-lt"/>
            </a:endParaRPr>
          </a:p>
        </p:txBody>
      </p:sp>
      <p:sp>
        <p:nvSpPr>
          <p:cNvPr id="6" name="Content Placeholder 2">
            <a:extLst>
              <a:ext uri="{FF2B5EF4-FFF2-40B4-BE49-F238E27FC236}">
                <a16:creationId xmlns:a16="http://schemas.microsoft.com/office/drawing/2014/main" id="{21C9F001-8388-7327-C64A-E1349DD90C2B}"/>
              </a:ext>
            </a:extLst>
          </p:cNvPr>
          <p:cNvSpPr>
            <a:spLocks noGrp="1"/>
          </p:cNvSpPr>
          <p:nvPr>
            <p:ph idx="1"/>
          </p:nvPr>
        </p:nvSpPr>
        <p:spPr>
          <a:xfrm>
            <a:off x="209550" y="1069078"/>
            <a:ext cx="8534400" cy="4188661"/>
          </a:xfrm>
        </p:spPr>
        <p:txBody>
          <a:bodyPr>
            <a:normAutofit fontScale="25000" lnSpcReduction="20000"/>
          </a:bodyPr>
          <a:lstStyle/>
          <a:p>
            <a:pPr marL="0" indent="0">
              <a:buNone/>
            </a:pPr>
            <a:r>
              <a:rPr lang="en-US" sz="7200" b="1" dirty="0">
                <a:solidFill>
                  <a:srgbClr val="FF4713"/>
                </a:solidFill>
              </a:rPr>
              <a:t>MEC - </a:t>
            </a:r>
            <a:r>
              <a:rPr lang="en-US" sz="7200" b="1" i="0" dirty="0">
                <a:solidFill>
                  <a:srgbClr val="FF4713"/>
                </a:solidFill>
                <a:effectLst/>
              </a:rPr>
              <a:t>Minimum Essential Coverage or “skinny plan” </a:t>
            </a:r>
          </a:p>
          <a:p>
            <a:pPr marL="0" indent="0">
              <a:buNone/>
            </a:pPr>
            <a:endParaRPr lang="en-US" sz="7200" b="1" i="0" dirty="0">
              <a:solidFill>
                <a:srgbClr val="FF4713"/>
              </a:solidFill>
              <a:effectLst/>
            </a:endParaRPr>
          </a:p>
          <a:p>
            <a:r>
              <a:rPr lang="en-US" sz="7200" dirty="0">
                <a:solidFill>
                  <a:srgbClr val="3F4443"/>
                </a:solidFill>
              </a:rPr>
              <a:t>This is not traditional health insurance. </a:t>
            </a:r>
            <a:r>
              <a:rPr lang="en-US" sz="7200" dirty="0">
                <a:solidFill>
                  <a:srgbClr val="3F4443"/>
                </a:solidFill>
                <a:effectLst/>
                <a:ea typeface="Calibri" panose="020F0502020204030204" pitchFamily="34" charset="0"/>
              </a:rPr>
              <a:t>This is separate from UHC plans.  Network is with PHCS.</a:t>
            </a:r>
            <a:endParaRPr lang="en-US" sz="7200" dirty="0">
              <a:solidFill>
                <a:srgbClr val="3F4443"/>
              </a:solidFill>
            </a:endParaRPr>
          </a:p>
          <a:p>
            <a:r>
              <a:rPr lang="en-US" sz="7200" b="0" i="0" dirty="0">
                <a:solidFill>
                  <a:srgbClr val="3F4443"/>
                </a:solidFill>
                <a:effectLst/>
              </a:rPr>
              <a:t>Less expensive weekly premiums but limited protection &amp; is not for everyone.</a:t>
            </a:r>
          </a:p>
          <a:p>
            <a:r>
              <a:rPr lang="en-US" sz="7200" dirty="0">
                <a:solidFill>
                  <a:srgbClr val="3F4443"/>
                </a:solidFill>
              </a:rPr>
              <a:t>This plan doesn’t provide coverage for the emergency room, surgeries, or inpatient hospital. </a:t>
            </a:r>
          </a:p>
          <a:p>
            <a:r>
              <a:rPr lang="en-US" sz="7200" b="0" i="0" dirty="0">
                <a:solidFill>
                  <a:srgbClr val="3F4443"/>
                </a:solidFill>
                <a:effectLst/>
              </a:rPr>
              <a:t>This plan provides </a:t>
            </a:r>
            <a:r>
              <a:rPr lang="en-US" sz="7200" dirty="0">
                <a:solidFill>
                  <a:srgbClr val="3F4443"/>
                </a:solidFill>
              </a:rPr>
              <a:t>coverage at 100% for preventive services</a:t>
            </a:r>
          </a:p>
          <a:p>
            <a:r>
              <a:rPr lang="en-US" sz="7200" b="0" i="0" dirty="0">
                <a:solidFill>
                  <a:srgbClr val="3F4443"/>
                </a:solidFill>
                <a:effectLst/>
              </a:rPr>
              <a:t>Telehealth </a:t>
            </a:r>
            <a:r>
              <a:rPr lang="en-US" sz="7200" dirty="0">
                <a:solidFill>
                  <a:srgbClr val="3F4443"/>
                </a:solidFill>
              </a:rPr>
              <a:t>&amp; behavioral </a:t>
            </a:r>
            <a:r>
              <a:rPr lang="en-US" sz="7200" b="0" i="0" dirty="0">
                <a:solidFill>
                  <a:srgbClr val="3F4443"/>
                </a:solidFill>
                <a:effectLst/>
              </a:rPr>
              <a:t>services are free and unlimited. </a:t>
            </a:r>
          </a:p>
          <a:p>
            <a:r>
              <a:rPr lang="en-US" sz="7200" dirty="0">
                <a:solidFill>
                  <a:srgbClr val="3F4443"/>
                </a:solidFill>
              </a:rPr>
              <a:t>Provides 3 primary care visits for $20 per visit. Additional visits charges, your responsibility. </a:t>
            </a:r>
          </a:p>
          <a:p>
            <a:r>
              <a:rPr lang="en-US" sz="7200" dirty="0">
                <a:solidFill>
                  <a:srgbClr val="3F4443"/>
                </a:solidFill>
              </a:rPr>
              <a:t>Provides 3 specialty doctor visits for $50 per visit. Additional visits charges, your responsibility. </a:t>
            </a:r>
          </a:p>
          <a:p>
            <a:r>
              <a:rPr lang="en-US" sz="7200" dirty="0">
                <a:solidFill>
                  <a:srgbClr val="3F4443"/>
                </a:solidFill>
              </a:rPr>
              <a:t>Provides 3 urgent care visits for $50 per visit. Additional visits charges, your responsibility. </a:t>
            </a:r>
          </a:p>
          <a:p>
            <a:r>
              <a:rPr lang="en-US" sz="7200" dirty="0">
                <a:solidFill>
                  <a:srgbClr val="3F4443"/>
                </a:solidFill>
              </a:rPr>
              <a:t>Provides 5 visits to lab/x-ray for $50 per visit. Additional visits charges, your responsibility. </a:t>
            </a:r>
          </a:p>
          <a:p>
            <a:r>
              <a:rPr lang="en-US" sz="7200" dirty="0">
                <a:solidFill>
                  <a:srgbClr val="3F4443"/>
                </a:solidFill>
              </a:rPr>
              <a:t>Provides 1 imagining for $200. Additional visits charges, your responsibility. </a:t>
            </a:r>
          </a:p>
          <a:p>
            <a:pPr marL="0" indent="0">
              <a:buNone/>
            </a:pPr>
            <a:r>
              <a:rPr lang="en-US" sz="5600" b="0" i="0" dirty="0">
                <a:solidFill>
                  <a:srgbClr val="3F4443"/>
                </a:solidFill>
                <a:effectLst/>
              </a:rPr>
              <a:t> </a:t>
            </a:r>
          </a:p>
          <a:p>
            <a:r>
              <a:rPr lang="en-US" sz="7200" b="0" i="0" dirty="0">
                <a:solidFill>
                  <a:srgbClr val="3F4443"/>
                </a:solidFill>
                <a:effectLst/>
              </a:rPr>
              <a:t>For more details, including prescription coverages, see plan summary. </a:t>
            </a:r>
          </a:p>
          <a:p>
            <a:endParaRPr lang="en-US" dirty="0">
              <a:solidFill>
                <a:srgbClr val="58585A"/>
              </a:solidFill>
              <a:latin typeface="Avenir LT W01_85 Heavy1475544"/>
            </a:endParaRPr>
          </a:p>
        </p:txBody>
      </p:sp>
      <p:pic>
        <p:nvPicPr>
          <p:cNvPr id="4" name="Picture 3">
            <a:extLst>
              <a:ext uri="{FF2B5EF4-FFF2-40B4-BE49-F238E27FC236}">
                <a16:creationId xmlns:a16="http://schemas.microsoft.com/office/drawing/2014/main" id="{AD0A1F58-809F-8869-A072-1AA8263CE63D}"/>
              </a:ext>
            </a:extLst>
          </p:cNvPr>
          <p:cNvPicPr>
            <a:picLocks noChangeAspect="1"/>
          </p:cNvPicPr>
          <p:nvPr/>
        </p:nvPicPr>
        <p:blipFill>
          <a:blip r:embed="rId3"/>
          <a:stretch>
            <a:fillRect/>
          </a:stretch>
        </p:blipFill>
        <p:spPr>
          <a:xfrm>
            <a:off x="6562725" y="130373"/>
            <a:ext cx="2409825" cy="1190625"/>
          </a:xfrm>
          <a:prstGeom prst="rect">
            <a:avLst/>
          </a:prstGeom>
        </p:spPr>
      </p:pic>
    </p:spTree>
    <p:extLst>
      <p:ext uri="{BB962C8B-B14F-4D97-AF65-F5344CB8AC3E}">
        <p14:creationId xmlns:p14="http://schemas.microsoft.com/office/powerpoint/2010/main" val="1060126436"/>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F658B-8C5B-A911-78AE-3E7D5EAF9B27}"/>
              </a:ext>
            </a:extLst>
          </p:cNvPr>
          <p:cNvSpPr>
            <a:spLocks noGrp="1"/>
          </p:cNvSpPr>
          <p:nvPr>
            <p:ph type="title"/>
          </p:nvPr>
        </p:nvSpPr>
        <p:spPr>
          <a:xfrm>
            <a:off x="404966" y="304800"/>
            <a:ext cx="7886700" cy="994172"/>
          </a:xfrm>
        </p:spPr>
        <p:txBody>
          <a:bodyPr>
            <a:normAutofit/>
          </a:bodyPr>
          <a:lstStyle/>
          <a:p>
            <a:r>
              <a:rPr lang="en-US" i="0" dirty="0">
                <a:effectLst/>
                <a:latin typeface="+mn-lt"/>
              </a:rPr>
              <a:t>What plan do I choose? </a:t>
            </a:r>
            <a:br>
              <a:rPr lang="en-US" i="0" dirty="0">
                <a:effectLst/>
                <a:latin typeface="+mn-lt"/>
              </a:rPr>
            </a:br>
            <a:endParaRPr lang="en-US" dirty="0">
              <a:latin typeface="+mn-lt"/>
            </a:endParaRPr>
          </a:p>
        </p:txBody>
      </p:sp>
      <p:sp>
        <p:nvSpPr>
          <p:cNvPr id="3" name="Content Placeholder 2">
            <a:extLst>
              <a:ext uri="{FF2B5EF4-FFF2-40B4-BE49-F238E27FC236}">
                <a16:creationId xmlns:a16="http://schemas.microsoft.com/office/drawing/2014/main" id="{CCBE8DDA-3DCB-A50B-A0AE-696875A91F71}"/>
              </a:ext>
            </a:extLst>
          </p:cNvPr>
          <p:cNvSpPr>
            <a:spLocks noGrp="1"/>
          </p:cNvSpPr>
          <p:nvPr>
            <p:ph idx="1"/>
          </p:nvPr>
        </p:nvSpPr>
        <p:spPr>
          <a:xfrm>
            <a:off x="424631" y="978674"/>
            <a:ext cx="8534400" cy="4188661"/>
          </a:xfrm>
        </p:spPr>
        <p:txBody>
          <a:bodyPr>
            <a:normAutofit/>
          </a:bodyPr>
          <a:lstStyle/>
          <a:p>
            <a:pPr marL="0" indent="0">
              <a:buNone/>
            </a:pPr>
            <a:r>
              <a:rPr lang="en-US" sz="1900" b="1" dirty="0">
                <a:solidFill>
                  <a:srgbClr val="FF4713"/>
                </a:solidFill>
              </a:rPr>
              <a:t>MEC - </a:t>
            </a:r>
            <a:r>
              <a:rPr lang="en-US" sz="1900" b="1" i="0" dirty="0">
                <a:solidFill>
                  <a:srgbClr val="FF4713"/>
                </a:solidFill>
                <a:effectLst/>
              </a:rPr>
              <a:t>Minimum Essential Coverage or “skinny plan” </a:t>
            </a:r>
          </a:p>
          <a:p>
            <a:pPr marL="0" indent="0">
              <a:buNone/>
            </a:pPr>
            <a:endParaRPr lang="en-US" sz="1900" b="1" i="0" dirty="0">
              <a:solidFill>
                <a:srgbClr val="FF4713"/>
              </a:solidFill>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900" dirty="0">
                <a:solidFill>
                  <a:srgbClr val="3F4443"/>
                </a:solidFill>
                <a:effectLst/>
                <a:ea typeface="Calibri" panose="020F0502020204030204" pitchFamily="34" charset="0"/>
              </a:rPr>
              <a:t>Keep in mind this is not a Major Medical plan, nor priced like a Major Medical plans.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900" dirty="0">
              <a:solidFill>
                <a:srgbClr val="3F4443"/>
              </a:solidFill>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900" dirty="0">
                <a:solidFill>
                  <a:srgbClr val="3F4443"/>
                </a:solidFill>
                <a:effectLst/>
                <a:ea typeface="Calibri" panose="020F0502020204030204" pitchFamily="34" charset="0"/>
              </a:rPr>
              <a:t>Not intended for people with chronic conditions, or those in need of expensive specialty or maintenance drugs.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900" dirty="0">
              <a:solidFill>
                <a:srgbClr val="3F4443"/>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900" dirty="0">
                <a:solidFill>
                  <a:srgbClr val="3F4443"/>
                </a:solidFill>
              </a:rPr>
              <a:t>Pharmacies included in the network include  </a:t>
            </a:r>
            <a:r>
              <a:rPr lang="en-US" sz="1900" dirty="0">
                <a:solidFill>
                  <a:srgbClr val="3F4443"/>
                </a:solidFill>
                <a:effectLst/>
                <a:ea typeface="Calibri" panose="020F0502020204030204" pitchFamily="34" charset="0"/>
              </a:rPr>
              <a:t>Costco, CVS, Kroger, Meijer, Rite Aid, Sam’s, Walgreens, Walmart.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900" dirty="0">
              <a:solidFill>
                <a:srgbClr val="3F4443"/>
              </a:solidFill>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900" dirty="0">
                <a:solidFill>
                  <a:srgbClr val="3F4443"/>
                </a:solidFill>
                <a:effectLst/>
                <a:ea typeface="Calibri" panose="020F0502020204030204" pitchFamily="34" charset="0"/>
              </a:rPr>
              <a:t>Here below, list of partner vendors: </a:t>
            </a:r>
          </a:p>
          <a:p>
            <a:endParaRPr lang="en-US" dirty="0">
              <a:solidFill>
                <a:srgbClr val="58585A"/>
              </a:solidFill>
              <a:latin typeface="Avenir LT W01_85 Heavy1475544"/>
            </a:endParaRPr>
          </a:p>
        </p:txBody>
      </p:sp>
      <p:pic>
        <p:nvPicPr>
          <p:cNvPr id="6" name="Picture 5">
            <a:extLst>
              <a:ext uri="{FF2B5EF4-FFF2-40B4-BE49-F238E27FC236}">
                <a16:creationId xmlns:a16="http://schemas.microsoft.com/office/drawing/2014/main" id="{EB3486CD-F17B-6F45-581A-2E9DFE4B781F}"/>
              </a:ext>
            </a:extLst>
          </p:cNvPr>
          <p:cNvPicPr>
            <a:picLocks noChangeAspect="1"/>
          </p:cNvPicPr>
          <p:nvPr/>
        </p:nvPicPr>
        <p:blipFill>
          <a:blip r:embed="rId3"/>
          <a:stretch>
            <a:fillRect/>
          </a:stretch>
        </p:blipFill>
        <p:spPr>
          <a:xfrm>
            <a:off x="161002" y="4830335"/>
            <a:ext cx="8982998" cy="1403594"/>
          </a:xfrm>
          <a:prstGeom prst="rect">
            <a:avLst/>
          </a:prstGeom>
        </p:spPr>
      </p:pic>
      <p:pic>
        <p:nvPicPr>
          <p:cNvPr id="7" name="Picture 6">
            <a:extLst>
              <a:ext uri="{FF2B5EF4-FFF2-40B4-BE49-F238E27FC236}">
                <a16:creationId xmlns:a16="http://schemas.microsoft.com/office/drawing/2014/main" id="{5ABD8E20-437D-6268-BFA7-7E0F6688418E}"/>
              </a:ext>
            </a:extLst>
          </p:cNvPr>
          <p:cNvPicPr>
            <a:picLocks noChangeAspect="1"/>
          </p:cNvPicPr>
          <p:nvPr/>
        </p:nvPicPr>
        <p:blipFill>
          <a:blip r:embed="rId4"/>
          <a:stretch>
            <a:fillRect/>
          </a:stretch>
        </p:blipFill>
        <p:spPr>
          <a:xfrm>
            <a:off x="6677025" y="46332"/>
            <a:ext cx="2466975" cy="1190625"/>
          </a:xfrm>
          <a:prstGeom prst="rect">
            <a:avLst/>
          </a:prstGeom>
        </p:spPr>
      </p:pic>
    </p:spTree>
    <p:extLst>
      <p:ext uri="{BB962C8B-B14F-4D97-AF65-F5344CB8AC3E}">
        <p14:creationId xmlns:p14="http://schemas.microsoft.com/office/powerpoint/2010/main" val="3069467558"/>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64B2ADF1-7D28-A2B6-C025-4B6E3BE23C79}"/>
              </a:ext>
            </a:extLst>
          </p:cNvPr>
          <p:cNvSpPr>
            <a:spLocks noGrp="1"/>
          </p:cNvSpPr>
          <p:nvPr>
            <p:ph type="title"/>
          </p:nvPr>
        </p:nvSpPr>
        <p:spPr>
          <a:xfrm>
            <a:off x="457200" y="274638"/>
            <a:ext cx="8229600" cy="868362"/>
          </a:xfrm>
        </p:spPr>
        <p:txBody>
          <a:bodyPr/>
          <a:lstStyle/>
          <a:p>
            <a:r>
              <a:rPr lang="en-US" dirty="0"/>
              <a:t>MEC Medical –  Highlights</a:t>
            </a:r>
          </a:p>
        </p:txBody>
      </p:sp>
      <p:pic>
        <p:nvPicPr>
          <p:cNvPr id="8" name="Picture 7">
            <a:extLst>
              <a:ext uri="{FF2B5EF4-FFF2-40B4-BE49-F238E27FC236}">
                <a16:creationId xmlns:a16="http://schemas.microsoft.com/office/drawing/2014/main" id="{646759B6-1AAE-E88D-8238-5DBCDD4B48D3}"/>
              </a:ext>
            </a:extLst>
          </p:cNvPr>
          <p:cNvPicPr>
            <a:picLocks noChangeAspect="1"/>
          </p:cNvPicPr>
          <p:nvPr/>
        </p:nvPicPr>
        <p:blipFill rotWithShape="1">
          <a:blip r:embed="rId3"/>
          <a:srcRect b="20803"/>
          <a:stretch/>
        </p:blipFill>
        <p:spPr>
          <a:xfrm>
            <a:off x="193132" y="1019173"/>
            <a:ext cx="8583145" cy="5699335"/>
          </a:xfrm>
          <a:prstGeom prst="rect">
            <a:avLst/>
          </a:prstGeom>
        </p:spPr>
      </p:pic>
      <p:pic>
        <p:nvPicPr>
          <p:cNvPr id="4" name="Picture 3">
            <a:extLst>
              <a:ext uri="{FF2B5EF4-FFF2-40B4-BE49-F238E27FC236}">
                <a16:creationId xmlns:a16="http://schemas.microsoft.com/office/drawing/2014/main" id="{3A592BC9-C129-B64C-4208-50E8DA701BD8}"/>
              </a:ext>
            </a:extLst>
          </p:cNvPr>
          <p:cNvPicPr>
            <a:picLocks noChangeAspect="1"/>
          </p:cNvPicPr>
          <p:nvPr/>
        </p:nvPicPr>
        <p:blipFill>
          <a:blip r:embed="rId4"/>
          <a:stretch>
            <a:fillRect/>
          </a:stretch>
        </p:blipFill>
        <p:spPr>
          <a:xfrm>
            <a:off x="6816258" y="0"/>
            <a:ext cx="2224087" cy="1073401"/>
          </a:xfrm>
          <a:prstGeom prst="rect">
            <a:avLst/>
          </a:prstGeom>
        </p:spPr>
      </p:pic>
    </p:spTree>
    <p:extLst>
      <p:ext uri="{BB962C8B-B14F-4D97-AF65-F5344CB8AC3E}">
        <p14:creationId xmlns:p14="http://schemas.microsoft.com/office/powerpoint/2010/main" val="805130383"/>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A1492531-826E-942F-ADD0-5938010B56F2}"/>
              </a:ext>
            </a:extLst>
          </p:cNvPr>
          <p:cNvSpPr>
            <a:spLocks noGrp="1"/>
          </p:cNvSpPr>
          <p:nvPr>
            <p:ph type="title"/>
          </p:nvPr>
        </p:nvSpPr>
        <p:spPr>
          <a:xfrm>
            <a:off x="1373680" y="109861"/>
            <a:ext cx="6705600" cy="868362"/>
          </a:xfrm>
        </p:spPr>
        <p:txBody>
          <a:bodyPr>
            <a:normAutofit fontScale="90000"/>
          </a:bodyPr>
          <a:lstStyle/>
          <a:p>
            <a:r>
              <a:rPr lang="en-US" dirty="0">
                <a:solidFill>
                  <a:srgbClr val="FF4713"/>
                </a:solidFill>
              </a:rPr>
              <a:t>Medical – Weekly Employee Contributions</a:t>
            </a:r>
            <a:endParaRPr lang="en-US" sz="1800" dirty="0">
              <a:solidFill>
                <a:srgbClr val="FF4713"/>
              </a:solidFill>
            </a:endParaRPr>
          </a:p>
        </p:txBody>
      </p:sp>
      <p:sp>
        <p:nvSpPr>
          <p:cNvPr id="8" name="TextBox 7">
            <a:extLst>
              <a:ext uri="{FF2B5EF4-FFF2-40B4-BE49-F238E27FC236}">
                <a16:creationId xmlns:a16="http://schemas.microsoft.com/office/drawing/2014/main" id="{5CAD0798-F79D-E3D8-08FE-AA8FC679C244}"/>
              </a:ext>
            </a:extLst>
          </p:cNvPr>
          <p:cNvSpPr txBox="1"/>
          <p:nvPr/>
        </p:nvSpPr>
        <p:spPr>
          <a:xfrm>
            <a:off x="383034" y="5450656"/>
            <a:ext cx="6400800" cy="738664"/>
          </a:xfrm>
          <a:prstGeom prst="rect">
            <a:avLst/>
          </a:prstGeom>
          <a:noFill/>
        </p:spPr>
        <p:txBody>
          <a:bodyPr wrap="square" rtlCol="0">
            <a:spAutoFit/>
          </a:bodyPr>
          <a:lstStyle/>
          <a:p>
            <a:r>
              <a:rPr lang="en-US" sz="1400" b="1" dirty="0">
                <a:solidFill>
                  <a:srgbClr val="3F4443"/>
                </a:solidFill>
                <a:latin typeface="Arial" panose="020B0604020202020204" pitchFamily="34" charset="0"/>
              </a:rPr>
              <a:t>Payroll deductions are on a weekly pre-tax basis*</a:t>
            </a:r>
          </a:p>
          <a:p>
            <a:r>
              <a:rPr lang="en-US" sz="1400" dirty="0">
                <a:solidFill>
                  <a:srgbClr val="3F4443"/>
                </a:solidFill>
                <a:latin typeface="Arial" panose="020B0604020202020204" pitchFamily="34" charset="0"/>
              </a:rPr>
              <a:t>Employee contributions shown above, Vinylmax is covering 65% of the cost.</a:t>
            </a:r>
          </a:p>
          <a:p>
            <a:r>
              <a:rPr lang="en-US" sz="1400" b="1" dirty="0">
                <a:solidFill>
                  <a:srgbClr val="3F4443"/>
                </a:solidFill>
                <a:latin typeface="Arial" panose="020B0604020202020204" pitchFamily="34" charset="0"/>
              </a:rPr>
              <a:t>Note: There is a $20/week spousal surcharge </a:t>
            </a:r>
            <a:r>
              <a:rPr lang="en-US" sz="1100" dirty="0">
                <a:solidFill>
                  <a:schemeClr val="bg1"/>
                </a:solidFill>
                <a:latin typeface="Arial" panose="020B0604020202020204" pitchFamily="34" charset="0"/>
              </a:rPr>
              <a:t>.</a:t>
            </a:r>
          </a:p>
        </p:txBody>
      </p:sp>
      <p:graphicFrame>
        <p:nvGraphicFramePr>
          <p:cNvPr id="9" name="Medical_Rate_Table">
            <a:extLst>
              <a:ext uri="{FF2B5EF4-FFF2-40B4-BE49-F238E27FC236}">
                <a16:creationId xmlns:a16="http://schemas.microsoft.com/office/drawing/2014/main" id="{D571C0A6-0D3C-2244-B398-C60E10520417}"/>
              </a:ext>
            </a:extLst>
          </p:cNvPr>
          <p:cNvGraphicFramePr>
            <a:graphicFrameLocks noGrp="1"/>
          </p:cNvGraphicFramePr>
          <p:nvPr>
            <p:extLst>
              <p:ext uri="{D42A27DB-BD31-4B8C-83A1-F6EECF244321}">
                <p14:modId xmlns:p14="http://schemas.microsoft.com/office/powerpoint/2010/main" val="4195685571"/>
              </p:ext>
            </p:extLst>
          </p:nvPr>
        </p:nvGraphicFramePr>
        <p:xfrm>
          <a:off x="383034" y="1905000"/>
          <a:ext cx="8377932" cy="3535680"/>
        </p:xfrm>
        <a:graphic>
          <a:graphicData uri="http://schemas.openxmlformats.org/drawingml/2006/table">
            <a:tbl>
              <a:tblPr firstRow="1" bandRow="1">
                <a:tableStyleId>{7E9639D4-E3E2-4D34-9284-5A2195B3D0D7}</a:tableStyleId>
              </a:tblPr>
              <a:tblGrid>
                <a:gridCol w="1661756">
                  <a:extLst>
                    <a:ext uri="{9D8B030D-6E8A-4147-A177-3AD203B41FA5}">
                      <a16:colId xmlns:a16="http://schemas.microsoft.com/office/drawing/2014/main" val="20000"/>
                    </a:ext>
                  </a:extLst>
                </a:gridCol>
                <a:gridCol w="1153025">
                  <a:extLst>
                    <a:ext uri="{9D8B030D-6E8A-4147-A177-3AD203B41FA5}">
                      <a16:colId xmlns:a16="http://schemas.microsoft.com/office/drawing/2014/main" val="3162841743"/>
                    </a:ext>
                  </a:extLst>
                </a:gridCol>
                <a:gridCol w="1066800">
                  <a:extLst>
                    <a:ext uri="{9D8B030D-6E8A-4147-A177-3AD203B41FA5}">
                      <a16:colId xmlns:a16="http://schemas.microsoft.com/office/drawing/2014/main" val="1989229010"/>
                    </a:ext>
                  </a:extLst>
                </a:gridCol>
                <a:gridCol w="1066800">
                  <a:extLst>
                    <a:ext uri="{9D8B030D-6E8A-4147-A177-3AD203B41FA5}">
                      <a16:colId xmlns:a16="http://schemas.microsoft.com/office/drawing/2014/main" val="3788231513"/>
                    </a:ext>
                  </a:extLst>
                </a:gridCol>
                <a:gridCol w="1143000">
                  <a:extLst>
                    <a:ext uri="{9D8B030D-6E8A-4147-A177-3AD203B41FA5}">
                      <a16:colId xmlns:a16="http://schemas.microsoft.com/office/drawing/2014/main" val="171192077"/>
                    </a:ext>
                  </a:extLst>
                </a:gridCol>
                <a:gridCol w="1219200">
                  <a:extLst>
                    <a:ext uri="{9D8B030D-6E8A-4147-A177-3AD203B41FA5}">
                      <a16:colId xmlns:a16="http://schemas.microsoft.com/office/drawing/2014/main" val="2558803790"/>
                    </a:ext>
                  </a:extLst>
                </a:gridCol>
                <a:gridCol w="1067351">
                  <a:extLst>
                    <a:ext uri="{9D8B030D-6E8A-4147-A177-3AD203B41FA5}">
                      <a16:colId xmlns:a16="http://schemas.microsoft.com/office/drawing/2014/main" val="1701087083"/>
                    </a:ext>
                  </a:extLst>
                </a:gridCol>
              </a:tblGrid>
              <a:tr h="731520">
                <a:tc rowSpan="2">
                  <a:txBody>
                    <a:bodyPr/>
                    <a:lstStyle/>
                    <a:p>
                      <a:r>
                        <a:rPr lang="en-US" sz="1400" dirty="0">
                          <a:solidFill>
                            <a:srgbClr val="3F4443"/>
                          </a:solidFill>
                        </a:rPr>
                        <a:t>Tier/Plan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US" sz="1400" dirty="0">
                          <a:solidFill>
                            <a:schemeClr val="bg1"/>
                          </a:solidFill>
                        </a:rPr>
                        <a:t>Preferred Provider Organization </a:t>
                      </a:r>
                    </a:p>
                    <a:p>
                      <a:pPr algn="ctr"/>
                      <a:r>
                        <a:rPr lang="en-US" sz="1400" dirty="0">
                          <a:solidFill>
                            <a:schemeClr val="bg1"/>
                          </a:solidFill>
                        </a:rPr>
                        <a:t>PPO Plan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50000"/>
                      </a:schemeClr>
                    </a:solidFill>
                  </a:tcPr>
                </a:tc>
                <a:tc hMerge="1">
                  <a:txBody>
                    <a:bodyPr/>
                    <a:lstStyle/>
                    <a:p>
                      <a:endParaRPr lang="en-US" sz="1050"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rgbClr val="3F4443"/>
                    </a:solidFill>
                  </a:tcPr>
                </a:tc>
                <a:tc gridSpan="2">
                  <a:txBody>
                    <a:bodyPr/>
                    <a:lstStyle/>
                    <a:p>
                      <a:pPr algn="ctr"/>
                      <a:r>
                        <a:rPr lang="en-US" sz="1400" dirty="0">
                          <a:solidFill>
                            <a:schemeClr val="bg1"/>
                          </a:solidFill>
                        </a:rPr>
                        <a:t>High Deductible Health Plan </a:t>
                      </a:r>
                    </a:p>
                    <a:p>
                      <a:pPr algn="ctr"/>
                      <a:r>
                        <a:rPr lang="en-US" sz="1400" dirty="0">
                          <a:solidFill>
                            <a:schemeClr val="bg1"/>
                          </a:solidFill>
                        </a:rPr>
                        <a:t>HDHP HSA Plan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hMerge="1">
                  <a:txBody>
                    <a:bodyPr/>
                    <a:lstStyle/>
                    <a:p>
                      <a:endParaRPr lang="en-US" sz="1050" dirty="0">
                        <a:solidFill>
                          <a:schemeClr val="bg1"/>
                        </a:solidFill>
                      </a:endParaRPr>
                    </a:p>
                  </a:txBody>
                  <a:tcPr anchor="ctr">
                    <a:lnL w="12700" cap="flat" cmpd="sng" algn="ctr">
                      <a:solidFill>
                        <a:schemeClr val="bg1"/>
                      </a:solidFill>
                      <a:prstDash val="solid"/>
                      <a:round/>
                      <a:headEnd type="none" w="med" len="med"/>
                      <a:tailEnd type="none" w="med" len="med"/>
                    </a:lnL>
                    <a:solidFill>
                      <a:srgbClr val="3F4443"/>
                    </a:solidFill>
                  </a:tcPr>
                </a:tc>
                <a:tc gridSpan="2">
                  <a:txBody>
                    <a:bodyPr/>
                    <a:lstStyle/>
                    <a:p>
                      <a:pPr algn="ctr"/>
                      <a:r>
                        <a:rPr lang="en-US" sz="1400" dirty="0">
                          <a:solidFill>
                            <a:srgbClr val="FFFFFF"/>
                          </a:solidFill>
                        </a:rPr>
                        <a:t>MEC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60000"/>
                        <a:lumOff val="40000"/>
                      </a:schemeClr>
                    </a:solidFill>
                  </a:tcPr>
                </a:tc>
                <a:tc hMerge="1">
                  <a:txBody>
                    <a:bodyPr/>
                    <a:lstStyle/>
                    <a:p>
                      <a:pPr algn="ctr"/>
                      <a:endParaRPr lang="en-US" sz="1400" dirty="0">
                        <a:solidFill>
                          <a:srgbClr val="FFFFFF"/>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60000"/>
                        <a:lumOff val="40000"/>
                      </a:schemeClr>
                    </a:solidFill>
                  </a:tcPr>
                </a:tc>
                <a:extLst>
                  <a:ext uri="{0D108BD9-81ED-4DB2-BD59-A6C34878D82A}">
                    <a16:rowId xmlns:a16="http://schemas.microsoft.com/office/drawing/2014/main" val="10000"/>
                  </a:ext>
                </a:extLst>
              </a:tr>
              <a:tr h="381000">
                <a:tc vMerge="1">
                  <a:txBody>
                    <a:bodyPr/>
                    <a:lstStyle/>
                    <a:p>
                      <a:r>
                        <a:rPr lang="en-US" sz="1050" dirty="0" err="1">
                          <a:solidFill>
                            <a:schemeClr val="bg1"/>
                          </a:solidFill>
                        </a:rPr>
                        <a:t>Coverrage</a:t>
                      </a:r>
                      <a:endParaRPr lang="en-US" sz="105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dirty="0">
                          <a:solidFill>
                            <a:srgbClr val="FFFFFF"/>
                          </a:solidFill>
                        </a:rPr>
                        <a:t>Non-Tobacco User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50000"/>
                      </a:schemeClr>
                    </a:solidFill>
                  </a:tcPr>
                </a:tc>
                <a:tc>
                  <a:txBody>
                    <a:bodyPr/>
                    <a:lstStyle/>
                    <a:p>
                      <a:pPr algn="ctr"/>
                      <a:r>
                        <a:rPr lang="en-US" sz="1400" dirty="0">
                          <a:solidFill>
                            <a:srgbClr val="FFFFFF"/>
                          </a:solidFill>
                        </a:rPr>
                        <a:t>Tobacco User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50000"/>
                      </a:schemeClr>
                    </a:solidFill>
                  </a:tcPr>
                </a:tc>
                <a:tc>
                  <a:txBody>
                    <a:bodyPr/>
                    <a:lstStyle/>
                    <a:p>
                      <a:pPr algn="ctr"/>
                      <a:r>
                        <a:rPr lang="en-US" sz="1400" dirty="0">
                          <a:solidFill>
                            <a:srgbClr val="FFFFFF"/>
                          </a:solidFill>
                        </a:rPr>
                        <a:t>Non-Tobacco User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algn="ctr"/>
                      <a:r>
                        <a:rPr lang="en-US" sz="1400" dirty="0">
                          <a:solidFill>
                            <a:srgbClr val="FFFFFF"/>
                          </a:solidFill>
                        </a:rPr>
                        <a:t>Tobacco User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algn="ctr"/>
                      <a:r>
                        <a:rPr lang="en-US" sz="1400" dirty="0">
                          <a:solidFill>
                            <a:srgbClr val="FFFFFF"/>
                          </a:solidFill>
                        </a:rPr>
                        <a:t>Non-Tobacco User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60000"/>
                        <a:lumOff val="40000"/>
                      </a:schemeClr>
                    </a:solidFill>
                  </a:tcPr>
                </a:tc>
                <a:tc>
                  <a:txBody>
                    <a:bodyPr/>
                    <a:lstStyle/>
                    <a:p>
                      <a:pPr algn="ctr"/>
                      <a:r>
                        <a:rPr lang="en-US" sz="1400" dirty="0">
                          <a:solidFill>
                            <a:srgbClr val="FFFFFF"/>
                          </a:solidFill>
                        </a:rPr>
                        <a:t>Tobacco User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60000"/>
                        <a:lumOff val="40000"/>
                      </a:schemeClr>
                    </a:solidFill>
                  </a:tcPr>
                </a:tc>
                <a:extLst>
                  <a:ext uri="{0D108BD9-81ED-4DB2-BD59-A6C34878D82A}">
                    <a16:rowId xmlns:a16="http://schemas.microsoft.com/office/drawing/2014/main" val="3598739207"/>
                  </a:ext>
                </a:extLst>
              </a:tr>
              <a:tr h="518160">
                <a:tc>
                  <a:txBody>
                    <a:bodyPr/>
                    <a:lstStyle/>
                    <a:p>
                      <a:r>
                        <a:rPr lang="en-US" sz="1400" dirty="0">
                          <a:solidFill>
                            <a:srgbClr val="3F4443"/>
                          </a:solidFill>
                        </a:rPr>
                        <a:t>Employee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solidFill>
                            <a:srgbClr val="3F4443"/>
                          </a:solidFill>
                        </a:rPr>
                        <a:t>$58.34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solidFill>
                            <a:srgbClr val="3F4443"/>
                          </a:solidFill>
                        </a:rPr>
                        <a:t>$68.34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solidFill>
                            <a:srgbClr val="3F4443"/>
                          </a:solidFill>
                        </a:rPr>
                        <a:t>$53.77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solidFill>
                            <a:srgbClr val="3F4443"/>
                          </a:solidFill>
                        </a:rPr>
                        <a:t>$63.77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solidFill>
                            <a:srgbClr val="3F4443"/>
                          </a:solidFill>
                        </a:rPr>
                        <a:t>$10.83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solidFill>
                            <a:srgbClr val="3F4443"/>
                          </a:solidFill>
                        </a:rPr>
                        <a:t>$20.83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48904700"/>
                  </a:ext>
                </a:extLst>
              </a:tr>
              <a:tr h="518160">
                <a:tc>
                  <a:txBody>
                    <a:bodyPr/>
                    <a:lstStyle/>
                    <a:p>
                      <a:r>
                        <a:rPr lang="en-US" sz="1400" dirty="0">
                          <a:solidFill>
                            <a:srgbClr val="3F4443"/>
                          </a:solidFill>
                        </a:rPr>
                        <a:t>Employee &amp; Spouse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solidFill>
                            <a:srgbClr val="3F4443"/>
                          </a:solidFill>
                        </a:rPr>
                        <a:t>$128.22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solidFill>
                            <a:srgbClr val="3F4443"/>
                          </a:solidFill>
                        </a:rPr>
                        <a:t>$138.22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solidFill>
                            <a:srgbClr val="3F4443"/>
                          </a:solidFill>
                        </a:rPr>
                        <a:t>$118.19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solidFill>
                            <a:srgbClr val="3F4443"/>
                          </a:solidFill>
                        </a:rPr>
                        <a:t>$128.19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solidFill>
                            <a:srgbClr val="3F4443"/>
                          </a:solidFill>
                        </a:rPr>
                        <a:t>$21.88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solidFill>
                            <a:srgbClr val="3F4443"/>
                          </a:solidFill>
                        </a:rPr>
                        <a:t>$31.88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88868685"/>
                  </a:ext>
                </a:extLst>
              </a:tr>
              <a:tr h="518160">
                <a:tc>
                  <a:txBody>
                    <a:bodyPr/>
                    <a:lstStyle/>
                    <a:p>
                      <a:r>
                        <a:rPr lang="en-US" sz="1400" dirty="0">
                          <a:solidFill>
                            <a:srgbClr val="3F4443"/>
                          </a:solidFill>
                        </a:rPr>
                        <a:t>Employee &amp; Child(ren)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solidFill>
                            <a:srgbClr val="3F4443"/>
                          </a:solidFill>
                        </a:rPr>
                        <a:t>$98.47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solidFill>
                            <a:srgbClr val="3F4443"/>
                          </a:solidFill>
                        </a:rPr>
                        <a:t>$108.47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solidFill>
                            <a:srgbClr val="3F4443"/>
                          </a:solidFill>
                        </a:rPr>
                        <a:t>$90.76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solidFill>
                            <a:srgbClr val="3F4443"/>
                          </a:solidFill>
                        </a:rPr>
                        <a:t>$100.76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solidFill>
                            <a:srgbClr val="3F4443"/>
                          </a:solidFill>
                        </a:rPr>
                        <a:t>$21.88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solidFill>
                            <a:srgbClr val="3F4443"/>
                          </a:solidFill>
                        </a:rPr>
                        <a:t>$31.88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57673387"/>
                  </a:ext>
                </a:extLst>
              </a:tr>
              <a:tr h="518160">
                <a:tc>
                  <a:txBody>
                    <a:bodyPr/>
                    <a:lstStyle/>
                    <a:p>
                      <a:r>
                        <a:rPr lang="en-US" sz="1400" dirty="0">
                          <a:solidFill>
                            <a:srgbClr val="3F4443"/>
                          </a:solidFill>
                        </a:rPr>
                        <a:t>Family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solidFill>
                            <a:srgbClr val="3F4443"/>
                          </a:solidFill>
                        </a:rPr>
                        <a:t>$180.08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solidFill>
                            <a:srgbClr val="3F4443"/>
                          </a:solidFill>
                        </a:rPr>
                        <a:t>$190.08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solidFill>
                            <a:srgbClr val="3F4443"/>
                          </a:solidFill>
                        </a:rPr>
                        <a:t>$165.99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solidFill>
                            <a:srgbClr val="3F4443"/>
                          </a:solidFill>
                        </a:rPr>
                        <a:t>$175.99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solidFill>
                            <a:srgbClr val="3F4443"/>
                          </a:solidFill>
                        </a:rPr>
                        <a:t>$32.37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solidFill>
                            <a:srgbClr val="3F4443"/>
                          </a:solidFill>
                        </a:rPr>
                        <a:t>$42.37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92857436"/>
                  </a:ext>
                </a:extLst>
              </a:tr>
            </a:tbl>
          </a:graphicData>
        </a:graphic>
      </p:graphicFrame>
      <p:pic>
        <p:nvPicPr>
          <p:cNvPr id="11" name="Picture 10">
            <a:extLst>
              <a:ext uri="{FF2B5EF4-FFF2-40B4-BE49-F238E27FC236}">
                <a16:creationId xmlns:a16="http://schemas.microsoft.com/office/drawing/2014/main" id="{E683D617-833D-BD8E-FF20-FDF007A39F16}"/>
              </a:ext>
            </a:extLst>
          </p:cNvPr>
          <p:cNvPicPr>
            <a:picLocks noChangeAspect="1"/>
          </p:cNvPicPr>
          <p:nvPr/>
        </p:nvPicPr>
        <p:blipFill>
          <a:blip r:embed="rId3"/>
          <a:stretch>
            <a:fillRect/>
          </a:stretch>
        </p:blipFill>
        <p:spPr>
          <a:xfrm>
            <a:off x="2297108" y="826288"/>
            <a:ext cx="1915634" cy="1206849"/>
          </a:xfrm>
          <a:prstGeom prst="rect">
            <a:avLst/>
          </a:prstGeom>
          <a:noFill/>
        </p:spPr>
      </p:pic>
      <p:pic>
        <p:nvPicPr>
          <p:cNvPr id="12" name="Picture 11">
            <a:extLst>
              <a:ext uri="{FF2B5EF4-FFF2-40B4-BE49-F238E27FC236}">
                <a16:creationId xmlns:a16="http://schemas.microsoft.com/office/drawing/2014/main" id="{C8FC1884-B40B-859D-4059-D28C0556A356}"/>
              </a:ext>
            </a:extLst>
          </p:cNvPr>
          <p:cNvPicPr>
            <a:picLocks noChangeAspect="1"/>
          </p:cNvPicPr>
          <p:nvPr/>
        </p:nvPicPr>
        <p:blipFill>
          <a:blip r:embed="rId3"/>
          <a:stretch>
            <a:fillRect/>
          </a:stretch>
        </p:blipFill>
        <p:spPr>
          <a:xfrm>
            <a:off x="4470063" y="826288"/>
            <a:ext cx="1915634" cy="1206849"/>
          </a:xfrm>
          <a:prstGeom prst="rect">
            <a:avLst/>
          </a:prstGeom>
          <a:noFill/>
        </p:spPr>
      </p:pic>
      <p:pic>
        <p:nvPicPr>
          <p:cNvPr id="3" name="Picture 2">
            <a:extLst>
              <a:ext uri="{FF2B5EF4-FFF2-40B4-BE49-F238E27FC236}">
                <a16:creationId xmlns:a16="http://schemas.microsoft.com/office/drawing/2014/main" id="{7A2173D0-FA16-DFA9-A17D-2F6503F8EB5F}"/>
              </a:ext>
            </a:extLst>
          </p:cNvPr>
          <p:cNvPicPr>
            <a:picLocks noChangeAspect="1"/>
          </p:cNvPicPr>
          <p:nvPr/>
        </p:nvPicPr>
        <p:blipFill>
          <a:blip r:embed="rId4"/>
          <a:stretch>
            <a:fillRect/>
          </a:stretch>
        </p:blipFill>
        <p:spPr>
          <a:xfrm>
            <a:off x="6743856" y="1020856"/>
            <a:ext cx="1592745" cy="768699"/>
          </a:xfrm>
          <a:prstGeom prst="rect">
            <a:avLst/>
          </a:prstGeom>
        </p:spPr>
      </p:pic>
    </p:spTree>
    <p:extLst>
      <p:ext uri="{BB962C8B-B14F-4D97-AF65-F5344CB8AC3E}">
        <p14:creationId xmlns:p14="http://schemas.microsoft.com/office/powerpoint/2010/main" val="1758743444"/>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4238" y="152400"/>
            <a:ext cx="6907161" cy="868362"/>
          </a:xfrm>
        </p:spPr>
        <p:txBody>
          <a:bodyPr>
            <a:normAutofit fontScale="90000"/>
          </a:bodyPr>
          <a:lstStyle/>
          <a:p>
            <a:r>
              <a:rPr lang="en-US" sz="3600" dirty="0"/>
              <a:t>Open Enrollment for New Hires</a:t>
            </a:r>
          </a:p>
        </p:txBody>
      </p:sp>
      <p:sp>
        <p:nvSpPr>
          <p:cNvPr id="3" name="Content Placeholder 2">
            <a:extLst>
              <a:ext uri="{FF2B5EF4-FFF2-40B4-BE49-F238E27FC236}">
                <a16:creationId xmlns:a16="http://schemas.microsoft.com/office/drawing/2014/main" id="{51615392-7EDC-4201-97D7-93A850465351}"/>
              </a:ext>
            </a:extLst>
          </p:cNvPr>
          <p:cNvSpPr>
            <a:spLocks noGrp="1"/>
          </p:cNvSpPr>
          <p:nvPr>
            <p:ph idx="1"/>
          </p:nvPr>
        </p:nvSpPr>
        <p:spPr>
          <a:xfrm>
            <a:off x="258097" y="2402062"/>
            <a:ext cx="5163595" cy="3886201"/>
          </a:xfrm>
        </p:spPr>
        <p:txBody>
          <a:bodyPr>
            <a:normAutofit fontScale="55000" lnSpcReduction="20000"/>
          </a:bodyPr>
          <a:lstStyle/>
          <a:p>
            <a:endParaRPr lang="en-US" sz="3300" dirty="0">
              <a:solidFill>
                <a:srgbClr val="3F4443"/>
              </a:solidFill>
            </a:endParaRPr>
          </a:p>
          <a:p>
            <a:r>
              <a:rPr lang="en-US" sz="3300" dirty="0">
                <a:solidFill>
                  <a:srgbClr val="3F4443"/>
                </a:solidFill>
              </a:rPr>
              <a:t>Approved qualifying events include: </a:t>
            </a:r>
          </a:p>
          <a:p>
            <a:pPr lvl="1"/>
            <a:r>
              <a:rPr lang="en-US" sz="3300" dirty="0">
                <a:solidFill>
                  <a:srgbClr val="3F4443"/>
                </a:solidFill>
              </a:rPr>
              <a:t>Marriage or Divorce</a:t>
            </a:r>
          </a:p>
          <a:p>
            <a:pPr lvl="1"/>
            <a:r>
              <a:rPr lang="en-US" sz="3300" dirty="0">
                <a:solidFill>
                  <a:srgbClr val="3F4443"/>
                </a:solidFill>
              </a:rPr>
              <a:t>Death</a:t>
            </a:r>
          </a:p>
          <a:p>
            <a:pPr lvl="1"/>
            <a:r>
              <a:rPr lang="en-US" sz="3300" dirty="0">
                <a:solidFill>
                  <a:srgbClr val="3F4443"/>
                </a:solidFill>
              </a:rPr>
              <a:t>Birth or adoption of a dependent</a:t>
            </a:r>
          </a:p>
          <a:p>
            <a:pPr lvl="1"/>
            <a:r>
              <a:rPr lang="en-US" sz="3300" dirty="0">
                <a:solidFill>
                  <a:srgbClr val="3F4443"/>
                </a:solidFill>
              </a:rPr>
              <a:t>Change in employment status</a:t>
            </a:r>
          </a:p>
          <a:p>
            <a:pPr lvl="1"/>
            <a:r>
              <a:rPr lang="en-US" sz="3300" dirty="0">
                <a:solidFill>
                  <a:srgbClr val="3F4443"/>
                </a:solidFill>
              </a:rPr>
              <a:t>Change in dependent’s eligibility status</a:t>
            </a:r>
          </a:p>
          <a:p>
            <a:pPr lvl="1"/>
            <a:r>
              <a:rPr lang="en-US" sz="3300" dirty="0">
                <a:solidFill>
                  <a:srgbClr val="3F4443"/>
                </a:solidFill>
              </a:rPr>
              <a:t>Loss of or significant change to your current coverage</a:t>
            </a:r>
          </a:p>
          <a:p>
            <a:pPr lvl="1"/>
            <a:r>
              <a:rPr lang="en-US" sz="3300" dirty="0">
                <a:solidFill>
                  <a:srgbClr val="3F4443"/>
                </a:solidFill>
              </a:rPr>
              <a:t>Judgment, decree or court order</a:t>
            </a:r>
          </a:p>
          <a:p>
            <a:r>
              <a:rPr lang="en-US" sz="3300" dirty="0">
                <a:solidFill>
                  <a:srgbClr val="3F4443"/>
                </a:solidFill>
              </a:rPr>
              <a:t>Elections will remain effective for all of 2024. You have 30 days from the date of the qualifying event to notify HR and make changes. </a:t>
            </a:r>
          </a:p>
          <a:p>
            <a:endParaRPr lang="en-US" sz="2000" dirty="0"/>
          </a:p>
        </p:txBody>
      </p:sp>
      <p:pic>
        <p:nvPicPr>
          <p:cNvPr id="11" name="Picture 10">
            <a:extLst>
              <a:ext uri="{FF2B5EF4-FFF2-40B4-BE49-F238E27FC236}">
                <a16:creationId xmlns:a16="http://schemas.microsoft.com/office/drawing/2014/main" id="{BC95AC91-4AB5-80A8-58F6-0EF5A262C857}"/>
              </a:ext>
            </a:extLst>
          </p:cNvPr>
          <p:cNvPicPr>
            <a:picLocks noChangeAspect="1"/>
          </p:cNvPicPr>
          <p:nvPr/>
        </p:nvPicPr>
        <p:blipFill rotWithShape="1">
          <a:blip r:embed="rId3"/>
          <a:srcRect l="11967" r="7249"/>
          <a:stretch/>
        </p:blipFill>
        <p:spPr>
          <a:xfrm>
            <a:off x="5279922" y="2667000"/>
            <a:ext cx="3864077" cy="3164293"/>
          </a:xfrm>
          <a:prstGeom prst="rect">
            <a:avLst/>
          </a:prstGeom>
        </p:spPr>
      </p:pic>
      <p:sp>
        <p:nvSpPr>
          <p:cNvPr id="13" name="TextBox 12">
            <a:extLst>
              <a:ext uri="{FF2B5EF4-FFF2-40B4-BE49-F238E27FC236}">
                <a16:creationId xmlns:a16="http://schemas.microsoft.com/office/drawing/2014/main" id="{F6746744-9797-4282-33E0-A62F21070C4B}"/>
              </a:ext>
            </a:extLst>
          </p:cNvPr>
          <p:cNvSpPr txBox="1"/>
          <p:nvPr/>
        </p:nvSpPr>
        <p:spPr>
          <a:xfrm>
            <a:off x="258097" y="1035510"/>
            <a:ext cx="8406580" cy="1477328"/>
          </a:xfrm>
          <a:prstGeom prst="rect">
            <a:avLst/>
          </a:prstGeom>
          <a:noFill/>
        </p:spPr>
        <p:txBody>
          <a:bodyPr wrap="square">
            <a:spAutoFit/>
          </a:bodyPr>
          <a:lstStyle/>
          <a:p>
            <a:pPr marL="285750" indent="-285750">
              <a:buFont typeface="Arial" panose="020B0604020202020204" pitchFamily="34" charset="0"/>
              <a:buChar char="•"/>
            </a:pPr>
            <a:r>
              <a:rPr lang="en-US" sz="1800" dirty="0">
                <a:solidFill>
                  <a:srgbClr val="3F4443"/>
                </a:solidFill>
              </a:rPr>
              <a:t>Per IRS rules: </a:t>
            </a:r>
          </a:p>
          <a:p>
            <a:pPr marL="285750" indent="-285750">
              <a:buFont typeface="Arial" panose="020B0604020202020204" pitchFamily="34" charset="0"/>
              <a:buChar char="•"/>
            </a:pPr>
            <a:r>
              <a:rPr lang="en-US" sz="1800" dirty="0">
                <a:solidFill>
                  <a:srgbClr val="3F4443"/>
                </a:solidFill>
              </a:rPr>
              <a:t>This is your opportunity to make changes to your benefit elections and to review which dependents you will cover.</a:t>
            </a:r>
          </a:p>
          <a:p>
            <a:pPr marL="285750" indent="-285750">
              <a:buFont typeface="Arial" panose="020B0604020202020204" pitchFamily="34" charset="0"/>
              <a:buChar char="•"/>
            </a:pPr>
            <a:r>
              <a:rPr lang="en-US" sz="1800" dirty="0">
                <a:solidFill>
                  <a:srgbClr val="3F4443"/>
                </a:solidFill>
              </a:rPr>
              <a:t>Elections made during this period will remain in effect for 2025, unless you experience an IRS-approved “qualifying event”</a:t>
            </a:r>
          </a:p>
        </p:txBody>
      </p:sp>
    </p:spTree>
    <p:extLst>
      <p:ext uri="{BB962C8B-B14F-4D97-AF65-F5344CB8AC3E}">
        <p14:creationId xmlns:p14="http://schemas.microsoft.com/office/powerpoint/2010/main" val="3526435741"/>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0"/>
          <p:cNvSpPr>
            <a:spLocks noGrp="1"/>
          </p:cNvSpPr>
          <p:nvPr>
            <p:ph type="title"/>
          </p:nvPr>
        </p:nvSpPr>
        <p:spPr>
          <a:xfrm>
            <a:off x="457200" y="274638"/>
            <a:ext cx="8229600" cy="868362"/>
          </a:xfrm>
        </p:spPr>
        <p:txBody>
          <a:bodyPr anchor="ctr">
            <a:normAutofit/>
          </a:bodyPr>
          <a:lstStyle/>
          <a:p>
            <a:pPr>
              <a:lnSpc>
                <a:spcPct val="90000"/>
              </a:lnSpc>
            </a:pPr>
            <a:r>
              <a:rPr lang="en-US" dirty="0"/>
              <a:t>Health Saving Spending Account</a:t>
            </a:r>
            <a:br>
              <a:rPr lang="en-US" dirty="0"/>
            </a:br>
            <a:endParaRPr lang="en-US" dirty="0"/>
          </a:p>
        </p:txBody>
      </p:sp>
      <p:pic>
        <p:nvPicPr>
          <p:cNvPr id="5" name="Picture 4" descr="PNC Bank Logo and symbol, meaning, history, PNG, brand">
            <a:extLst>
              <a:ext uri="{FF2B5EF4-FFF2-40B4-BE49-F238E27FC236}">
                <a16:creationId xmlns:a16="http://schemas.microsoft.com/office/drawing/2014/main" id="{25141974-037B-43C4-077A-3607BCDA9043}"/>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19200" y="1447800"/>
            <a:ext cx="6705600" cy="3589338"/>
          </a:xfrm>
          <a:prstGeom prst="rect">
            <a:avLst/>
          </a:prstGeom>
          <a:noFill/>
          <a:ln>
            <a:noFill/>
          </a:ln>
        </p:spPr>
      </p:pic>
    </p:spTree>
    <p:extLst>
      <p:ext uri="{BB962C8B-B14F-4D97-AF65-F5344CB8AC3E}">
        <p14:creationId xmlns:p14="http://schemas.microsoft.com/office/powerpoint/2010/main" val="3686667911"/>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51CF0F-6AC1-4F7A-971E-D0D1049FFF46}"/>
              </a:ext>
            </a:extLst>
          </p:cNvPr>
          <p:cNvSpPr>
            <a:spLocks noGrp="1"/>
          </p:cNvSpPr>
          <p:nvPr>
            <p:ph type="title"/>
          </p:nvPr>
        </p:nvSpPr>
        <p:spPr/>
        <p:txBody>
          <a:bodyPr>
            <a:normAutofit/>
          </a:bodyPr>
          <a:lstStyle/>
          <a:p>
            <a:r>
              <a:rPr lang="en-US" sz="3600" dirty="0"/>
              <a:t>Health Savings Account </a:t>
            </a:r>
          </a:p>
        </p:txBody>
      </p:sp>
      <p:sp>
        <p:nvSpPr>
          <p:cNvPr id="3" name="Content Placeholder 2">
            <a:extLst>
              <a:ext uri="{FF2B5EF4-FFF2-40B4-BE49-F238E27FC236}">
                <a16:creationId xmlns:a16="http://schemas.microsoft.com/office/drawing/2014/main" id="{643D294D-DDBD-458F-80FC-CE3768ADD25B}"/>
              </a:ext>
            </a:extLst>
          </p:cNvPr>
          <p:cNvSpPr>
            <a:spLocks noGrp="1"/>
          </p:cNvSpPr>
          <p:nvPr>
            <p:ph idx="1"/>
          </p:nvPr>
        </p:nvSpPr>
        <p:spPr>
          <a:xfrm>
            <a:off x="403768" y="1019230"/>
            <a:ext cx="8229600" cy="4525963"/>
          </a:xfrm>
        </p:spPr>
        <p:txBody>
          <a:bodyPr>
            <a:normAutofit/>
          </a:bodyPr>
          <a:lstStyle/>
          <a:p>
            <a:r>
              <a:rPr lang="en-US" sz="1700" dirty="0"/>
              <a:t>A Health Savings Account (HSA) is a type of account you can use to set aside money to pay for qualified health care expenses.</a:t>
            </a:r>
          </a:p>
          <a:p>
            <a:r>
              <a:rPr lang="en-US" sz="1700" dirty="0"/>
              <a:t>This account helps offset your medical costs by giving you tax advantages, allowing your income to stretch farther by using the dollars that would have otherwise been paid in taxes.  </a:t>
            </a:r>
          </a:p>
          <a:p>
            <a:pPr lvl="1"/>
            <a:r>
              <a:rPr lang="en-US" sz="1400" dirty="0"/>
              <a:t>You must be eligible for an HSA</a:t>
            </a:r>
          </a:p>
          <a:p>
            <a:pPr lvl="1"/>
            <a:r>
              <a:rPr lang="en-US" sz="1400" dirty="0"/>
              <a:t>You may only spend the dollars on qualified medical expenses and keep itemized receipts</a:t>
            </a:r>
          </a:p>
          <a:p>
            <a:r>
              <a:rPr lang="en-US" sz="1800" dirty="0"/>
              <a:t>The IRS sets an annual maximum contribution each year. For 2025 the maximum contribution is:  </a:t>
            </a:r>
          </a:p>
          <a:p>
            <a:pPr lvl="1"/>
            <a:r>
              <a:rPr lang="en-US" sz="1400" dirty="0"/>
              <a:t>$4,300 for Individuals</a:t>
            </a:r>
          </a:p>
          <a:p>
            <a:pPr lvl="1"/>
            <a:r>
              <a:rPr lang="en-US" sz="1400" dirty="0"/>
              <a:t>$8,550 for Family </a:t>
            </a:r>
          </a:p>
          <a:p>
            <a:pPr lvl="1"/>
            <a:r>
              <a:rPr lang="en-US" sz="1400" dirty="0"/>
              <a:t>Those 55 and older and not enrolled in Medicare can contribute an additional $1,000 “catch up” contribution </a:t>
            </a:r>
          </a:p>
        </p:txBody>
      </p:sp>
      <p:pic>
        <p:nvPicPr>
          <p:cNvPr id="4" name="Picture 3" descr="PNC Bank Logo and symbol, meaning, history, PNG, brand">
            <a:extLst>
              <a:ext uri="{FF2B5EF4-FFF2-40B4-BE49-F238E27FC236}">
                <a16:creationId xmlns:a16="http://schemas.microsoft.com/office/drawing/2014/main" id="{2BDE249E-0620-4F00-916F-D9D0A2946671}"/>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98640" y="263000"/>
            <a:ext cx="1371600" cy="899291"/>
          </a:xfrm>
          <a:prstGeom prst="rect">
            <a:avLst/>
          </a:prstGeom>
          <a:noFill/>
          <a:ln>
            <a:noFill/>
          </a:ln>
        </p:spPr>
      </p:pic>
      <p:graphicFrame>
        <p:nvGraphicFramePr>
          <p:cNvPr id="5" name="Dental_Plan_1_Table">
            <a:extLst>
              <a:ext uri="{FF2B5EF4-FFF2-40B4-BE49-F238E27FC236}">
                <a16:creationId xmlns:a16="http://schemas.microsoft.com/office/drawing/2014/main" id="{AAF94C65-FCC8-400D-BDB7-34E4DA342F25}"/>
              </a:ext>
            </a:extLst>
          </p:cNvPr>
          <p:cNvGraphicFramePr>
            <a:graphicFrameLocks noGrp="1"/>
          </p:cNvGraphicFramePr>
          <p:nvPr>
            <p:extLst>
              <p:ext uri="{D42A27DB-BD31-4B8C-83A1-F6EECF244321}">
                <p14:modId xmlns:p14="http://schemas.microsoft.com/office/powerpoint/2010/main" val="3475707248"/>
              </p:ext>
            </p:extLst>
          </p:nvPr>
        </p:nvGraphicFramePr>
        <p:xfrm>
          <a:off x="2667000" y="4676513"/>
          <a:ext cx="5715000" cy="1737360"/>
        </p:xfrm>
        <a:graphic>
          <a:graphicData uri="http://schemas.openxmlformats.org/drawingml/2006/table">
            <a:tbl>
              <a:tblPr firstRow="1" bandRow="1">
                <a:tableStyleId>{7E9639D4-E3E2-4D34-9284-5A2195B3D0D7}</a:tableStyleId>
              </a:tblPr>
              <a:tblGrid>
                <a:gridCol w="3771900">
                  <a:extLst>
                    <a:ext uri="{9D8B030D-6E8A-4147-A177-3AD203B41FA5}">
                      <a16:colId xmlns:a16="http://schemas.microsoft.com/office/drawing/2014/main" val="20000"/>
                    </a:ext>
                  </a:extLst>
                </a:gridCol>
                <a:gridCol w="1943100">
                  <a:extLst>
                    <a:ext uri="{9D8B030D-6E8A-4147-A177-3AD203B41FA5}">
                      <a16:colId xmlns:a16="http://schemas.microsoft.com/office/drawing/2014/main" val="20001"/>
                    </a:ext>
                  </a:extLst>
                </a:gridCol>
              </a:tblGrid>
              <a:tr h="194262">
                <a:tc>
                  <a:txBody>
                    <a:bodyPr/>
                    <a:lstStyle/>
                    <a:p>
                      <a:r>
                        <a:rPr lang="en-US" sz="1400" dirty="0">
                          <a:solidFill>
                            <a:schemeClr val="bg1"/>
                          </a:solidFill>
                        </a:rPr>
                        <a:t>Vinylmax Annual HSA Enrollment Contribution </a:t>
                      </a:r>
                    </a:p>
                  </a:txBody>
                  <a:tcPr>
                    <a:solidFill>
                      <a:srgbClr val="FF4713"/>
                    </a:solidFill>
                  </a:tcPr>
                </a:tc>
                <a:tc>
                  <a:txBody>
                    <a:bodyPr/>
                    <a:lstStyle/>
                    <a:p>
                      <a:pPr algn="ctr"/>
                      <a:r>
                        <a:rPr lang="en-US" sz="1400" dirty="0">
                          <a:solidFill>
                            <a:schemeClr val="bg1"/>
                          </a:solidFill>
                        </a:rPr>
                        <a:t>Amount </a:t>
                      </a:r>
                    </a:p>
                  </a:txBody>
                  <a:tcPr anchor="ctr">
                    <a:solidFill>
                      <a:srgbClr val="FF4713"/>
                    </a:solidFill>
                  </a:tcPr>
                </a:tc>
                <a:extLst>
                  <a:ext uri="{0D108BD9-81ED-4DB2-BD59-A6C34878D82A}">
                    <a16:rowId xmlns:a16="http://schemas.microsoft.com/office/drawing/2014/main" val="10000"/>
                  </a:ext>
                </a:extLst>
              </a:tr>
              <a:tr h="270462">
                <a:tc>
                  <a:txBody>
                    <a:bodyPr/>
                    <a:lstStyle/>
                    <a:p>
                      <a:r>
                        <a:rPr lang="en-US" sz="1400" dirty="0">
                          <a:solidFill>
                            <a:srgbClr val="3F4443"/>
                          </a:solidFill>
                        </a:rPr>
                        <a:t>Employee </a:t>
                      </a:r>
                    </a:p>
                  </a:txBody>
                  <a:tcPr anchor="ctr"/>
                </a:tc>
                <a:tc>
                  <a:txBody>
                    <a:bodyPr/>
                    <a:lstStyle/>
                    <a:p>
                      <a:pPr algn="ctr"/>
                      <a:r>
                        <a:rPr lang="en-US" sz="1400" dirty="0">
                          <a:solidFill>
                            <a:srgbClr val="3F4443"/>
                          </a:solidFill>
                        </a:rPr>
                        <a:t>$600</a:t>
                      </a:r>
                    </a:p>
                  </a:txBody>
                  <a:tcPr anchor="ctr"/>
                </a:tc>
                <a:extLst>
                  <a:ext uri="{0D108BD9-81ED-4DB2-BD59-A6C34878D82A}">
                    <a16:rowId xmlns:a16="http://schemas.microsoft.com/office/drawing/2014/main" val="2812148085"/>
                  </a:ext>
                </a:extLst>
              </a:tr>
              <a:tr h="270462">
                <a:tc>
                  <a:txBody>
                    <a:bodyPr/>
                    <a:lstStyle/>
                    <a:p>
                      <a:r>
                        <a:rPr lang="en-US" sz="1400" dirty="0">
                          <a:solidFill>
                            <a:srgbClr val="3F4443"/>
                          </a:solidFill>
                        </a:rPr>
                        <a:t>Employee &amp; Spouse </a:t>
                      </a:r>
                    </a:p>
                  </a:txBody>
                  <a:tcPr anchor="ctr"/>
                </a:tc>
                <a:tc>
                  <a:txBody>
                    <a:bodyPr/>
                    <a:lstStyle/>
                    <a:p>
                      <a:pPr algn="ctr"/>
                      <a:r>
                        <a:rPr lang="en-US" sz="1400" dirty="0">
                          <a:solidFill>
                            <a:srgbClr val="3F4443"/>
                          </a:solidFill>
                        </a:rPr>
                        <a:t>$1,000</a:t>
                      </a:r>
                    </a:p>
                  </a:txBody>
                  <a:tcPr anchor="ctr"/>
                </a:tc>
                <a:extLst>
                  <a:ext uri="{0D108BD9-81ED-4DB2-BD59-A6C34878D82A}">
                    <a16:rowId xmlns:a16="http://schemas.microsoft.com/office/drawing/2014/main" val="4073551193"/>
                  </a:ext>
                </a:extLst>
              </a:tr>
              <a:tr h="270462">
                <a:tc>
                  <a:txBody>
                    <a:bodyPr/>
                    <a:lstStyle/>
                    <a:p>
                      <a:r>
                        <a:rPr lang="en-US" sz="1400" dirty="0">
                          <a:solidFill>
                            <a:srgbClr val="3F4443"/>
                          </a:solidFill>
                        </a:rPr>
                        <a:t>Employee &amp;Child(ren) </a:t>
                      </a:r>
                    </a:p>
                  </a:txBody>
                  <a:tcPr anchor="ctr"/>
                </a:tc>
                <a:tc>
                  <a:txBody>
                    <a:bodyPr/>
                    <a:lstStyle/>
                    <a:p>
                      <a:pPr algn="ctr"/>
                      <a:r>
                        <a:rPr lang="en-US" sz="1400" dirty="0">
                          <a:solidFill>
                            <a:srgbClr val="3F4443"/>
                          </a:solidFill>
                        </a:rPr>
                        <a:t>$1,000</a:t>
                      </a:r>
                    </a:p>
                  </a:txBody>
                  <a:tcPr anchor="ctr"/>
                </a:tc>
                <a:extLst>
                  <a:ext uri="{0D108BD9-81ED-4DB2-BD59-A6C34878D82A}">
                    <a16:rowId xmlns:a16="http://schemas.microsoft.com/office/drawing/2014/main" val="10001"/>
                  </a:ext>
                </a:extLst>
              </a:tr>
              <a:tr h="270462">
                <a:tc>
                  <a:txBody>
                    <a:bodyPr/>
                    <a:lstStyle/>
                    <a:p>
                      <a:r>
                        <a:rPr lang="en-US" sz="1400" dirty="0">
                          <a:solidFill>
                            <a:srgbClr val="3F4443"/>
                          </a:solidFill>
                        </a:rPr>
                        <a:t>Family </a:t>
                      </a:r>
                    </a:p>
                  </a:txBody>
                  <a:tcPr anchor="ctr"/>
                </a:tc>
                <a:tc>
                  <a:txBody>
                    <a:bodyPr/>
                    <a:lstStyle/>
                    <a:p>
                      <a:pPr algn="ctr"/>
                      <a:r>
                        <a:rPr lang="en-US" sz="1400" dirty="0">
                          <a:solidFill>
                            <a:srgbClr val="3F4443"/>
                          </a:solidFill>
                        </a:rPr>
                        <a:t>$1,000</a:t>
                      </a:r>
                    </a:p>
                  </a:txBody>
                  <a:tcPr anchor="ctr"/>
                </a:tc>
                <a:extLst>
                  <a:ext uri="{0D108BD9-81ED-4DB2-BD59-A6C34878D82A}">
                    <a16:rowId xmlns:a16="http://schemas.microsoft.com/office/drawing/2014/main" val="10002"/>
                  </a:ext>
                </a:extLst>
              </a:tr>
            </a:tbl>
          </a:graphicData>
        </a:graphic>
      </p:graphicFrame>
      <p:pic>
        <p:nvPicPr>
          <p:cNvPr id="8" name="Picture 7">
            <a:extLst>
              <a:ext uri="{FF2B5EF4-FFF2-40B4-BE49-F238E27FC236}">
                <a16:creationId xmlns:a16="http://schemas.microsoft.com/office/drawing/2014/main" id="{AC5DE6E9-1879-9446-1EC8-70B298AB3D8B}"/>
              </a:ext>
            </a:extLst>
          </p:cNvPr>
          <p:cNvPicPr>
            <a:picLocks noChangeAspect="1"/>
          </p:cNvPicPr>
          <p:nvPr/>
        </p:nvPicPr>
        <p:blipFill rotWithShape="1">
          <a:blip r:embed="rId4"/>
          <a:srcRect l="32514" t="20909"/>
          <a:stretch/>
        </p:blipFill>
        <p:spPr>
          <a:xfrm>
            <a:off x="483593" y="4676513"/>
            <a:ext cx="2113930" cy="1737360"/>
          </a:xfrm>
          <a:prstGeom prst="rect">
            <a:avLst/>
          </a:prstGeom>
        </p:spPr>
      </p:pic>
    </p:spTree>
    <p:extLst>
      <p:ext uri="{BB962C8B-B14F-4D97-AF65-F5344CB8AC3E}">
        <p14:creationId xmlns:p14="http://schemas.microsoft.com/office/powerpoint/2010/main" val="1082870120"/>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3E5122-B8E0-4B93-8C5C-C130A4A8CB6F}"/>
              </a:ext>
            </a:extLst>
          </p:cNvPr>
          <p:cNvSpPr>
            <a:spLocks noGrp="1"/>
          </p:cNvSpPr>
          <p:nvPr>
            <p:ph type="title"/>
          </p:nvPr>
        </p:nvSpPr>
        <p:spPr/>
        <p:txBody>
          <a:bodyPr>
            <a:normAutofit/>
          </a:bodyPr>
          <a:lstStyle/>
          <a:p>
            <a:r>
              <a:rPr lang="en-US" sz="3600" dirty="0"/>
              <a:t>Health Savings Account </a:t>
            </a:r>
          </a:p>
        </p:txBody>
      </p:sp>
      <p:sp>
        <p:nvSpPr>
          <p:cNvPr id="3" name="Content Placeholder 2">
            <a:extLst>
              <a:ext uri="{FF2B5EF4-FFF2-40B4-BE49-F238E27FC236}">
                <a16:creationId xmlns:a16="http://schemas.microsoft.com/office/drawing/2014/main" id="{C6175451-7B26-4746-951D-D06F20283173}"/>
              </a:ext>
            </a:extLst>
          </p:cNvPr>
          <p:cNvSpPr>
            <a:spLocks noGrp="1"/>
          </p:cNvSpPr>
          <p:nvPr>
            <p:ph idx="1"/>
          </p:nvPr>
        </p:nvSpPr>
        <p:spPr>
          <a:xfrm>
            <a:off x="452215" y="1312807"/>
            <a:ext cx="4729385" cy="4525963"/>
          </a:xfrm>
        </p:spPr>
        <p:txBody>
          <a:bodyPr>
            <a:normAutofit/>
          </a:bodyPr>
          <a:lstStyle/>
          <a:p>
            <a:r>
              <a:rPr lang="en-US" sz="2000" dirty="0"/>
              <a:t>All HSA accounts are managed by PNC Bank. </a:t>
            </a:r>
          </a:p>
          <a:p>
            <a:pPr marL="0" indent="0">
              <a:buNone/>
            </a:pPr>
            <a:endParaRPr lang="en-US" sz="2000" dirty="0"/>
          </a:p>
          <a:p>
            <a:r>
              <a:rPr lang="en-US" sz="2000" dirty="0"/>
              <a:t>If you currently have an HSA through another bank, you will have to fill out a Direct Transfer Request Form from PNC to request your previous trustee/custodian to transfer all assets from another HSA into your PNC BeneFit Plus Account. </a:t>
            </a:r>
            <a:endParaRPr lang="en-US" sz="2000" dirty="0">
              <a:highlight>
                <a:srgbClr val="FFFF00"/>
              </a:highlight>
            </a:endParaRPr>
          </a:p>
        </p:txBody>
      </p:sp>
      <p:pic>
        <p:nvPicPr>
          <p:cNvPr id="4" name="Picture 3" descr="PNC Bank Logo and symbol, meaning, history, PNG, brand">
            <a:extLst>
              <a:ext uri="{FF2B5EF4-FFF2-40B4-BE49-F238E27FC236}">
                <a16:creationId xmlns:a16="http://schemas.microsoft.com/office/drawing/2014/main" id="{025E539B-3CFA-4654-9099-4FBC87F869DB}"/>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98640" y="263000"/>
            <a:ext cx="1371600" cy="899291"/>
          </a:xfrm>
          <a:prstGeom prst="rect">
            <a:avLst/>
          </a:prstGeom>
          <a:noFill/>
          <a:ln>
            <a:noFill/>
          </a:ln>
        </p:spPr>
      </p:pic>
      <p:pic>
        <p:nvPicPr>
          <p:cNvPr id="5" name="Picture 4">
            <a:extLst>
              <a:ext uri="{FF2B5EF4-FFF2-40B4-BE49-F238E27FC236}">
                <a16:creationId xmlns:a16="http://schemas.microsoft.com/office/drawing/2014/main" id="{0F38D52C-63B2-415F-AC5B-2134F852C125}"/>
              </a:ext>
            </a:extLst>
          </p:cNvPr>
          <p:cNvPicPr>
            <a:picLocks noChangeAspect="1"/>
          </p:cNvPicPr>
          <p:nvPr/>
        </p:nvPicPr>
        <p:blipFill rotWithShape="1">
          <a:blip r:embed="rId4"/>
          <a:srcRect b="53397"/>
          <a:stretch/>
        </p:blipFill>
        <p:spPr>
          <a:xfrm>
            <a:off x="5225143" y="1371601"/>
            <a:ext cx="3622814" cy="2209800"/>
          </a:xfrm>
          <a:prstGeom prst="rect">
            <a:avLst/>
          </a:prstGeom>
        </p:spPr>
      </p:pic>
      <p:pic>
        <p:nvPicPr>
          <p:cNvPr id="7" name="Picture 6">
            <a:extLst>
              <a:ext uri="{FF2B5EF4-FFF2-40B4-BE49-F238E27FC236}">
                <a16:creationId xmlns:a16="http://schemas.microsoft.com/office/drawing/2014/main" id="{AF45E68C-C33E-D32B-BE90-78C73E6C7AEC}"/>
              </a:ext>
            </a:extLst>
          </p:cNvPr>
          <p:cNvPicPr>
            <a:picLocks noChangeAspect="1"/>
          </p:cNvPicPr>
          <p:nvPr/>
        </p:nvPicPr>
        <p:blipFill rotWithShape="1">
          <a:blip r:embed="rId5"/>
          <a:srcRect l="1803" r="5650"/>
          <a:stretch/>
        </p:blipFill>
        <p:spPr>
          <a:xfrm>
            <a:off x="5334000" y="3924589"/>
            <a:ext cx="3352800" cy="2417418"/>
          </a:xfrm>
          <a:prstGeom prst="rect">
            <a:avLst/>
          </a:prstGeom>
        </p:spPr>
      </p:pic>
    </p:spTree>
    <p:extLst>
      <p:ext uri="{BB962C8B-B14F-4D97-AF65-F5344CB8AC3E}">
        <p14:creationId xmlns:p14="http://schemas.microsoft.com/office/powerpoint/2010/main" val="3981804528"/>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0"/>
          <p:cNvSpPr>
            <a:spLocks noGrp="1"/>
          </p:cNvSpPr>
          <p:nvPr>
            <p:ph type="title"/>
          </p:nvPr>
        </p:nvSpPr>
        <p:spPr>
          <a:xfrm>
            <a:off x="457200" y="274638"/>
            <a:ext cx="8229600" cy="868362"/>
          </a:xfrm>
        </p:spPr>
        <p:txBody>
          <a:bodyPr anchor="ctr">
            <a:normAutofit/>
          </a:bodyPr>
          <a:lstStyle/>
          <a:p>
            <a:pPr>
              <a:lnSpc>
                <a:spcPct val="90000"/>
              </a:lnSpc>
            </a:pPr>
            <a:r>
              <a:rPr lang="en-US" dirty="0"/>
              <a:t>Flexible Spending Account</a:t>
            </a:r>
            <a:br>
              <a:rPr lang="en-US" dirty="0"/>
            </a:br>
            <a:endParaRPr lang="en-US" dirty="0"/>
          </a:p>
        </p:txBody>
      </p:sp>
      <p:pic>
        <p:nvPicPr>
          <p:cNvPr id="2" name="Picture 1">
            <a:extLst>
              <a:ext uri="{FF2B5EF4-FFF2-40B4-BE49-F238E27FC236}">
                <a16:creationId xmlns:a16="http://schemas.microsoft.com/office/drawing/2014/main" id="{2AD5CE70-C8D2-657B-7015-44DA96F424A5}"/>
              </a:ext>
            </a:extLst>
          </p:cNvPr>
          <p:cNvPicPr>
            <a:picLocks noChangeAspect="1"/>
          </p:cNvPicPr>
          <p:nvPr/>
        </p:nvPicPr>
        <p:blipFill>
          <a:blip r:embed="rId3"/>
          <a:stretch>
            <a:fillRect/>
          </a:stretch>
        </p:blipFill>
        <p:spPr>
          <a:xfrm>
            <a:off x="1143000" y="2209800"/>
            <a:ext cx="6481311" cy="2133600"/>
          </a:xfrm>
          <a:prstGeom prst="rect">
            <a:avLst/>
          </a:prstGeom>
        </p:spPr>
      </p:pic>
    </p:spTree>
    <p:extLst>
      <p:ext uri="{BB962C8B-B14F-4D97-AF65-F5344CB8AC3E}">
        <p14:creationId xmlns:p14="http://schemas.microsoft.com/office/powerpoint/2010/main" val="3841051466"/>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Flexible Spending Accounts </a:t>
            </a:r>
          </a:p>
        </p:txBody>
      </p:sp>
      <p:sp>
        <p:nvSpPr>
          <p:cNvPr id="3" name="Content Placeholder 2">
            <a:extLst>
              <a:ext uri="{FF2B5EF4-FFF2-40B4-BE49-F238E27FC236}">
                <a16:creationId xmlns:a16="http://schemas.microsoft.com/office/drawing/2014/main" id="{F1C4AD14-6120-4FC0-B0C5-342301F84C07}"/>
              </a:ext>
            </a:extLst>
          </p:cNvPr>
          <p:cNvSpPr>
            <a:spLocks noGrp="1"/>
          </p:cNvSpPr>
          <p:nvPr>
            <p:ph idx="1"/>
          </p:nvPr>
        </p:nvSpPr>
        <p:spPr>
          <a:xfrm>
            <a:off x="239279" y="1179871"/>
            <a:ext cx="4942321" cy="4859393"/>
          </a:xfrm>
        </p:spPr>
        <p:txBody>
          <a:bodyPr>
            <a:normAutofit lnSpcReduction="10000"/>
          </a:bodyPr>
          <a:lstStyle/>
          <a:p>
            <a:r>
              <a:rPr lang="en-US" sz="1800" dirty="0">
                <a:solidFill>
                  <a:srgbClr val="3F4443"/>
                </a:solidFill>
              </a:rPr>
              <a:t>Flexible Spending Accounts (FSA) are a great way for you to SAVE MONEY on pre-planned health and day care expenses!</a:t>
            </a:r>
          </a:p>
          <a:p>
            <a:pPr lvl="1"/>
            <a:r>
              <a:rPr lang="en-US" sz="1800" dirty="0">
                <a:solidFill>
                  <a:srgbClr val="3F4443"/>
                </a:solidFill>
              </a:rPr>
              <a:t>Participation is 100% voluntary</a:t>
            </a:r>
          </a:p>
          <a:p>
            <a:pPr lvl="1"/>
            <a:r>
              <a:rPr lang="en-US" sz="1800" dirty="0">
                <a:solidFill>
                  <a:srgbClr val="3F4443"/>
                </a:solidFill>
              </a:rPr>
              <a:t>Savings are TAX FREE, not Tax Deferred</a:t>
            </a:r>
          </a:p>
          <a:p>
            <a:pPr lvl="1"/>
            <a:r>
              <a:rPr lang="en-US" sz="1800" dirty="0">
                <a:solidFill>
                  <a:srgbClr val="3F4443"/>
                </a:solidFill>
              </a:rPr>
              <a:t>Supported by Section 125 and 129 of the IRS Code</a:t>
            </a:r>
          </a:p>
          <a:p>
            <a:r>
              <a:rPr lang="en-US" sz="1800" dirty="0">
                <a:solidFill>
                  <a:srgbClr val="3F4443"/>
                </a:solidFill>
              </a:rPr>
              <a:t>2025 Contribution Maximum: $3,300 </a:t>
            </a:r>
          </a:p>
          <a:p>
            <a:r>
              <a:rPr lang="en-US" sz="1800" dirty="0">
                <a:solidFill>
                  <a:srgbClr val="3F4443"/>
                </a:solidFill>
              </a:rPr>
              <a:t>Decision is IRREVOCABLE for the entire plan year!</a:t>
            </a:r>
          </a:p>
          <a:p>
            <a:pPr lvl="1"/>
            <a:r>
              <a:rPr lang="en-US" sz="1800" dirty="0">
                <a:solidFill>
                  <a:srgbClr val="3F4443"/>
                </a:solidFill>
              </a:rPr>
              <a:t>Adjustments can be made if a “permitted election change events” (marriage, divorce, death, birth, adoption) occurs</a:t>
            </a:r>
          </a:p>
          <a:p>
            <a:pPr lvl="1"/>
            <a:r>
              <a:rPr lang="en-US" sz="1800" dirty="0">
                <a:solidFill>
                  <a:srgbClr val="3F4443"/>
                </a:solidFill>
              </a:rPr>
              <a:t>Watch out for the “Use it or Lose it” rule</a:t>
            </a:r>
          </a:p>
          <a:p>
            <a:pPr marL="457200" lvl="1" indent="0">
              <a:buNone/>
            </a:pPr>
            <a:endParaRPr lang="en-US" sz="1800" dirty="0"/>
          </a:p>
          <a:p>
            <a:pPr marL="457200" lvl="1" indent="0">
              <a:buNone/>
            </a:pPr>
            <a:endParaRPr lang="en-US" sz="1800" dirty="0"/>
          </a:p>
          <a:p>
            <a:pPr marL="457200" lvl="1" indent="0">
              <a:buNone/>
            </a:pPr>
            <a:endParaRPr lang="en-US" sz="1800" dirty="0"/>
          </a:p>
        </p:txBody>
      </p:sp>
      <p:pic>
        <p:nvPicPr>
          <p:cNvPr id="5" name="Picture 4">
            <a:extLst>
              <a:ext uri="{FF2B5EF4-FFF2-40B4-BE49-F238E27FC236}">
                <a16:creationId xmlns:a16="http://schemas.microsoft.com/office/drawing/2014/main" id="{BB8FBD6E-AB7D-48A1-8519-D9940C4646EC}"/>
              </a:ext>
            </a:extLst>
          </p:cNvPr>
          <p:cNvPicPr>
            <a:picLocks noChangeAspect="1"/>
          </p:cNvPicPr>
          <p:nvPr/>
        </p:nvPicPr>
        <p:blipFill>
          <a:blip r:embed="rId3"/>
          <a:stretch>
            <a:fillRect/>
          </a:stretch>
        </p:blipFill>
        <p:spPr>
          <a:xfrm>
            <a:off x="7086600" y="390282"/>
            <a:ext cx="1935262" cy="637074"/>
          </a:xfrm>
          <a:prstGeom prst="rect">
            <a:avLst/>
          </a:prstGeom>
        </p:spPr>
      </p:pic>
      <p:pic>
        <p:nvPicPr>
          <p:cNvPr id="14" name="Picture 13">
            <a:extLst>
              <a:ext uri="{FF2B5EF4-FFF2-40B4-BE49-F238E27FC236}">
                <a16:creationId xmlns:a16="http://schemas.microsoft.com/office/drawing/2014/main" id="{58D17F8C-AED5-579A-6521-CA27EC298B2B}"/>
              </a:ext>
            </a:extLst>
          </p:cNvPr>
          <p:cNvPicPr>
            <a:picLocks noChangeAspect="1"/>
          </p:cNvPicPr>
          <p:nvPr/>
        </p:nvPicPr>
        <p:blipFill rotWithShape="1">
          <a:blip r:embed="rId4"/>
          <a:srcRect l="4130"/>
          <a:stretch/>
        </p:blipFill>
        <p:spPr>
          <a:xfrm>
            <a:off x="5181599" y="2202656"/>
            <a:ext cx="3723121" cy="2723589"/>
          </a:xfrm>
          <a:prstGeom prst="rect">
            <a:avLst/>
          </a:prstGeom>
        </p:spPr>
      </p:pic>
    </p:spTree>
    <p:extLst>
      <p:ext uri="{BB962C8B-B14F-4D97-AF65-F5344CB8AC3E}">
        <p14:creationId xmlns:p14="http://schemas.microsoft.com/office/powerpoint/2010/main" val="4285193599"/>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Dependent Care FSA Plan</a:t>
            </a:r>
          </a:p>
        </p:txBody>
      </p:sp>
      <p:sp>
        <p:nvSpPr>
          <p:cNvPr id="3" name="Content Placeholder 2">
            <a:extLst>
              <a:ext uri="{FF2B5EF4-FFF2-40B4-BE49-F238E27FC236}">
                <a16:creationId xmlns:a16="http://schemas.microsoft.com/office/drawing/2014/main" id="{BECD606C-640D-4C1B-8874-FEB1593ACF30}"/>
              </a:ext>
            </a:extLst>
          </p:cNvPr>
          <p:cNvSpPr>
            <a:spLocks noGrp="1"/>
          </p:cNvSpPr>
          <p:nvPr>
            <p:ph idx="1"/>
          </p:nvPr>
        </p:nvSpPr>
        <p:spPr>
          <a:xfrm>
            <a:off x="304800" y="1199470"/>
            <a:ext cx="8229600" cy="4525963"/>
          </a:xfrm>
        </p:spPr>
        <p:txBody>
          <a:bodyPr>
            <a:normAutofit/>
          </a:bodyPr>
          <a:lstStyle/>
          <a:p>
            <a:pPr marL="0" indent="0">
              <a:buNone/>
            </a:pPr>
            <a:r>
              <a:rPr lang="en-US" sz="2000" dirty="0"/>
              <a:t>Dependent care FSA annual max is $5,000.  Plan features include:</a:t>
            </a:r>
          </a:p>
          <a:p>
            <a:r>
              <a:rPr lang="en-US" sz="1800" dirty="0"/>
              <a:t>Payment for certain IRS-approved dependent daycare expenses with pre-tax dollars.</a:t>
            </a:r>
          </a:p>
          <a:p>
            <a:r>
              <a:rPr lang="en-US" sz="1800" dirty="0"/>
              <a:t>Rollover provision does not apply.  Use it or lose it rule applies.</a:t>
            </a:r>
          </a:p>
          <a:p>
            <a:r>
              <a:rPr lang="en-US" sz="1800" dirty="0"/>
              <a:t>Eligible for care while parents are at work or school.</a:t>
            </a:r>
          </a:p>
          <a:p>
            <a:r>
              <a:rPr lang="en-US" sz="1800" dirty="0"/>
              <a:t>ONLY amount payroll deducted to date is available for distribution.</a:t>
            </a:r>
          </a:p>
          <a:p>
            <a:r>
              <a:rPr lang="en-US" sz="1800" dirty="0"/>
              <a:t>Some examples include:</a:t>
            </a:r>
          </a:p>
          <a:p>
            <a:pPr lvl="1"/>
            <a:r>
              <a:rPr lang="en-US" sz="1600" dirty="0"/>
              <a:t>Daycare/Preschool for dependent children </a:t>
            </a:r>
          </a:p>
          <a:p>
            <a:pPr lvl="1"/>
            <a:r>
              <a:rPr lang="en-US" sz="1600" dirty="0"/>
              <a:t>Adult daycare</a:t>
            </a:r>
          </a:p>
          <a:p>
            <a:pPr lvl="1"/>
            <a:r>
              <a:rPr lang="en-US" sz="1600" dirty="0"/>
              <a:t>Before and after school programs</a:t>
            </a:r>
          </a:p>
          <a:p>
            <a:pPr lvl="1"/>
            <a:r>
              <a:rPr lang="en-US" sz="1600" dirty="0"/>
              <a:t>Camps</a:t>
            </a:r>
          </a:p>
          <a:p>
            <a:endParaRPr lang="en-US" sz="2000" dirty="0"/>
          </a:p>
        </p:txBody>
      </p:sp>
      <p:pic>
        <p:nvPicPr>
          <p:cNvPr id="4" name="Picture 3">
            <a:extLst>
              <a:ext uri="{FF2B5EF4-FFF2-40B4-BE49-F238E27FC236}">
                <a16:creationId xmlns:a16="http://schemas.microsoft.com/office/drawing/2014/main" id="{DFFE4B34-93CD-A65E-3304-0B2AFA66E214}"/>
              </a:ext>
            </a:extLst>
          </p:cNvPr>
          <p:cNvPicPr>
            <a:picLocks noChangeAspect="1"/>
          </p:cNvPicPr>
          <p:nvPr/>
        </p:nvPicPr>
        <p:blipFill>
          <a:blip r:embed="rId3"/>
          <a:stretch>
            <a:fillRect/>
          </a:stretch>
        </p:blipFill>
        <p:spPr>
          <a:xfrm>
            <a:off x="6790620" y="308985"/>
            <a:ext cx="1935262" cy="637074"/>
          </a:xfrm>
          <a:prstGeom prst="rect">
            <a:avLst/>
          </a:prstGeom>
        </p:spPr>
      </p:pic>
      <p:pic>
        <p:nvPicPr>
          <p:cNvPr id="6" name="Picture 5">
            <a:extLst>
              <a:ext uri="{FF2B5EF4-FFF2-40B4-BE49-F238E27FC236}">
                <a16:creationId xmlns:a16="http://schemas.microsoft.com/office/drawing/2014/main" id="{55472FA8-E317-99CC-A6D4-DE55240BFD18}"/>
              </a:ext>
            </a:extLst>
          </p:cNvPr>
          <p:cNvPicPr>
            <a:picLocks noChangeAspect="1"/>
          </p:cNvPicPr>
          <p:nvPr/>
        </p:nvPicPr>
        <p:blipFill rotWithShape="1">
          <a:blip r:embed="rId4"/>
          <a:srcRect t="4999" r="6607"/>
          <a:stretch/>
        </p:blipFill>
        <p:spPr>
          <a:xfrm>
            <a:off x="5410201" y="3581400"/>
            <a:ext cx="3276600" cy="2950409"/>
          </a:xfrm>
          <a:prstGeom prst="rect">
            <a:avLst/>
          </a:prstGeom>
        </p:spPr>
      </p:pic>
    </p:spTree>
    <p:extLst>
      <p:ext uri="{BB962C8B-B14F-4D97-AF65-F5344CB8AC3E}">
        <p14:creationId xmlns:p14="http://schemas.microsoft.com/office/powerpoint/2010/main" val="281686942"/>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0"/>
          <p:cNvSpPr>
            <a:spLocks noGrp="1"/>
          </p:cNvSpPr>
          <p:nvPr>
            <p:ph type="title"/>
          </p:nvPr>
        </p:nvSpPr>
        <p:spPr>
          <a:xfrm>
            <a:off x="457200" y="274638"/>
            <a:ext cx="8229600" cy="868362"/>
          </a:xfrm>
        </p:spPr>
        <p:txBody>
          <a:bodyPr anchor="ctr">
            <a:normAutofit/>
          </a:bodyPr>
          <a:lstStyle/>
          <a:p>
            <a:pPr lvl="0">
              <a:lnSpc>
                <a:spcPct val="90000"/>
              </a:lnSpc>
              <a:spcBef>
                <a:spcPct val="20000"/>
              </a:spcBef>
            </a:pPr>
            <a:r>
              <a:rPr lang="en-US" dirty="0"/>
              <a:t>Dental  </a:t>
            </a:r>
            <a:br>
              <a:rPr lang="en-US" b="0" cap="none" dirty="0">
                <a:highlight>
                  <a:srgbClr val="00FF00"/>
                </a:highlight>
              </a:rPr>
            </a:br>
            <a:endParaRPr lang="en-US" dirty="0"/>
          </a:p>
        </p:txBody>
      </p:sp>
      <p:pic>
        <p:nvPicPr>
          <p:cNvPr id="6" name="Picture 5">
            <a:extLst>
              <a:ext uri="{FF2B5EF4-FFF2-40B4-BE49-F238E27FC236}">
                <a16:creationId xmlns:a16="http://schemas.microsoft.com/office/drawing/2014/main" id="{EFF7D701-2DEC-47C1-B8F3-9DDD33E5497C}"/>
              </a:ext>
            </a:extLst>
          </p:cNvPr>
          <p:cNvPicPr>
            <a:picLocks noChangeAspect="1"/>
          </p:cNvPicPr>
          <p:nvPr/>
        </p:nvPicPr>
        <p:blipFill>
          <a:blip r:embed="rId3"/>
          <a:stretch>
            <a:fillRect/>
          </a:stretch>
        </p:blipFill>
        <p:spPr>
          <a:xfrm>
            <a:off x="1295400" y="2305951"/>
            <a:ext cx="6911071" cy="2246098"/>
          </a:xfrm>
          <a:prstGeom prst="rect">
            <a:avLst/>
          </a:prstGeom>
          <a:noFill/>
        </p:spPr>
      </p:pic>
    </p:spTree>
    <p:extLst>
      <p:ext uri="{BB962C8B-B14F-4D97-AF65-F5344CB8AC3E}">
        <p14:creationId xmlns:p14="http://schemas.microsoft.com/office/powerpoint/2010/main" val="2947675603"/>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F6D6373-134F-803C-DDE9-A7674FC27BCD}"/>
              </a:ext>
            </a:extLst>
          </p:cNvPr>
          <p:cNvSpPr>
            <a:spLocks noGrp="1"/>
          </p:cNvSpPr>
          <p:nvPr>
            <p:ph type="title"/>
          </p:nvPr>
        </p:nvSpPr>
        <p:spPr>
          <a:xfrm>
            <a:off x="2323806" y="259554"/>
            <a:ext cx="6477000" cy="868362"/>
          </a:xfrm>
        </p:spPr>
        <p:txBody>
          <a:bodyPr/>
          <a:lstStyle/>
          <a:p>
            <a:r>
              <a:rPr lang="en-US" dirty="0">
                <a:solidFill>
                  <a:srgbClr val="FF4713"/>
                </a:solidFill>
              </a:rPr>
              <a:t>Dental - Highlights</a:t>
            </a:r>
          </a:p>
        </p:txBody>
      </p:sp>
      <p:graphicFrame>
        <p:nvGraphicFramePr>
          <p:cNvPr id="6" name="Dental_Plan_1_Table">
            <a:extLst>
              <a:ext uri="{FF2B5EF4-FFF2-40B4-BE49-F238E27FC236}">
                <a16:creationId xmlns:a16="http://schemas.microsoft.com/office/drawing/2014/main" id="{FD1CE529-A032-A5F1-4D54-E636AB071F21}"/>
              </a:ext>
            </a:extLst>
          </p:cNvPr>
          <p:cNvGraphicFramePr>
            <a:graphicFrameLocks noGrp="1"/>
          </p:cNvGraphicFramePr>
          <p:nvPr>
            <p:extLst>
              <p:ext uri="{D42A27DB-BD31-4B8C-83A1-F6EECF244321}">
                <p14:modId xmlns:p14="http://schemas.microsoft.com/office/powerpoint/2010/main" val="1351518961"/>
              </p:ext>
            </p:extLst>
          </p:nvPr>
        </p:nvGraphicFramePr>
        <p:xfrm>
          <a:off x="381000" y="1801326"/>
          <a:ext cx="8001000" cy="2930484"/>
        </p:xfrm>
        <a:graphic>
          <a:graphicData uri="http://schemas.openxmlformats.org/drawingml/2006/table">
            <a:tbl>
              <a:tblPr firstRow="1" bandRow="1">
                <a:tableStyleId>{7E9639D4-E3E2-4D34-9284-5A2195B3D0D7}</a:tableStyleId>
              </a:tblPr>
              <a:tblGrid>
                <a:gridCol w="4000500">
                  <a:extLst>
                    <a:ext uri="{9D8B030D-6E8A-4147-A177-3AD203B41FA5}">
                      <a16:colId xmlns:a16="http://schemas.microsoft.com/office/drawing/2014/main" val="20000"/>
                    </a:ext>
                  </a:extLst>
                </a:gridCol>
                <a:gridCol w="4000500">
                  <a:extLst>
                    <a:ext uri="{9D8B030D-6E8A-4147-A177-3AD203B41FA5}">
                      <a16:colId xmlns:a16="http://schemas.microsoft.com/office/drawing/2014/main" val="20001"/>
                    </a:ext>
                  </a:extLst>
                </a:gridCol>
              </a:tblGrid>
              <a:tr h="317772">
                <a:tc>
                  <a:txBody>
                    <a:bodyPr/>
                    <a:lstStyle/>
                    <a:p>
                      <a:endParaRPr lang="en-US" sz="1100" dirty="0">
                        <a:solidFill>
                          <a:schemeClr val="bg1"/>
                        </a:solidFill>
                      </a:endParaRPr>
                    </a:p>
                  </a:txBody>
                  <a:tcPr>
                    <a:solidFill>
                      <a:srgbClr val="FF4713"/>
                    </a:solidFill>
                  </a:tcPr>
                </a:tc>
                <a:tc>
                  <a:txBody>
                    <a:bodyPr/>
                    <a:lstStyle/>
                    <a:p>
                      <a:pPr algn="ctr"/>
                      <a:r>
                        <a:rPr lang="en-US" sz="1400" dirty="0">
                          <a:solidFill>
                            <a:schemeClr val="bg1"/>
                          </a:solidFill>
                        </a:rPr>
                        <a:t>Dental PPO </a:t>
                      </a:r>
                    </a:p>
                  </a:txBody>
                  <a:tcPr anchor="ctr">
                    <a:solidFill>
                      <a:srgbClr val="FF4713"/>
                    </a:solidFill>
                  </a:tcPr>
                </a:tc>
                <a:extLst>
                  <a:ext uri="{0D108BD9-81ED-4DB2-BD59-A6C34878D82A}">
                    <a16:rowId xmlns:a16="http://schemas.microsoft.com/office/drawing/2014/main" val="10000"/>
                  </a:ext>
                </a:extLst>
              </a:tr>
              <a:tr h="476659">
                <a:tc>
                  <a:txBody>
                    <a:bodyPr/>
                    <a:lstStyle/>
                    <a:p>
                      <a:r>
                        <a:rPr lang="en-US" sz="1600" dirty="0">
                          <a:solidFill>
                            <a:srgbClr val="3F4443"/>
                          </a:solidFill>
                        </a:rPr>
                        <a:t>Annual Deductible </a:t>
                      </a:r>
                    </a:p>
                  </a:txBody>
                  <a:tcPr anchor="ctr"/>
                </a:tc>
                <a:tc>
                  <a:txBody>
                    <a:bodyPr/>
                    <a:lstStyle/>
                    <a:p>
                      <a:pPr algn="ctr"/>
                      <a:r>
                        <a:rPr lang="en-US" sz="1600" dirty="0">
                          <a:solidFill>
                            <a:srgbClr val="3F4443"/>
                          </a:solidFill>
                        </a:rPr>
                        <a:t>$50 per individual
$150 per family</a:t>
                      </a:r>
                    </a:p>
                  </a:txBody>
                  <a:tcPr anchor="ctr"/>
                </a:tc>
                <a:extLst>
                  <a:ext uri="{0D108BD9-81ED-4DB2-BD59-A6C34878D82A}">
                    <a16:rowId xmlns:a16="http://schemas.microsoft.com/office/drawing/2014/main" val="10001"/>
                  </a:ext>
                </a:extLst>
              </a:tr>
              <a:tr h="338932">
                <a:tc>
                  <a:txBody>
                    <a:bodyPr/>
                    <a:lstStyle/>
                    <a:p>
                      <a:r>
                        <a:rPr lang="en-US" sz="1600" dirty="0">
                          <a:solidFill>
                            <a:srgbClr val="3F4443"/>
                          </a:solidFill>
                        </a:rPr>
                        <a:t>Benefit Maximum</a:t>
                      </a:r>
                    </a:p>
                  </a:txBody>
                  <a:tcPr anchor="ctr"/>
                </a:tc>
                <a:tc>
                  <a:txBody>
                    <a:bodyPr/>
                    <a:lstStyle/>
                    <a:p>
                      <a:pPr algn="ctr"/>
                      <a:r>
                        <a:rPr lang="en-US" sz="1600" dirty="0">
                          <a:solidFill>
                            <a:srgbClr val="3F4443"/>
                          </a:solidFill>
                        </a:rPr>
                        <a:t>$1,500</a:t>
                      </a:r>
                    </a:p>
                  </a:txBody>
                  <a:tcPr anchor="ctr"/>
                </a:tc>
                <a:extLst>
                  <a:ext uri="{0D108BD9-81ED-4DB2-BD59-A6C34878D82A}">
                    <a16:rowId xmlns:a16="http://schemas.microsoft.com/office/drawing/2014/main" val="10002"/>
                  </a:ext>
                </a:extLst>
              </a:tr>
              <a:tr h="338932">
                <a:tc>
                  <a:txBody>
                    <a:bodyPr/>
                    <a:lstStyle/>
                    <a:p>
                      <a:pPr marL="0" marR="0" indent="0" algn="l" defTabSz="914400" rtl="0" eaLnBrk="1" fontAlgn="auto" latinLnBrk="0" hangingPunct="1">
                        <a:lnSpc>
                          <a:spcPct val="100000"/>
                        </a:lnSpc>
                        <a:spcBef>
                          <a:spcPct val="0"/>
                        </a:spcBef>
                        <a:spcAft>
                          <a:spcPct val="0"/>
                        </a:spcAft>
                        <a:buClrTx/>
                        <a:buSzTx/>
                        <a:buFontTx/>
                        <a:buNone/>
                        <a:defRPr/>
                      </a:pPr>
                      <a:r>
                        <a:rPr lang="en-US" sz="1600" dirty="0">
                          <a:solidFill>
                            <a:srgbClr val="3F4443"/>
                          </a:solidFill>
                        </a:rPr>
                        <a:t>Deductible Waived</a:t>
                      </a:r>
                      <a:r>
                        <a:rPr lang="en-US" sz="1600" baseline="0" dirty="0">
                          <a:solidFill>
                            <a:srgbClr val="3F4443"/>
                          </a:solidFill>
                        </a:rPr>
                        <a:t> for Preventive Care</a:t>
                      </a:r>
                      <a:endParaRPr lang="en-US" sz="1100" dirty="0">
                        <a:solidFill>
                          <a:srgbClr val="3F4443"/>
                        </a:solidFill>
                      </a:endParaRPr>
                    </a:p>
                  </a:txBody>
                  <a:tcPr anchor="ctr"/>
                </a:tc>
                <a:tc>
                  <a:txBody>
                    <a:bodyPr/>
                    <a:lstStyle/>
                    <a:p>
                      <a:pPr marL="0" marR="0" indent="0" algn="ctr" defTabSz="914400" rtl="0" eaLnBrk="1" fontAlgn="auto" latinLnBrk="0" hangingPunct="1">
                        <a:lnSpc>
                          <a:spcPct val="100000"/>
                        </a:lnSpc>
                        <a:spcBef>
                          <a:spcPct val="0"/>
                        </a:spcBef>
                        <a:spcAft>
                          <a:spcPct val="0"/>
                        </a:spcAft>
                        <a:buClrTx/>
                        <a:buSzTx/>
                        <a:buFontTx/>
                        <a:buNone/>
                        <a:defRPr/>
                      </a:pPr>
                      <a:r>
                        <a:rPr lang="en-US" sz="1600" dirty="0">
                          <a:solidFill>
                            <a:srgbClr val="3F4443"/>
                          </a:solidFill>
                        </a:rPr>
                        <a:t>Yes</a:t>
                      </a:r>
                    </a:p>
                  </a:txBody>
                  <a:tcPr anchor="ctr"/>
                </a:tc>
                <a:extLst>
                  <a:ext uri="{0D108BD9-81ED-4DB2-BD59-A6C34878D82A}">
                    <a16:rowId xmlns:a16="http://schemas.microsoft.com/office/drawing/2014/main" val="10003"/>
                  </a:ext>
                </a:extLst>
              </a:tr>
              <a:tr h="338932">
                <a:tc>
                  <a:txBody>
                    <a:bodyPr/>
                    <a:lstStyle/>
                    <a:p>
                      <a:pPr marL="0" marR="0" indent="0" algn="l" defTabSz="914400" rtl="0" eaLnBrk="1" fontAlgn="auto" latinLnBrk="0" hangingPunct="1">
                        <a:lnSpc>
                          <a:spcPct val="100000"/>
                        </a:lnSpc>
                        <a:spcBef>
                          <a:spcPct val="0"/>
                        </a:spcBef>
                        <a:spcAft>
                          <a:spcPct val="0"/>
                        </a:spcAft>
                        <a:buClrTx/>
                        <a:buSzTx/>
                        <a:buFontTx/>
                        <a:buNone/>
                        <a:defRPr/>
                      </a:pPr>
                      <a:r>
                        <a:rPr lang="en-US" sz="1600" dirty="0">
                          <a:solidFill>
                            <a:srgbClr val="3F4443"/>
                          </a:solidFill>
                        </a:rPr>
                        <a:t>Preventive Care</a:t>
                      </a:r>
                    </a:p>
                  </a:txBody>
                  <a:tcPr anchor="ctr"/>
                </a:tc>
                <a:tc>
                  <a:txBody>
                    <a:bodyPr/>
                    <a:lstStyle/>
                    <a:p>
                      <a:pPr marL="0" marR="0" indent="0" algn="ctr" defTabSz="914400" rtl="0" eaLnBrk="1" fontAlgn="auto" latinLnBrk="0" hangingPunct="1">
                        <a:lnSpc>
                          <a:spcPct val="100000"/>
                        </a:lnSpc>
                        <a:spcBef>
                          <a:spcPct val="0"/>
                        </a:spcBef>
                        <a:spcAft>
                          <a:spcPct val="0"/>
                        </a:spcAft>
                        <a:buClrTx/>
                        <a:buSzTx/>
                        <a:buFontTx/>
                        <a:buNone/>
                        <a:defRPr/>
                      </a:pPr>
                      <a:r>
                        <a:rPr lang="en-US" sz="1600" dirty="0">
                          <a:solidFill>
                            <a:srgbClr val="3F4443"/>
                          </a:solidFill>
                        </a:rPr>
                        <a:t>100%</a:t>
                      </a:r>
                    </a:p>
                  </a:txBody>
                  <a:tcPr anchor="ctr"/>
                </a:tc>
                <a:extLst>
                  <a:ext uri="{0D108BD9-81ED-4DB2-BD59-A6C34878D82A}">
                    <a16:rowId xmlns:a16="http://schemas.microsoft.com/office/drawing/2014/main" val="10004"/>
                  </a:ext>
                </a:extLst>
              </a:tr>
              <a:tr h="338932">
                <a:tc>
                  <a:txBody>
                    <a:bodyPr/>
                    <a:lstStyle/>
                    <a:p>
                      <a:pPr marL="0" marR="0" indent="0" algn="l" defTabSz="914400" rtl="0" eaLnBrk="1" fontAlgn="auto" latinLnBrk="0" hangingPunct="1">
                        <a:lnSpc>
                          <a:spcPct val="100000"/>
                        </a:lnSpc>
                        <a:spcBef>
                          <a:spcPct val="0"/>
                        </a:spcBef>
                        <a:spcAft>
                          <a:spcPct val="0"/>
                        </a:spcAft>
                        <a:buClrTx/>
                        <a:buSzTx/>
                        <a:buFontTx/>
                        <a:buNone/>
                        <a:defRPr/>
                      </a:pPr>
                      <a:r>
                        <a:rPr lang="en-US" sz="1600" dirty="0">
                          <a:solidFill>
                            <a:srgbClr val="3F4443"/>
                          </a:solidFill>
                        </a:rPr>
                        <a:t>Basic</a:t>
                      </a:r>
                      <a:r>
                        <a:rPr lang="en-US" sz="1600" baseline="0" dirty="0">
                          <a:solidFill>
                            <a:srgbClr val="3F4443"/>
                          </a:solidFill>
                        </a:rPr>
                        <a:t> Services*</a:t>
                      </a:r>
                      <a:endParaRPr lang="en-US" sz="1100" dirty="0">
                        <a:solidFill>
                          <a:srgbClr val="3F4443"/>
                        </a:solidFill>
                      </a:endParaRPr>
                    </a:p>
                  </a:txBody>
                  <a:tcPr anchor="ctr"/>
                </a:tc>
                <a:tc>
                  <a:txBody>
                    <a:bodyPr/>
                    <a:lstStyle/>
                    <a:p>
                      <a:pPr marL="0" marR="0" indent="0" algn="ctr" defTabSz="914400" rtl="0" eaLnBrk="1" fontAlgn="auto" latinLnBrk="0" hangingPunct="1">
                        <a:lnSpc>
                          <a:spcPct val="100000"/>
                        </a:lnSpc>
                        <a:spcBef>
                          <a:spcPct val="0"/>
                        </a:spcBef>
                        <a:spcAft>
                          <a:spcPct val="0"/>
                        </a:spcAft>
                        <a:buClrTx/>
                        <a:buSzTx/>
                        <a:buFontTx/>
                        <a:buNone/>
                        <a:defRPr/>
                      </a:pPr>
                      <a:r>
                        <a:rPr lang="en-US" sz="1600" dirty="0">
                          <a:solidFill>
                            <a:srgbClr val="3F4443"/>
                          </a:solidFill>
                        </a:rPr>
                        <a:t>80% after deductible</a:t>
                      </a:r>
                    </a:p>
                  </a:txBody>
                  <a:tcPr anchor="ctr"/>
                </a:tc>
                <a:extLst>
                  <a:ext uri="{0D108BD9-81ED-4DB2-BD59-A6C34878D82A}">
                    <a16:rowId xmlns:a16="http://schemas.microsoft.com/office/drawing/2014/main" val="10005"/>
                  </a:ext>
                </a:extLst>
              </a:tr>
              <a:tr h="338932">
                <a:tc>
                  <a:txBody>
                    <a:bodyPr/>
                    <a:lstStyle/>
                    <a:p>
                      <a:pPr marL="0" marR="0" indent="0" algn="l" defTabSz="914400" rtl="0" eaLnBrk="1" fontAlgn="auto" latinLnBrk="0" hangingPunct="1">
                        <a:lnSpc>
                          <a:spcPct val="100000"/>
                        </a:lnSpc>
                        <a:spcBef>
                          <a:spcPct val="0"/>
                        </a:spcBef>
                        <a:spcAft>
                          <a:spcPct val="0"/>
                        </a:spcAft>
                        <a:buClrTx/>
                        <a:buSzTx/>
                        <a:buFontTx/>
                        <a:buNone/>
                        <a:defRPr/>
                      </a:pPr>
                      <a:r>
                        <a:rPr lang="en-US" sz="1600" dirty="0">
                          <a:solidFill>
                            <a:srgbClr val="3F4443"/>
                          </a:solidFill>
                        </a:rPr>
                        <a:t>Major</a:t>
                      </a:r>
                      <a:r>
                        <a:rPr lang="en-US" sz="1600" baseline="0" dirty="0">
                          <a:solidFill>
                            <a:srgbClr val="3F4443"/>
                          </a:solidFill>
                        </a:rPr>
                        <a:t> Services*</a:t>
                      </a:r>
                      <a:endParaRPr lang="en-US" sz="1100" dirty="0">
                        <a:solidFill>
                          <a:srgbClr val="3F4443"/>
                        </a:solidFill>
                      </a:endParaRPr>
                    </a:p>
                  </a:txBody>
                  <a:tcPr anchor="ctr"/>
                </a:tc>
                <a:tc>
                  <a:txBody>
                    <a:bodyPr/>
                    <a:lstStyle/>
                    <a:p>
                      <a:pPr marL="0" marR="0" indent="0" algn="ctr" defTabSz="914400" rtl="0" eaLnBrk="1" fontAlgn="auto" latinLnBrk="0" hangingPunct="1">
                        <a:lnSpc>
                          <a:spcPct val="100000"/>
                        </a:lnSpc>
                        <a:spcBef>
                          <a:spcPct val="0"/>
                        </a:spcBef>
                        <a:spcAft>
                          <a:spcPct val="0"/>
                        </a:spcAft>
                        <a:buClrTx/>
                        <a:buSzTx/>
                        <a:buFontTx/>
                        <a:buNone/>
                        <a:defRPr/>
                      </a:pPr>
                      <a:r>
                        <a:rPr lang="en-US" sz="1600" dirty="0">
                          <a:solidFill>
                            <a:srgbClr val="3F4443"/>
                          </a:solidFill>
                        </a:rPr>
                        <a:t>50% after deductible </a:t>
                      </a:r>
                    </a:p>
                  </a:txBody>
                  <a:tcPr anchor="ctr"/>
                </a:tc>
                <a:extLst>
                  <a:ext uri="{0D108BD9-81ED-4DB2-BD59-A6C34878D82A}">
                    <a16:rowId xmlns:a16="http://schemas.microsoft.com/office/drawing/2014/main" val="10006"/>
                  </a:ext>
                </a:extLst>
              </a:tr>
              <a:tr h="338932">
                <a:tc>
                  <a:txBody>
                    <a:bodyPr/>
                    <a:lstStyle/>
                    <a:p>
                      <a:pPr marL="0" marR="0" indent="0" algn="l" defTabSz="914400" rtl="0" eaLnBrk="1" fontAlgn="auto" latinLnBrk="0" hangingPunct="1">
                        <a:lnSpc>
                          <a:spcPct val="100000"/>
                        </a:lnSpc>
                        <a:spcBef>
                          <a:spcPct val="0"/>
                        </a:spcBef>
                        <a:spcAft>
                          <a:spcPct val="0"/>
                        </a:spcAft>
                        <a:buClrTx/>
                        <a:buSzTx/>
                        <a:buFontTx/>
                        <a:buNone/>
                        <a:defRPr/>
                      </a:pPr>
                      <a:r>
                        <a:rPr lang="en-US" sz="1600" dirty="0">
                          <a:solidFill>
                            <a:srgbClr val="3F4443"/>
                          </a:solidFill>
                        </a:rPr>
                        <a:t>Orthodontia Services</a:t>
                      </a:r>
                    </a:p>
                  </a:txBody>
                  <a:tcPr anchor="ctr"/>
                </a:tc>
                <a:tc>
                  <a:txBody>
                    <a:bodyPr/>
                    <a:lstStyle/>
                    <a:p>
                      <a:pPr marL="0" marR="0" indent="0" algn="ctr" defTabSz="914400" rtl="0" eaLnBrk="1" fontAlgn="auto" latinLnBrk="0" hangingPunct="1">
                        <a:lnSpc>
                          <a:spcPct val="100000"/>
                        </a:lnSpc>
                        <a:spcBef>
                          <a:spcPct val="0"/>
                        </a:spcBef>
                        <a:spcAft>
                          <a:spcPct val="0"/>
                        </a:spcAft>
                        <a:buClrTx/>
                        <a:buSzTx/>
                        <a:buFontTx/>
                        <a:buNone/>
                        <a:defRPr/>
                      </a:pPr>
                      <a:r>
                        <a:rPr lang="en-US" sz="1600" dirty="0">
                          <a:solidFill>
                            <a:srgbClr val="3F4443"/>
                          </a:solidFill>
                        </a:rPr>
                        <a:t>50% with a lifetime max of $1,500 </a:t>
                      </a:r>
                    </a:p>
                  </a:txBody>
                  <a:tcPr anchor="ctr"/>
                </a:tc>
                <a:extLst>
                  <a:ext uri="{0D108BD9-81ED-4DB2-BD59-A6C34878D82A}">
                    <a16:rowId xmlns:a16="http://schemas.microsoft.com/office/drawing/2014/main" val="10007"/>
                  </a:ext>
                </a:extLst>
              </a:tr>
            </a:tbl>
          </a:graphicData>
        </a:graphic>
      </p:graphicFrame>
      <p:graphicFrame>
        <p:nvGraphicFramePr>
          <p:cNvPr id="11" name="Dental_Plan_1_Table">
            <a:extLst>
              <a:ext uri="{FF2B5EF4-FFF2-40B4-BE49-F238E27FC236}">
                <a16:creationId xmlns:a16="http://schemas.microsoft.com/office/drawing/2014/main" id="{71B07370-AE34-2F92-080B-384806113EA0}"/>
              </a:ext>
            </a:extLst>
          </p:cNvPr>
          <p:cNvGraphicFramePr>
            <a:graphicFrameLocks noGrp="1"/>
          </p:cNvGraphicFramePr>
          <p:nvPr>
            <p:extLst>
              <p:ext uri="{D42A27DB-BD31-4B8C-83A1-F6EECF244321}">
                <p14:modId xmlns:p14="http://schemas.microsoft.com/office/powerpoint/2010/main" val="1315930649"/>
              </p:ext>
            </p:extLst>
          </p:nvPr>
        </p:nvGraphicFramePr>
        <p:xfrm>
          <a:off x="381000" y="4868345"/>
          <a:ext cx="5410200" cy="1152862"/>
        </p:xfrm>
        <a:graphic>
          <a:graphicData uri="http://schemas.openxmlformats.org/drawingml/2006/table">
            <a:tbl>
              <a:tblPr firstRow="1" bandRow="1">
                <a:tableStyleId>{7E9639D4-E3E2-4D34-9284-5A2195B3D0D7}</a:tableStyleId>
              </a:tblPr>
              <a:tblGrid>
                <a:gridCol w="2705100">
                  <a:extLst>
                    <a:ext uri="{9D8B030D-6E8A-4147-A177-3AD203B41FA5}">
                      <a16:colId xmlns:a16="http://schemas.microsoft.com/office/drawing/2014/main" val="20000"/>
                    </a:ext>
                  </a:extLst>
                </a:gridCol>
                <a:gridCol w="2705100">
                  <a:extLst>
                    <a:ext uri="{9D8B030D-6E8A-4147-A177-3AD203B41FA5}">
                      <a16:colId xmlns:a16="http://schemas.microsoft.com/office/drawing/2014/main" val="20001"/>
                    </a:ext>
                  </a:extLst>
                </a:gridCol>
              </a:tblGrid>
              <a:tr h="232185">
                <a:tc>
                  <a:txBody>
                    <a:bodyPr/>
                    <a:lstStyle/>
                    <a:p>
                      <a:endParaRPr lang="en-US" sz="1100" dirty="0">
                        <a:solidFill>
                          <a:schemeClr val="bg1"/>
                        </a:solidFill>
                      </a:endParaRPr>
                    </a:p>
                  </a:txBody>
                  <a:tcPr>
                    <a:solidFill>
                      <a:srgbClr val="FF4713"/>
                    </a:solidFill>
                  </a:tcPr>
                </a:tc>
                <a:tc>
                  <a:txBody>
                    <a:bodyPr/>
                    <a:lstStyle/>
                    <a:p>
                      <a:pPr algn="ctr"/>
                      <a:r>
                        <a:rPr lang="en-US" sz="1400" dirty="0">
                          <a:solidFill>
                            <a:schemeClr val="bg1"/>
                          </a:solidFill>
                        </a:rPr>
                        <a:t>Weekly Contributions </a:t>
                      </a:r>
                    </a:p>
                  </a:txBody>
                  <a:tcPr anchor="ctr">
                    <a:solidFill>
                      <a:srgbClr val="FF4713"/>
                    </a:solidFill>
                  </a:tcPr>
                </a:tc>
                <a:extLst>
                  <a:ext uri="{0D108BD9-81ED-4DB2-BD59-A6C34878D82A}">
                    <a16:rowId xmlns:a16="http://schemas.microsoft.com/office/drawing/2014/main" val="10000"/>
                  </a:ext>
                </a:extLst>
              </a:tr>
              <a:tr h="424031">
                <a:tc>
                  <a:txBody>
                    <a:bodyPr/>
                    <a:lstStyle/>
                    <a:p>
                      <a:r>
                        <a:rPr lang="en-US" sz="1600" dirty="0">
                          <a:solidFill>
                            <a:srgbClr val="3F4443"/>
                          </a:solidFill>
                        </a:rPr>
                        <a:t>Employee </a:t>
                      </a:r>
                    </a:p>
                  </a:txBody>
                  <a:tcPr anchor="ctr"/>
                </a:tc>
                <a:tc>
                  <a:txBody>
                    <a:bodyPr/>
                    <a:lstStyle/>
                    <a:p>
                      <a:pPr algn="ctr"/>
                      <a:r>
                        <a:rPr lang="en-US" sz="1600" dirty="0">
                          <a:solidFill>
                            <a:srgbClr val="3F4443"/>
                          </a:solidFill>
                        </a:rPr>
                        <a:t>$3.19</a:t>
                      </a:r>
                    </a:p>
                  </a:txBody>
                  <a:tcPr anchor="ctr"/>
                </a:tc>
                <a:extLst>
                  <a:ext uri="{0D108BD9-81ED-4DB2-BD59-A6C34878D82A}">
                    <a16:rowId xmlns:a16="http://schemas.microsoft.com/office/drawing/2014/main" val="10001"/>
                  </a:ext>
                </a:extLst>
              </a:tr>
              <a:tr h="424031">
                <a:tc>
                  <a:txBody>
                    <a:bodyPr/>
                    <a:lstStyle/>
                    <a:p>
                      <a:r>
                        <a:rPr lang="en-US" sz="1600" dirty="0">
                          <a:solidFill>
                            <a:srgbClr val="3F4443"/>
                          </a:solidFill>
                        </a:rPr>
                        <a:t>Family </a:t>
                      </a:r>
                    </a:p>
                  </a:txBody>
                  <a:tcPr anchor="ctr"/>
                </a:tc>
                <a:tc>
                  <a:txBody>
                    <a:bodyPr/>
                    <a:lstStyle/>
                    <a:p>
                      <a:pPr algn="ctr"/>
                      <a:r>
                        <a:rPr lang="en-US" sz="1600" dirty="0">
                          <a:solidFill>
                            <a:srgbClr val="3F4443"/>
                          </a:solidFill>
                        </a:rPr>
                        <a:t>$7.83</a:t>
                      </a:r>
                    </a:p>
                  </a:txBody>
                  <a:tcPr anchor="ctr"/>
                </a:tc>
                <a:extLst>
                  <a:ext uri="{0D108BD9-81ED-4DB2-BD59-A6C34878D82A}">
                    <a16:rowId xmlns:a16="http://schemas.microsoft.com/office/drawing/2014/main" val="10002"/>
                  </a:ext>
                </a:extLst>
              </a:tr>
            </a:tbl>
          </a:graphicData>
        </a:graphic>
      </p:graphicFrame>
      <p:pic>
        <p:nvPicPr>
          <p:cNvPr id="12" name="Picture 11">
            <a:extLst>
              <a:ext uri="{FF2B5EF4-FFF2-40B4-BE49-F238E27FC236}">
                <a16:creationId xmlns:a16="http://schemas.microsoft.com/office/drawing/2014/main" id="{FE5B60A6-3CF1-982C-1A1F-8621578AADA3}"/>
              </a:ext>
            </a:extLst>
          </p:cNvPr>
          <p:cNvPicPr>
            <a:picLocks noChangeAspect="1"/>
          </p:cNvPicPr>
          <p:nvPr/>
        </p:nvPicPr>
        <p:blipFill>
          <a:blip r:embed="rId3"/>
          <a:stretch>
            <a:fillRect/>
          </a:stretch>
        </p:blipFill>
        <p:spPr>
          <a:xfrm>
            <a:off x="7125140" y="315510"/>
            <a:ext cx="1654132" cy="536031"/>
          </a:xfrm>
          <a:prstGeom prst="rect">
            <a:avLst/>
          </a:prstGeom>
        </p:spPr>
      </p:pic>
      <p:sp>
        <p:nvSpPr>
          <p:cNvPr id="13" name="TextBox 12">
            <a:extLst>
              <a:ext uri="{FF2B5EF4-FFF2-40B4-BE49-F238E27FC236}">
                <a16:creationId xmlns:a16="http://schemas.microsoft.com/office/drawing/2014/main" id="{35D88B6C-0493-E579-91D5-1A3AFA35B864}"/>
              </a:ext>
            </a:extLst>
          </p:cNvPr>
          <p:cNvSpPr txBox="1"/>
          <p:nvPr/>
        </p:nvSpPr>
        <p:spPr>
          <a:xfrm>
            <a:off x="5810865" y="5075444"/>
            <a:ext cx="2590800" cy="738664"/>
          </a:xfrm>
          <a:prstGeom prst="rect">
            <a:avLst/>
          </a:prstGeom>
          <a:noFill/>
        </p:spPr>
        <p:txBody>
          <a:bodyPr wrap="square" rtlCol="0">
            <a:spAutoFit/>
          </a:bodyPr>
          <a:lstStyle/>
          <a:p>
            <a:pPr algn="ctr"/>
            <a:r>
              <a:rPr lang="en-US" sz="1400" dirty="0">
                <a:solidFill>
                  <a:srgbClr val="3F4443"/>
                </a:solidFill>
              </a:rPr>
              <a:t>Employee Contributions shown, Vinylmax is covering 50% of the cost.</a:t>
            </a:r>
          </a:p>
        </p:txBody>
      </p:sp>
      <p:pic>
        <p:nvPicPr>
          <p:cNvPr id="19" name="Picture 18">
            <a:extLst>
              <a:ext uri="{FF2B5EF4-FFF2-40B4-BE49-F238E27FC236}">
                <a16:creationId xmlns:a16="http://schemas.microsoft.com/office/drawing/2014/main" id="{141EF4B9-5789-43C4-16EA-3A970107E195}"/>
              </a:ext>
            </a:extLst>
          </p:cNvPr>
          <p:cNvPicPr>
            <a:picLocks noChangeAspect="1"/>
          </p:cNvPicPr>
          <p:nvPr/>
        </p:nvPicPr>
        <p:blipFill rotWithShape="1">
          <a:blip r:embed="rId4"/>
          <a:srcRect b="12908"/>
          <a:stretch/>
        </p:blipFill>
        <p:spPr>
          <a:xfrm>
            <a:off x="396683" y="138110"/>
            <a:ext cx="1905000" cy="1397366"/>
          </a:xfrm>
          <a:prstGeom prst="rect">
            <a:avLst/>
          </a:prstGeom>
        </p:spPr>
      </p:pic>
    </p:spTree>
    <p:extLst>
      <p:ext uri="{BB962C8B-B14F-4D97-AF65-F5344CB8AC3E}">
        <p14:creationId xmlns:p14="http://schemas.microsoft.com/office/powerpoint/2010/main" val="1204364143"/>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0"/>
          <p:cNvSpPr>
            <a:spLocks noGrp="1"/>
          </p:cNvSpPr>
          <p:nvPr>
            <p:ph type="title"/>
          </p:nvPr>
        </p:nvSpPr>
        <p:spPr>
          <a:xfrm>
            <a:off x="457200" y="274638"/>
            <a:ext cx="8229600" cy="868362"/>
          </a:xfrm>
        </p:spPr>
        <p:txBody>
          <a:bodyPr anchor="ctr">
            <a:normAutofit/>
          </a:bodyPr>
          <a:lstStyle/>
          <a:p>
            <a:pPr lvl="0">
              <a:lnSpc>
                <a:spcPct val="90000"/>
              </a:lnSpc>
              <a:spcBef>
                <a:spcPct val="20000"/>
              </a:spcBef>
            </a:pPr>
            <a:r>
              <a:rPr lang="en-US" dirty="0"/>
              <a:t>Vision  </a:t>
            </a:r>
            <a:br>
              <a:rPr lang="en-US" b="0" cap="none" dirty="0"/>
            </a:br>
            <a:endParaRPr lang="en-US" dirty="0"/>
          </a:p>
        </p:txBody>
      </p:sp>
      <p:pic>
        <p:nvPicPr>
          <p:cNvPr id="6" name="Picture 5">
            <a:extLst>
              <a:ext uri="{FF2B5EF4-FFF2-40B4-BE49-F238E27FC236}">
                <a16:creationId xmlns:a16="http://schemas.microsoft.com/office/drawing/2014/main" id="{CFE24011-3F94-463C-BD58-FDDCDD57A7BC}"/>
              </a:ext>
            </a:extLst>
          </p:cNvPr>
          <p:cNvPicPr>
            <a:picLocks noChangeAspect="1"/>
          </p:cNvPicPr>
          <p:nvPr/>
        </p:nvPicPr>
        <p:blipFill>
          <a:blip r:embed="rId3"/>
          <a:stretch>
            <a:fillRect/>
          </a:stretch>
        </p:blipFill>
        <p:spPr>
          <a:xfrm>
            <a:off x="2057576" y="1447800"/>
            <a:ext cx="5028847" cy="4525963"/>
          </a:xfrm>
          <a:prstGeom prst="rect">
            <a:avLst/>
          </a:prstGeom>
          <a:noFill/>
        </p:spPr>
      </p:pic>
    </p:spTree>
    <p:extLst>
      <p:ext uri="{BB962C8B-B14F-4D97-AF65-F5344CB8AC3E}">
        <p14:creationId xmlns:p14="http://schemas.microsoft.com/office/powerpoint/2010/main" val="1714482986"/>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4D82E745-C254-795A-8A8F-AD73B4D71521}"/>
              </a:ext>
            </a:extLst>
          </p:cNvPr>
          <p:cNvSpPr>
            <a:spLocks noGrp="1"/>
          </p:cNvSpPr>
          <p:nvPr>
            <p:ph type="title"/>
          </p:nvPr>
        </p:nvSpPr>
        <p:spPr>
          <a:xfrm>
            <a:off x="2667000" y="285509"/>
            <a:ext cx="6477000" cy="868362"/>
          </a:xfrm>
        </p:spPr>
        <p:txBody>
          <a:bodyPr/>
          <a:lstStyle/>
          <a:p>
            <a:r>
              <a:rPr lang="en-US" dirty="0">
                <a:solidFill>
                  <a:srgbClr val="FF4713"/>
                </a:solidFill>
              </a:rPr>
              <a:t>Vision – Highlights </a:t>
            </a:r>
          </a:p>
        </p:txBody>
      </p:sp>
      <p:graphicFrame>
        <p:nvGraphicFramePr>
          <p:cNvPr id="7" name="Vision_Plan_1_Table">
            <a:extLst>
              <a:ext uri="{FF2B5EF4-FFF2-40B4-BE49-F238E27FC236}">
                <a16:creationId xmlns:a16="http://schemas.microsoft.com/office/drawing/2014/main" id="{99CBA438-0831-107E-97CB-DA01112639A1}"/>
              </a:ext>
            </a:extLst>
          </p:cNvPr>
          <p:cNvGraphicFramePr>
            <a:graphicFrameLocks noGrp="1"/>
          </p:cNvGraphicFramePr>
          <p:nvPr>
            <p:extLst>
              <p:ext uri="{D42A27DB-BD31-4B8C-83A1-F6EECF244321}">
                <p14:modId xmlns:p14="http://schemas.microsoft.com/office/powerpoint/2010/main" val="1766203076"/>
              </p:ext>
            </p:extLst>
          </p:nvPr>
        </p:nvGraphicFramePr>
        <p:xfrm>
          <a:off x="411480" y="1828800"/>
          <a:ext cx="8321040" cy="2819400"/>
        </p:xfrm>
        <a:graphic>
          <a:graphicData uri="http://schemas.openxmlformats.org/drawingml/2006/table">
            <a:tbl>
              <a:tblPr firstRow="1" bandRow="1">
                <a:tableStyleId>{7E9639D4-E3E2-4D34-9284-5A2195B3D0D7}</a:tableStyleId>
              </a:tblPr>
              <a:tblGrid>
                <a:gridCol w="4160520">
                  <a:extLst>
                    <a:ext uri="{9D8B030D-6E8A-4147-A177-3AD203B41FA5}">
                      <a16:colId xmlns:a16="http://schemas.microsoft.com/office/drawing/2014/main" val="20000"/>
                    </a:ext>
                  </a:extLst>
                </a:gridCol>
                <a:gridCol w="4160520">
                  <a:extLst>
                    <a:ext uri="{9D8B030D-6E8A-4147-A177-3AD203B41FA5}">
                      <a16:colId xmlns:a16="http://schemas.microsoft.com/office/drawing/2014/main" val="20001"/>
                    </a:ext>
                  </a:extLst>
                </a:gridCol>
              </a:tblGrid>
              <a:tr h="352425">
                <a:tc>
                  <a:txBody>
                    <a:bodyPr/>
                    <a:lstStyle/>
                    <a:p>
                      <a:endParaRPr lang="en-US" sz="1100" dirty="0">
                        <a:solidFill>
                          <a:schemeClr val="bg1"/>
                        </a:solidFill>
                      </a:endParaRPr>
                    </a:p>
                  </a:txBody>
                  <a:tcPr anchor="ctr">
                    <a:solidFill>
                      <a:srgbClr val="FF4713"/>
                    </a:solidFill>
                  </a:tcPr>
                </a:tc>
                <a:tc>
                  <a:txBody>
                    <a:bodyPr/>
                    <a:lstStyle/>
                    <a:p>
                      <a:pPr algn="ctr"/>
                      <a:r>
                        <a:rPr lang="en-US" sz="1100" dirty="0">
                          <a:solidFill>
                            <a:schemeClr val="bg1"/>
                          </a:solidFill>
                        </a:rPr>
                        <a:t>Vision Plan</a:t>
                      </a:r>
                    </a:p>
                  </a:txBody>
                  <a:tcPr anchor="ctr">
                    <a:solidFill>
                      <a:srgbClr val="FF4713"/>
                    </a:solidFill>
                  </a:tcPr>
                </a:tc>
                <a:extLst>
                  <a:ext uri="{0D108BD9-81ED-4DB2-BD59-A6C34878D82A}">
                    <a16:rowId xmlns:a16="http://schemas.microsoft.com/office/drawing/2014/main" val="10000"/>
                  </a:ext>
                </a:extLst>
              </a:tr>
              <a:tr h="352425">
                <a:tc>
                  <a:txBody>
                    <a:bodyPr/>
                    <a:lstStyle/>
                    <a:p>
                      <a:r>
                        <a:rPr lang="en-US" sz="1400" dirty="0">
                          <a:solidFill>
                            <a:srgbClr val="3F4443"/>
                          </a:solidFill>
                        </a:rPr>
                        <a:t>Exam Copay</a:t>
                      </a:r>
                    </a:p>
                  </a:txBody>
                  <a:tcPr anchor="ctr"/>
                </a:tc>
                <a:tc>
                  <a:txBody>
                    <a:bodyPr/>
                    <a:lstStyle/>
                    <a:p>
                      <a:pPr algn="ctr"/>
                      <a:r>
                        <a:rPr lang="en-US" sz="1400" dirty="0">
                          <a:solidFill>
                            <a:srgbClr val="3F4443"/>
                          </a:solidFill>
                        </a:rPr>
                        <a:t>$10 copay</a:t>
                      </a:r>
                    </a:p>
                  </a:txBody>
                  <a:tcPr anchor="ctr"/>
                </a:tc>
                <a:extLst>
                  <a:ext uri="{0D108BD9-81ED-4DB2-BD59-A6C34878D82A}">
                    <a16:rowId xmlns:a16="http://schemas.microsoft.com/office/drawing/2014/main" val="10001"/>
                  </a:ext>
                </a:extLst>
              </a:tr>
              <a:tr h="352425">
                <a:tc>
                  <a:txBody>
                    <a:bodyPr/>
                    <a:lstStyle/>
                    <a:p>
                      <a:r>
                        <a:rPr lang="en-US" sz="1400" dirty="0">
                          <a:solidFill>
                            <a:srgbClr val="3F4443"/>
                          </a:solidFill>
                        </a:rPr>
                        <a:t>Material Copay</a:t>
                      </a:r>
                    </a:p>
                  </a:txBody>
                  <a:tcPr anchor="ctr"/>
                </a:tc>
                <a:tc>
                  <a:txBody>
                    <a:bodyPr/>
                    <a:lstStyle/>
                    <a:p>
                      <a:pPr algn="ctr"/>
                      <a:r>
                        <a:rPr lang="en-US" sz="1400" dirty="0">
                          <a:solidFill>
                            <a:srgbClr val="3F4443"/>
                          </a:solidFill>
                        </a:rPr>
                        <a:t>$25 copay</a:t>
                      </a:r>
                    </a:p>
                  </a:txBody>
                  <a:tcPr anchor="ctr"/>
                </a:tc>
                <a:extLst>
                  <a:ext uri="{0D108BD9-81ED-4DB2-BD59-A6C34878D82A}">
                    <a16:rowId xmlns:a16="http://schemas.microsoft.com/office/drawing/2014/main" val="10002"/>
                  </a:ext>
                </a:extLst>
              </a:tr>
              <a:tr h="352425">
                <a:tc gridSpan="2">
                  <a:txBody>
                    <a:bodyPr/>
                    <a:lstStyle/>
                    <a:p>
                      <a:pPr marL="0" marR="0" indent="0" algn="l" defTabSz="914400" rtl="0" eaLnBrk="1" fontAlgn="auto" latinLnBrk="0" hangingPunct="1">
                        <a:lnSpc>
                          <a:spcPct val="100000"/>
                        </a:lnSpc>
                        <a:spcBef>
                          <a:spcPct val="0"/>
                        </a:spcBef>
                        <a:spcAft>
                          <a:spcPct val="0"/>
                        </a:spcAft>
                        <a:buClrTx/>
                        <a:buSzTx/>
                        <a:buFontTx/>
                        <a:buNone/>
                        <a:defRPr/>
                      </a:pPr>
                      <a:r>
                        <a:rPr lang="en-US" sz="1000" dirty="0">
                          <a:solidFill>
                            <a:schemeClr val="bg1"/>
                          </a:solidFill>
                        </a:rPr>
                        <a:t>Benefits &amp; Frequency</a:t>
                      </a:r>
                    </a:p>
                  </a:txBody>
                  <a:tcPr anchor="ctr">
                    <a:solidFill>
                      <a:srgbClr val="FF4713"/>
                    </a:solidFill>
                  </a:tcPr>
                </a:tc>
                <a:tc hMerge="1">
                  <a:txBody>
                    <a:bodyPr/>
                    <a:lstStyle/>
                    <a:p>
                      <a:endParaRPr/>
                    </a:p>
                  </a:txBody>
                  <a:tcPr/>
                </a:tc>
                <a:extLst>
                  <a:ext uri="{0D108BD9-81ED-4DB2-BD59-A6C34878D82A}">
                    <a16:rowId xmlns:a16="http://schemas.microsoft.com/office/drawing/2014/main" val="10003"/>
                  </a:ext>
                </a:extLst>
              </a:tr>
              <a:tr h="352425">
                <a:tc>
                  <a:txBody>
                    <a:bodyPr/>
                    <a:lstStyle/>
                    <a:p>
                      <a:r>
                        <a:rPr lang="en-US" sz="1400" dirty="0">
                          <a:solidFill>
                            <a:srgbClr val="3F4443"/>
                          </a:solidFill>
                        </a:rPr>
                        <a:t>Exam</a:t>
                      </a:r>
                    </a:p>
                  </a:txBody>
                  <a:tcPr anchor="ctr"/>
                </a:tc>
                <a:tc>
                  <a:txBody>
                    <a:bodyPr/>
                    <a:lstStyle/>
                    <a:p>
                      <a:pPr algn="ctr"/>
                      <a:r>
                        <a:rPr lang="en-US" sz="1400" dirty="0">
                          <a:solidFill>
                            <a:srgbClr val="3F4443"/>
                          </a:solidFill>
                        </a:rPr>
                        <a:t>Covered every 12 months</a:t>
                      </a:r>
                    </a:p>
                  </a:txBody>
                  <a:tcPr anchor="ctr"/>
                </a:tc>
                <a:extLst>
                  <a:ext uri="{0D108BD9-81ED-4DB2-BD59-A6C34878D82A}">
                    <a16:rowId xmlns:a16="http://schemas.microsoft.com/office/drawing/2014/main" val="10004"/>
                  </a:ext>
                </a:extLst>
              </a:tr>
              <a:tr h="352425">
                <a:tc>
                  <a:txBody>
                    <a:bodyPr/>
                    <a:lstStyle/>
                    <a:p>
                      <a:r>
                        <a:rPr lang="en-US" sz="1400" dirty="0">
                          <a:solidFill>
                            <a:srgbClr val="3F4443"/>
                          </a:solidFill>
                        </a:rPr>
                        <a:t>Lenses</a:t>
                      </a:r>
                    </a:p>
                  </a:txBody>
                  <a:tcPr anchor="ctr"/>
                </a:tc>
                <a:tc>
                  <a:txBody>
                    <a:bodyPr/>
                    <a:lstStyle/>
                    <a:p>
                      <a:pPr algn="ctr"/>
                      <a:r>
                        <a:rPr lang="en-US" sz="1400" dirty="0">
                          <a:solidFill>
                            <a:srgbClr val="3F4443"/>
                          </a:solidFill>
                        </a:rPr>
                        <a:t>$25 copay every 12 months</a:t>
                      </a:r>
                    </a:p>
                  </a:txBody>
                  <a:tcPr anchor="ctr"/>
                </a:tc>
                <a:extLst>
                  <a:ext uri="{0D108BD9-81ED-4DB2-BD59-A6C34878D82A}">
                    <a16:rowId xmlns:a16="http://schemas.microsoft.com/office/drawing/2014/main" val="10005"/>
                  </a:ext>
                </a:extLst>
              </a:tr>
              <a:tr h="352425">
                <a:tc>
                  <a:txBody>
                    <a:bodyPr/>
                    <a:lstStyle/>
                    <a:p>
                      <a:r>
                        <a:rPr lang="en-US" sz="1400" dirty="0">
                          <a:solidFill>
                            <a:srgbClr val="3F4443"/>
                          </a:solidFill>
                        </a:rPr>
                        <a:t>Frames</a:t>
                      </a:r>
                    </a:p>
                  </a:txBody>
                  <a:tcPr anchor="ctr"/>
                </a:tc>
                <a:tc>
                  <a:txBody>
                    <a:bodyPr/>
                    <a:lstStyle/>
                    <a:p>
                      <a:pPr algn="ctr"/>
                      <a:r>
                        <a:rPr lang="en-US" sz="1400" dirty="0">
                          <a:solidFill>
                            <a:srgbClr val="3F4443"/>
                          </a:solidFill>
                        </a:rPr>
                        <a:t>$130 allowance, 20% of balance, every 24 months </a:t>
                      </a:r>
                    </a:p>
                  </a:txBody>
                  <a:tcPr anchor="ctr"/>
                </a:tc>
                <a:extLst>
                  <a:ext uri="{0D108BD9-81ED-4DB2-BD59-A6C34878D82A}">
                    <a16:rowId xmlns:a16="http://schemas.microsoft.com/office/drawing/2014/main" val="10006"/>
                  </a:ext>
                </a:extLst>
              </a:tr>
              <a:tr h="352425">
                <a:tc>
                  <a:txBody>
                    <a:bodyPr/>
                    <a:lstStyle/>
                    <a:p>
                      <a:r>
                        <a:rPr lang="en-US" sz="1400" dirty="0">
                          <a:solidFill>
                            <a:srgbClr val="3F4443"/>
                          </a:solidFill>
                        </a:rPr>
                        <a:t>Elective Contacts (in</a:t>
                      </a:r>
                      <a:r>
                        <a:rPr lang="en-US" sz="1400" baseline="0" dirty="0">
                          <a:solidFill>
                            <a:srgbClr val="3F4443"/>
                          </a:solidFill>
                        </a:rPr>
                        <a:t> lieu of lenses)</a:t>
                      </a:r>
                      <a:endParaRPr lang="en-US" sz="1400" b="1" dirty="0">
                        <a:solidFill>
                          <a:srgbClr val="3F4443"/>
                        </a:solidFill>
                        <a:latin typeface="Arial" panose="020B0604020202020204" pitchFamily="34" charset="0"/>
                      </a:endParaRPr>
                    </a:p>
                  </a:txBody>
                  <a:tcPr anchor="ctr"/>
                </a:tc>
                <a:tc>
                  <a:txBody>
                    <a:bodyPr/>
                    <a:lstStyle/>
                    <a:p>
                      <a:pPr algn="ctr"/>
                      <a:r>
                        <a:rPr lang="en-US" sz="1400" dirty="0">
                          <a:solidFill>
                            <a:srgbClr val="3F4443"/>
                          </a:solidFill>
                        </a:rPr>
                        <a:t>$130 allowance, 15% of balance, every 12 months </a:t>
                      </a:r>
                    </a:p>
                  </a:txBody>
                  <a:tcPr anchor="ctr"/>
                </a:tc>
                <a:extLst>
                  <a:ext uri="{0D108BD9-81ED-4DB2-BD59-A6C34878D82A}">
                    <a16:rowId xmlns:a16="http://schemas.microsoft.com/office/drawing/2014/main" val="10007"/>
                  </a:ext>
                </a:extLst>
              </a:tr>
            </a:tbl>
          </a:graphicData>
        </a:graphic>
      </p:graphicFrame>
      <p:graphicFrame>
        <p:nvGraphicFramePr>
          <p:cNvPr id="8" name="Dental_Plan_1_Table">
            <a:extLst>
              <a:ext uri="{FF2B5EF4-FFF2-40B4-BE49-F238E27FC236}">
                <a16:creationId xmlns:a16="http://schemas.microsoft.com/office/drawing/2014/main" id="{ABD5BFF0-7BE5-E8C4-25CB-4437AF288630}"/>
              </a:ext>
            </a:extLst>
          </p:cNvPr>
          <p:cNvGraphicFramePr>
            <a:graphicFrameLocks noGrp="1"/>
          </p:cNvGraphicFramePr>
          <p:nvPr>
            <p:extLst>
              <p:ext uri="{D42A27DB-BD31-4B8C-83A1-F6EECF244321}">
                <p14:modId xmlns:p14="http://schemas.microsoft.com/office/powerpoint/2010/main" val="2185676929"/>
              </p:ext>
            </p:extLst>
          </p:nvPr>
        </p:nvGraphicFramePr>
        <p:xfrm>
          <a:off x="445893" y="4852573"/>
          <a:ext cx="5486400" cy="1524000"/>
        </p:xfrm>
        <a:graphic>
          <a:graphicData uri="http://schemas.openxmlformats.org/drawingml/2006/table">
            <a:tbl>
              <a:tblPr firstRow="1" bandRow="1">
                <a:tableStyleId>{7E9639D4-E3E2-4D34-9284-5A2195B3D0D7}</a:tableStyleId>
              </a:tblPr>
              <a:tblGrid>
                <a:gridCol w="2743200">
                  <a:extLst>
                    <a:ext uri="{9D8B030D-6E8A-4147-A177-3AD203B41FA5}">
                      <a16:colId xmlns:a16="http://schemas.microsoft.com/office/drawing/2014/main" val="20000"/>
                    </a:ext>
                  </a:extLst>
                </a:gridCol>
                <a:gridCol w="2743200">
                  <a:extLst>
                    <a:ext uri="{9D8B030D-6E8A-4147-A177-3AD203B41FA5}">
                      <a16:colId xmlns:a16="http://schemas.microsoft.com/office/drawing/2014/main" val="20001"/>
                    </a:ext>
                  </a:extLst>
                </a:gridCol>
              </a:tblGrid>
              <a:tr h="191603">
                <a:tc>
                  <a:txBody>
                    <a:bodyPr/>
                    <a:lstStyle/>
                    <a:p>
                      <a:endParaRPr lang="en-US" sz="1100" dirty="0">
                        <a:solidFill>
                          <a:schemeClr val="bg1"/>
                        </a:solidFill>
                      </a:endParaRPr>
                    </a:p>
                  </a:txBody>
                  <a:tcPr>
                    <a:solidFill>
                      <a:srgbClr val="FF4713"/>
                    </a:solidFill>
                  </a:tcPr>
                </a:tc>
                <a:tc>
                  <a:txBody>
                    <a:bodyPr/>
                    <a:lstStyle/>
                    <a:p>
                      <a:pPr algn="ctr"/>
                      <a:r>
                        <a:rPr lang="en-US" sz="1400" dirty="0">
                          <a:solidFill>
                            <a:schemeClr val="bg1"/>
                          </a:solidFill>
                        </a:rPr>
                        <a:t>Weekly Contributions </a:t>
                      </a:r>
                    </a:p>
                  </a:txBody>
                  <a:tcPr anchor="ctr">
                    <a:solidFill>
                      <a:srgbClr val="FF4713"/>
                    </a:solidFill>
                  </a:tcPr>
                </a:tc>
                <a:extLst>
                  <a:ext uri="{0D108BD9-81ED-4DB2-BD59-A6C34878D82A}">
                    <a16:rowId xmlns:a16="http://schemas.microsoft.com/office/drawing/2014/main" val="10000"/>
                  </a:ext>
                </a:extLst>
              </a:tr>
              <a:tr h="266554">
                <a:tc>
                  <a:txBody>
                    <a:bodyPr/>
                    <a:lstStyle/>
                    <a:p>
                      <a:r>
                        <a:rPr lang="en-US" sz="1400" dirty="0">
                          <a:solidFill>
                            <a:srgbClr val="3F4443"/>
                          </a:solidFill>
                        </a:rPr>
                        <a:t>Employee </a:t>
                      </a:r>
                    </a:p>
                  </a:txBody>
                  <a:tcPr anchor="ctr"/>
                </a:tc>
                <a:tc>
                  <a:txBody>
                    <a:bodyPr/>
                    <a:lstStyle/>
                    <a:p>
                      <a:pPr algn="ctr"/>
                      <a:r>
                        <a:rPr lang="en-US" sz="1400" dirty="0">
                          <a:solidFill>
                            <a:srgbClr val="3F4443"/>
                          </a:solidFill>
                        </a:rPr>
                        <a:t>$1.49</a:t>
                      </a:r>
                    </a:p>
                  </a:txBody>
                  <a:tcPr anchor="ctr"/>
                </a:tc>
                <a:extLst>
                  <a:ext uri="{0D108BD9-81ED-4DB2-BD59-A6C34878D82A}">
                    <a16:rowId xmlns:a16="http://schemas.microsoft.com/office/drawing/2014/main" val="2812148085"/>
                  </a:ext>
                </a:extLst>
              </a:tr>
              <a:tr h="266554">
                <a:tc>
                  <a:txBody>
                    <a:bodyPr/>
                    <a:lstStyle/>
                    <a:p>
                      <a:r>
                        <a:rPr lang="en-US" sz="1400" dirty="0">
                          <a:solidFill>
                            <a:srgbClr val="3F4443"/>
                          </a:solidFill>
                        </a:rPr>
                        <a:t>Employee &amp; Spouse </a:t>
                      </a:r>
                    </a:p>
                  </a:txBody>
                  <a:tcPr anchor="ctr"/>
                </a:tc>
                <a:tc>
                  <a:txBody>
                    <a:bodyPr/>
                    <a:lstStyle/>
                    <a:p>
                      <a:pPr algn="ctr"/>
                      <a:r>
                        <a:rPr lang="en-US" sz="1400" dirty="0">
                          <a:solidFill>
                            <a:srgbClr val="3F4443"/>
                          </a:solidFill>
                        </a:rPr>
                        <a:t>$2.83</a:t>
                      </a:r>
                    </a:p>
                  </a:txBody>
                  <a:tcPr anchor="ctr"/>
                </a:tc>
                <a:extLst>
                  <a:ext uri="{0D108BD9-81ED-4DB2-BD59-A6C34878D82A}">
                    <a16:rowId xmlns:a16="http://schemas.microsoft.com/office/drawing/2014/main" val="4073551193"/>
                  </a:ext>
                </a:extLst>
              </a:tr>
              <a:tr h="266554">
                <a:tc>
                  <a:txBody>
                    <a:bodyPr/>
                    <a:lstStyle/>
                    <a:p>
                      <a:r>
                        <a:rPr lang="en-US" sz="1400" dirty="0">
                          <a:solidFill>
                            <a:srgbClr val="3F4443"/>
                          </a:solidFill>
                        </a:rPr>
                        <a:t>Employee &amp;Child(ren) </a:t>
                      </a:r>
                    </a:p>
                  </a:txBody>
                  <a:tcPr anchor="ctr"/>
                </a:tc>
                <a:tc>
                  <a:txBody>
                    <a:bodyPr/>
                    <a:lstStyle/>
                    <a:p>
                      <a:pPr algn="ctr"/>
                      <a:r>
                        <a:rPr lang="en-US" sz="1400" dirty="0">
                          <a:solidFill>
                            <a:srgbClr val="3F4443"/>
                          </a:solidFill>
                        </a:rPr>
                        <a:t>$2.98</a:t>
                      </a:r>
                    </a:p>
                  </a:txBody>
                  <a:tcPr anchor="ctr"/>
                </a:tc>
                <a:extLst>
                  <a:ext uri="{0D108BD9-81ED-4DB2-BD59-A6C34878D82A}">
                    <a16:rowId xmlns:a16="http://schemas.microsoft.com/office/drawing/2014/main" val="10001"/>
                  </a:ext>
                </a:extLst>
              </a:tr>
              <a:tr h="266554">
                <a:tc>
                  <a:txBody>
                    <a:bodyPr/>
                    <a:lstStyle/>
                    <a:p>
                      <a:r>
                        <a:rPr lang="en-US" sz="1400" dirty="0">
                          <a:solidFill>
                            <a:srgbClr val="3F4443"/>
                          </a:solidFill>
                        </a:rPr>
                        <a:t>Family </a:t>
                      </a:r>
                    </a:p>
                  </a:txBody>
                  <a:tcPr anchor="ctr"/>
                </a:tc>
                <a:tc>
                  <a:txBody>
                    <a:bodyPr/>
                    <a:lstStyle/>
                    <a:p>
                      <a:pPr algn="ctr"/>
                      <a:r>
                        <a:rPr lang="en-US" sz="1400" dirty="0">
                          <a:solidFill>
                            <a:srgbClr val="3F4443"/>
                          </a:solidFill>
                        </a:rPr>
                        <a:t>$4.38</a:t>
                      </a:r>
                    </a:p>
                  </a:txBody>
                  <a:tcPr anchor="ctr"/>
                </a:tc>
                <a:extLst>
                  <a:ext uri="{0D108BD9-81ED-4DB2-BD59-A6C34878D82A}">
                    <a16:rowId xmlns:a16="http://schemas.microsoft.com/office/drawing/2014/main" val="10002"/>
                  </a:ext>
                </a:extLst>
              </a:tr>
            </a:tbl>
          </a:graphicData>
        </a:graphic>
      </p:graphicFrame>
      <p:pic>
        <p:nvPicPr>
          <p:cNvPr id="9" name="Picture 8">
            <a:extLst>
              <a:ext uri="{FF2B5EF4-FFF2-40B4-BE49-F238E27FC236}">
                <a16:creationId xmlns:a16="http://schemas.microsoft.com/office/drawing/2014/main" id="{F6D65815-83CC-559C-475F-1C0AFC4DFDCF}"/>
              </a:ext>
            </a:extLst>
          </p:cNvPr>
          <p:cNvPicPr>
            <a:picLocks noChangeAspect="1"/>
          </p:cNvPicPr>
          <p:nvPr/>
        </p:nvPicPr>
        <p:blipFill>
          <a:blip r:embed="rId3"/>
          <a:stretch>
            <a:fillRect/>
          </a:stretch>
        </p:blipFill>
        <p:spPr>
          <a:xfrm>
            <a:off x="7608910" y="285509"/>
            <a:ext cx="1261045" cy="1134545"/>
          </a:xfrm>
          <a:prstGeom prst="rect">
            <a:avLst/>
          </a:prstGeom>
        </p:spPr>
      </p:pic>
      <p:pic>
        <p:nvPicPr>
          <p:cNvPr id="10" name="Picture 9">
            <a:extLst>
              <a:ext uri="{FF2B5EF4-FFF2-40B4-BE49-F238E27FC236}">
                <a16:creationId xmlns:a16="http://schemas.microsoft.com/office/drawing/2014/main" id="{188A0690-0A2A-0F5E-EB53-1A63D8F0B425}"/>
              </a:ext>
            </a:extLst>
          </p:cNvPr>
          <p:cNvPicPr>
            <a:picLocks noChangeAspect="1"/>
          </p:cNvPicPr>
          <p:nvPr/>
        </p:nvPicPr>
        <p:blipFill rotWithShape="1">
          <a:blip r:embed="rId4"/>
          <a:srcRect l="10577" t="5242" r="7259"/>
          <a:stretch/>
        </p:blipFill>
        <p:spPr>
          <a:xfrm>
            <a:off x="445893" y="135839"/>
            <a:ext cx="2128685" cy="1488588"/>
          </a:xfrm>
          <a:prstGeom prst="rect">
            <a:avLst/>
          </a:prstGeom>
        </p:spPr>
      </p:pic>
    </p:spTree>
    <p:extLst>
      <p:ext uri="{BB962C8B-B14F-4D97-AF65-F5344CB8AC3E}">
        <p14:creationId xmlns:p14="http://schemas.microsoft.com/office/powerpoint/2010/main" val="2524274511"/>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Flowchart: Connector 17">
            <a:extLst>
              <a:ext uri="{FF2B5EF4-FFF2-40B4-BE49-F238E27FC236}">
                <a16:creationId xmlns:a16="http://schemas.microsoft.com/office/drawing/2014/main" id="{B9D07774-0D81-4F74-8896-96BD5DC0B42E}"/>
              </a:ext>
            </a:extLst>
          </p:cNvPr>
          <p:cNvSpPr/>
          <p:nvPr/>
        </p:nvSpPr>
        <p:spPr>
          <a:xfrm>
            <a:off x="3927707" y="2493711"/>
            <a:ext cx="1288587" cy="1295400"/>
          </a:xfrm>
          <a:prstGeom prst="flowChartConnector">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248807" y="233362"/>
            <a:ext cx="8229600" cy="868362"/>
          </a:xfrm>
        </p:spPr>
        <p:txBody>
          <a:bodyPr>
            <a:normAutofit/>
          </a:bodyPr>
          <a:lstStyle/>
          <a:p>
            <a:r>
              <a:rPr lang="en-US" sz="3600" dirty="0"/>
              <a:t>Who is Eligible?</a:t>
            </a:r>
          </a:p>
        </p:txBody>
      </p:sp>
      <p:grpSp>
        <p:nvGrpSpPr>
          <p:cNvPr id="7" name="Group 6">
            <a:extLst>
              <a:ext uri="{FF2B5EF4-FFF2-40B4-BE49-F238E27FC236}">
                <a16:creationId xmlns:a16="http://schemas.microsoft.com/office/drawing/2014/main" id="{F04C4EA9-C3F3-419D-BEDD-4727BA298BA8}"/>
              </a:ext>
            </a:extLst>
          </p:cNvPr>
          <p:cNvGrpSpPr/>
          <p:nvPr/>
        </p:nvGrpSpPr>
        <p:grpSpPr>
          <a:xfrm>
            <a:off x="967770" y="2493711"/>
            <a:ext cx="1219200" cy="1295400"/>
            <a:chOff x="1066800" y="1600200"/>
            <a:chExt cx="1219200" cy="1295400"/>
          </a:xfrm>
        </p:grpSpPr>
        <p:sp>
          <p:nvSpPr>
            <p:cNvPr id="6" name="Flowchart: Connector 5">
              <a:extLst>
                <a:ext uri="{FF2B5EF4-FFF2-40B4-BE49-F238E27FC236}">
                  <a16:creationId xmlns:a16="http://schemas.microsoft.com/office/drawing/2014/main" id="{0BDC4AE8-BC38-4088-8BBB-39A723C9247B}"/>
                </a:ext>
              </a:extLst>
            </p:cNvPr>
            <p:cNvSpPr/>
            <p:nvPr/>
          </p:nvSpPr>
          <p:spPr>
            <a:xfrm>
              <a:off x="1066800" y="1600200"/>
              <a:ext cx="1219200" cy="1295400"/>
            </a:xfrm>
            <a:prstGeom prst="flowChartConnector">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Graphic 4" descr="Man">
              <a:extLst>
                <a:ext uri="{FF2B5EF4-FFF2-40B4-BE49-F238E27FC236}">
                  <a16:creationId xmlns:a16="http://schemas.microsoft.com/office/drawing/2014/main" id="{2184B8A5-F997-4C79-8E89-D834635D722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19200" y="1752600"/>
              <a:ext cx="914400" cy="914400"/>
            </a:xfrm>
            <a:prstGeom prst="rect">
              <a:avLst/>
            </a:prstGeom>
          </p:spPr>
        </p:pic>
      </p:grpSp>
      <p:cxnSp>
        <p:nvCxnSpPr>
          <p:cNvPr id="9" name="Straight Connector 8">
            <a:extLst>
              <a:ext uri="{FF2B5EF4-FFF2-40B4-BE49-F238E27FC236}">
                <a16:creationId xmlns:a16="http://schemas.microsoft.com/office/drawing/2014/main" id="{15133485-BA69-488E-8B44-BFCEB9B58CD3}"/>
              </a:ext>
            </a:extLst>
          </p:cNvPr>
          <p:cNvCxnSpPr>
            <a:cxnSpLocks/>
          </p:cNvCxnSpPr>
          <p:nvPr/>
        </p:nvCxnSpPr>
        <p:spPr>
          <a:xfrm>
            <a:off x="3101370" y="2386213"/>
            <a:ext cx="0" cy="4489938"/>
          </a:xfrm>
          <a:prstGeom prst="line">
            <a:avLst/>
          </a:prstGeom>
          <a:ln>
            <a:solidFill>
              <a:srgbClr val="FF4713"/>
            </a:solidFill>
          </a:ln>
        </p:spPr>
        <p:style>
          <a:lnRef idx="1">
            <a:schemeClr val="accent1"/>
          </a:lnRef>
          <a:fillRef idx="0">
            <a:schemeClr val="accent1"/>
          </a:fillRef>
          <a:effectRef idx="0">
            <a:schemeClr val="accent1"/>
          </a:effectRef>
          <a:fontRef idx="minor">
            <a:schemeClr val="tx1"/>
          </a:fontRef>
        </p:style>
      </p:cxnSp>
      <p:pic>
        <p:nvPicPr>
          <p:cNvPr id="15" name="Graphic 14" descr="Man and woman">
            <a:extLst>
              <a:ext uri="{FF2B5EF4-FFF2-40B4-BE49-F238E27FC236}">
                <a16:creationId xmlns:a16="http://schemas.microsoft.com/office/drawing/2014/main" id="{D2049DFE-B369-49D7-9B00-720E1519559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091970" y="2646112"/>
            <a:ext cx="960062" cy="960062"/>
          </a:xfrm>
          <a:prstGeom prst="rect">
            <a:avLst/>
          </a:prstGeom>
        </p:spPr>
      </p:pic>
      <p:pic>
        <p:nvPicPr>
          <p:cNvPr id="19" name="Picture 18">
            <a:extLst>
              <a:ext uri="{FF2B5EF4-FFF2-40B4-BE49-F238E27FC236}">
                <a16:creationId xmlns:a16="http://schemas.microsoft.com/office/drawing/2014/main" id="{4057330C-8259-4A20-A2FA-B3E7CBF73F9F}"/>
              </a:ext>
            </a:extLst>
          </p:cNvPr>
          <p:cNvPicPr>
            <a:picLocks noChangeAspect="1"/>
          </p:cNvPicPr>
          <p:nvPr/>
        </p:nvPicPr>
        <p:blipFill>
          <a:blip r:embed="rId7"/>
          <a:stretch>
            <a:fillRect/>
          </a:stretch>
        </p:blipFill>
        <p:spPr>
          <a:xfrm>
            <a:off x="6957031" y="2496647"/>
            <a:ext cx="1286367" cy="1292464"/>
          </a:xfrm>
          <a:prstGeom prst="rect">
            <a:avLst/>
          </a:prstGeom>
        </p:spPr>
      </p:pic>
      <p:pic>
        <p:nvPicPr>
          <p:cNvPr id="21" name="Graphic 20" descr="Child with balloon">
            <a:extLst>
              <a:ext uri="{FF2B5EF4-FFF2-40B4-BE49-F238E27FC236}">
                <a16:creationId xmlns:a16="http://schemas.microsoft.com/office/drawing/2014/main" id="{61C71C11-7C72-4437-9771-24CB38176E2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143014" y="2646111"/>
            <a:ext cx="914400" cy="914400"/>
          </a:xfrm>
          <a:prstGeom prst="rect">
            <a:avLst/>
          </a:prstGeom>
        </p:spPr>
      </p:pic>
      <p:sp>
        <p:nvSpPr>
          <p:cNvPr id="22" name="TextBox 21">
            <a:extLst>
              <a:ext uri="{FF2B5EF4-FFF2-40B4-BE49-F238E27FC236}">
                <a16:creationId xmlns:a16="http://schemas.microsoft.com/office/drawing/2014/main" id="{37BD6A08-618C-47A2-950F-D058EF1391A9}"/>
              </a:ext>
            </a:extLst>
          </p:cNvPr>
          <p:cNvSpPr txBox="1"/>
          <p:nvPr/>
        </p:nvSpPr>
        <p:spPr>
          <a:xfrm>
            <a:off x="510582" y="4017711"/>
            <a:ext cx="2133578" cy="2031325"/>
          </a:xfrm>
          <a:prstGeom prst="rect">
            <a:avLst/>
          </a:prstGeom>
          <a:noFill/>
        </p:spPr>
        <p:txBody>
          <a:bodyPr wrap="square" rtlCol="0">
            <a:spAutoFit/>
          </a:bodyPr>
          <a:lstStyle/>
          <a:p>
            <a:pPr algn="ctr"/>
            <a:r>
              <a:rPr lang="en-US" dirty="0">
                <a:solidFill>
                  <a:srgbClr val="3F4443"/>
                </a:solidFill>
              </a:rPr>
              <a:t>Full-Time employee working at least 30 hours per week </a:t>
            </a:r>
          </a:p>
          <a:p>
            <a:pPr algn="ctr"/>
            <a:r>
              <a:rPr lang="en-US" dirty="0">
                <a:solidFill>
                  <a:srgbClr val="3F4443"/>
                </a:solidFill>
              </a:rPr>
              <a:t>Employees eligible at 30 days of employment</a:t>
            </a:r>
          </a:p>
        </p:txBody>
      </p:sp>
      <p:sp>
        <p:nvSpPr>
          <p:cNvPr id="24" name="TextBox 23">
            <a:extLst>
              <a:ext uri="{FF2B5EF4-FFF2-40B4-BE49-F238E27FC236}">
                <a16:creationId xmlns:a16="http://schemas.microsoft.com/office/drawing/2014/main" id="{5D9B6893-95F6-46C5-94D5-C7F41CDCE6AE}"/>
              </a:ext>
            </a:extLst>
          </p:cNvPr>
          <p:cNvSpPr txBox="1"/>
          <p:nvPr/>
        </p:nvSpPr>
        <p:spPr>
          <a:xfrm>
            <a:off x="3364216" y="4017711"/>
            <a:ext cx="2415567" cy="923330"/>
          </a:xfrm>
          <a:prstGeom prst="rect">
            <a:avLst/>
          </a:prstGeom>
          <a:noFill/>
        </p:spPr>
        <p:txBody>
          <a:bodyPr wrap="square" rtlCol="0">
            <a:spAutoFit/>
          </a:bodyPr>
          <a:lstStyle/>
          <a:p>
            <a:pPr algn="ctr"/>
            <a:r>
              <a:rPr lang="en-US" dirty="0">
                <a:solidFill>
                  <a:srgbClr val="3F4443"/>
                </a:solidFill>
              </a:rPr>
              <a:t>Spouses </a:t>
            </a:r>
          </a:p>
          <a:p>
            <a:pPr algn="ctr"/>
            <a:endParaRPr lang="en-US" dirty="0">
              <a:solidFill>
                <a:srgbClr val="3F4443"/>
              </a:solidFill>
            </a:endParaRPr>
          </a:p>
          <a:p>
            <a:pPr algn="ctr"/>
            <a:r>
              <a:rPr lang="en-US" dirty="0">
                <a:solidFill>
                  <a:srgbClr val="3F4443"/>
                </a:solidFill>
              </a:rPr>
              <a:t>Court Decree Spouse </a:t>
            </a:r>
          </a:p>
        </p:txBody>
      </p:sp>
      <p:sp>
        <p:nvSpPr>
          <p:cNvPr id="25" name="TextBox 24">
            <a:extLst>
              <a:ext uri="{FF2B5EF4-FFF2-40B4-BE49-F238E27FC236}">
                <a16:creationId xmlns:a16="http://schemas.microsoft.com/office/drawing/2014/main" id="{990C25A4-BFE8-4F12-AFD1-6D724FB5813C}"/>
              </a:ext>
            </a:extLst>
          </p:cNvPr>
          <p:cNvSpPr txBox="1"/>
          <p:nvPr/>
        </p:nvSpPr>
        <p:spPr>
          <a:xfrm>
            <a:off x="6377974" y="4003052"/>
            <a:ext cx="2590796" cy="2862322"/>
          </a:xfrm>
          <a:prstGeom prst="rect">
            <a:avLst/>
          </a:prstGeom>
          <a:noFill/>
        </p:spPr>
        <p:txBody>
          <a:bodyPr wrap="square" rtlCol="0">
            <a:spAutoFit/>
          </a:bodyPr>
          <a:lstStyle/>
          <a:p>
            <a:pPr algn="ctr"/>
            <a:r>
              <a:rPr lang="en-US" dirty="0">
                <a:solidFill>
                  <a:srgbClr val="3F4443"/>
                </a:solidFill>
              </a:rPr>
              <a:t>Dependents:</a:t>
            </a:r>
          </a:p>
          <a:p>
            <a:pPr algn="ctr"/>
            <a:endParaRPr lang="en-US" dirty="0">
              <a:solidFill>
                <a:srgbClr val="3F4443"/>
              </a:solidFill>
            </a:endParaRPr>
          </a:p>
          <a:p>
            <a:pPr algn="ctr"/>
            <a:r>
              <a:rPr lang="en-US" dirty="0">
                <a:solidFill>
                  <a:srgbClr val="3F4443"/>
                </a:solidFill>
              </a:rPr>
              <a:t>Unmarried &amp; married child(ren) to age 26 </a:t>
            </a:r>
          </a:p>
          <a:p>
            <a:pPr algn="ctr"/>
            <a:endParaRPr lang="en-US" dirty="0">
              <a:solidFill>
                <a:srgbClr val="3F4443"/>
              </a:solidFill>
            </a:endParaRPr>
          </a:p>
          <a:p>
            <a:pPr algn="ctr"/>
            <a:r>
              <a:rPr lang="en-US" dirty="0">
                <a:solidFill>
                  <a:srgbClr val="3F4443"/>
                </a:solidFill>
              </a:rPr>
              <a:t>Full-Time Student to age 26 </a:t>
            </a:r>
          </a:p>
          <a:p>
            <a:pPr algn="ctr"/>
            <a:endParaRPr lang="en-US" dirty="0">
              <a:solidFill>
                <a:srgbClr val="3F4443"/>
              </a:solidFill>
            </a:endParaRPr>
          </a:p>
          <a:p>
            <a:pPr algn="ctr"/>
            <a:r>
              <a:rPr lang="en-US" dirty="0">
                <a:solidFill>
                  <a:srgbClr val="3F4443"/>
                </a:solidFill>
              </a:rPr>
              <a:t>Court Decree Dependent </a:t>
            </a:r>
          </a:p>
        </p:txBody>
      </p:sp>
      <p:cxnSp>
        <p:nvCxnSpPr>
          <p:cNvPr id="29" name="Straight Connector 28">
            <a:extLst>
              <a:ext uri="{FF2B5EF4-FFF2-40B4-BE49-F238E27FC236}">
                <a16:creationId xmlns:a16="http://schemas.microsoft.com/office/drawing/2014/main" id="{DF762B4C-71F9-49E5-91A0-B1E7C6B8C8B1}"/>
              </a:ext>
            </a:extLst>
          </p:cNvPr>
          <p:cNvCxnSpPr/>
          <p:nvPr/>
        </p:nvCxnSpPr>
        <p:spPr>
          <a:xfrm>
            <a:off x="6073170" y="2375436"/>
            <a:ext cx="0" cy="4489938"/>
          </a:xfrm>
          <a:prstGeom prst="line">
            <a:avLst/>
          </a:prstGeom>
          <a:ln>
            <a:solidFill>
              <a:srgbClr val="FF4713"/>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911651F1-A248-7DC1-A608-306FA297E269}"/>
              </a:ext>
            </a:extLst>
          </p:cNvPr>
          <p:cNvPicPr>
            <a:picLocks noChangeAspect="1"/>
          </p:cNvPicPr>
          <p:nvPr/>
        </p:nvPicPr>
        <p:blipFill>
          <a:blip r:embed="rId10"/>
          <a:stretch>
            <a:fillRect/>
          </a:stretch>
        </p:blipFill>
        <p:spPr>
          <a:xfrm>
            <a:off x="4500853" y="-8537"/>
            <a:ext cx="3235347" cy="2273648"/>
          </a:xfrm>
          <a:prstGeom prst="rect">
            <a:avLst/>
          </a:prstGeom>
        </p:spPr>
      </p:pic>
    </p:spTree>
    <p:extLst>
      <p:ext uri="{BB962C8B-B14F-4D97-AF65-F5344CB8AC3E}">
        <p14:creationId xmlns:p14="http://schemas.microsoft.com/office/powerpoint/2010/main" val="4195926865"/>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0"/>
          <p:cNvSpPr>
            <a:spLocks noGrp="1"/>
          </p:cNvSpPr>
          <p:nvPr>
            <p:ph type="title"/>
          </p:nvPr>
        </p:nvSpPr>
        <p:spPr>
          <a:xfrm>
            <a:off x="457200" y="274638"/>
            <a:ext cx="8229600" cy="868362"/>
          </a:xfrm>
        </p:spPr>
        <p:txBody>
          <a:bodyPr anchor="ctr">
            <a:normAutofit/>
          </a:bodyPr>
          <a:lstStyle/>
          <a:p>
            <a:pPr>
              <a:lnSpc>
                <a:spcPct val="90000"/>
              </a:lnSpc>
            </a:pPr>
            <a:r>
              <a:rPr lang="en-US" dirty="0"/>
              <a:t>Ancillary Coverages</a:t>
            </a:r>
            <a:br>
              <a:rPr lang="en-US" dirty="0"/>
            </a:br>
            <a:endParaRPr lang="en-US" dirty="0"/>
          </a:p>
        </p:txBody>
      </p:sp>
      <p:pic>
        <p:nvPicPr>
          <p:cNvPr id="6" name="Picture 5">
            <a:extLst>
              <a:ext uri="{FF2B5EF4-FFF2-40B4-BE49-F238E27FC236}">
                <a16:creationId xmlns:a16="http://schemas.microsoft.com/office/drawing/2014/main" id="{94BBE3D9-C004-479F-A582-19F8C1D4362F}"/>
              </a:ext>
            </a:extLst>
          </p:cNvPr>
          <p:cNvPicPr>
            <a:picLocks noChangeAspect="1"/>
          </p:cNvPicPr>
          <p:nvPr/>
        </p:nvPicPr>
        <p:blipFill>
          <a:blip r:embed="rId3"/>
          <a:stretch>
            <a:fillRect/>
          </a:stretch>
        </p:blipFill>
        <p:spPr>
          <a:xfrm>
            <a:off x="452215" y="2238478"/>
            <a:ext cx="8229600" cy="2674621"/>
          </a:xfrm>
          <a:prstGeom prst="rect">
            <a:avLst/>
          </a:prstGeom>
          <a:noFill/>
        </p:spPr>
      </p:pic>
    </p:spTree>
    <p:extLst>
      <p:ext uri="{BB962C8B-B14F-4D97-AF65-F5344CB8AC3E}">
        <p14:creationId xmlns:p14="http://schemas.microsoft.com/office/powerpoint/2010/main" val="3112554351"/>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Basic Life/AD&amp;D </a:t>
            </a:r>
          </a:p>
        </p:txBody>
      </p:sp>
      <p:sp>
        <p:nvSpPr>
          <p:cNvPr id="3" name="Content Placeholder 2">
            <a:extLst>
              <a:ext uri="{FF2B5EF4-FFF2-40B4-BE49-F238E27FC236}">
                <a16:creationId xmlns:a16="http://schemas.microsoft.com/office/drawing/2014/main" id="{5D3A0F5D-FAEC-4722-BAB1-8FB4C0DB4A23}"/>
              </a:ext>
            </a:extLst>
          </p:cNvPr>
          <p:cNvSpPr>
            <a:spLocks noGrp="1"/>
          </p:cNvSpPr>
          <p:nvPr>
            <p:ph idx="1"/>
          </p:nvPr>
        </p:nvSpPr>
        <p:spPr>
          <a:xfrm>
            <a:off x="452215" y="1312807"/>
            <a:ext cx="4272185" cy="4525963"/>
          </a:xfrm>
        </p:spPr>
        <p:txBody>
          <a:bodyPr>
            <a:normAutofit/>
          </a:bodyPr>
          <a:lstStyle/>
          <a:p>
            <a:pPr marL="0" indent="0">
              <a:buNone/>
            </a:pPr>
            <a:r>
              <a:rPr lang="en-US" sz="1800" dirty="0">
                <a:solidFill>
                  <a:srgbClr val="3F4443"/>
                </a:solidFill>
              </a:rPr>
              <a:t>Vinylmax Windows is pleased to provide an employer paid life and accidental death &amp; dismemberment (AD&amp;D) benefit to all eligible employees:</a:t>
            </a:r>
          </a:p>
          <a:p>
            <a:pPr marL="400050" lvl="1" indent="0">
              <a:buNone/>
            </a:pPr>
            <a:r>
              <a:rPr lang="en-US" sz="1800" b="1" dirty="0">
                <a:solidFill>
                  <a:srgbClr val="3F4443"/>
                </a:solidFill>
              </a:rPr>
              <a:t>Employee Benefit</a:t>
            </a:r>
          </a:p>
          <a:p>
            <a:pPr lvl="1"/>
            <a:r>
              <a:rPr lang="en-US" sz="1800" dirty="0">
                <a:solidFill>
                  <a:srgbClr val="3F4443"/>
                </a:solidFill>
              </a:rPr>
              <a:t>$25,000 Life Insurance</a:t>
            </a:r>
          </a:p>
          <a:p>
            <a:pPr lvl="1"/>
            <a:r>
              <a:rPr lang="en-US" sz="1800" dirty="0">
                <a:solidFill>
                  <a:srgbClr val="3F4443"/>
                </a:solidFill>
              </a:rPr>
              <a:t>$25,000 Guarantee Issue Amount</a:t>
            </a:r>
          </a:p>
          <a:p>
            <a:pPr lvl="1"/>
            <a:r>
              <a:rPr lang="en-US" sz="1800" dirty="0">
                <a:solidFill>
                  <a:srgbClr val="3F4443"/>
                </a:solidFill>
              </a:rPr>
              <a:t>$25,000 is the Maximum Benefit Amount</a:t>
            </a:r>
          </a:p>
        </p:txBody>
      </p:sp>
      <p:sp>
        <p:nvSpPr>
          <p:cNvPr id="7" name="Rectangle 4"/>
          <p:cNvSpPr>
            <a:spLocks noChangeArrowheads="1"/>
          </p:cNvSpPr>
          <p:nvPr/>
        </p:nvSpPr>
        <p:spPr bwMode="auto">
          <a:xfrm>
            <a:off x="457200" y="5867849"/>
            <a:ext cx="8305800" cy="514171"/>
          </a:xfrm>
          <a:prstGeom prst="rect">
            <a:avLst/>
          </a:prstGeom>
          <a:noFill/>
          <a:ln w="9525">
            <a:noFill/>
            <a:miter lim="800000"/>
          </a:ln>
        </p:spPr>
        <p:txBody>
          <a:bodyPr wrap="square" lIns="82479" tIns="41239" rIns="82479" bIns="41239">
            <a:spAutoFit/>
          </a:bodyPr>
          <a:lstStyle/>
          <a:p>
            <a:pPr algn="ctr" defTabSz="825500"/>
            <a:r>
              <a:rPr lang="en-US" sz="1400" b="1" dirty="0">
                <a:solidFill>
                  <a:srgbClr val="FF4713"/>
                </a:solidFill>
                <a:latin typeface="Arial" panose="020B0604020202020204" pitchFamily="34" charset="0"/>
                <a:cs typeface="Calibri" panose="020F0502020204030204" pitchFamily="34" charset="0"/>
              </a:rPr>
              <a:t>Please be sure to review and update your beneficiary information as needed; does not have to be done during Open Enrollment</a:t>
            </a:r>
            <a:r>
              <a:rPr lang="en-US" sz="1050" b="1" dirty="0">
                <a:solidFill>
                  <a:srgbClr val="FF4713"/>
                </a:solidFill>
                <a:latin typeface="Arial" panose="020B0604020202020204" pitchFamily="34" charset="0"/>
                <a:cs typeface="Calibri" panose="020F0502020204030204" pitchFamily="34" charset="0"/>
              </a:rPr>
              <a:t>.</a:t>
            </a:r>
            <a:endParaRPr lang="en-US" sz="1050" dirty="0">
              <a:solidFill>
                <a:srgbClr val="FF4713"/>
              </a:solidFill>
              <a:latin typeface="Arial" panose="020B060402020202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20D16CE8-A750-4BD0-BC2C-B53F27672A86}"/>
              </a:ext>
            </a:extLst>
          </p:cNvPr>
          <p:cNvPicPr>
            <a:picLocks noChangeAspect="1"/>
          </p:cNvPicPr>
          <p:nvPr/>
        </p:nvPicPr>
        <p:blipFill>
          <a:blip r:embed="rId3"/>
          <a:stretch>
            <a:fillRect/>
          </a:stretch>
        </p:blipFill>
        <p:spPr>
          <a:xfrm>
            <a:off x="6391450" y="324737"/>
            <a:ext cx="2371550" cy="768163"/>
          </a:xfrm>
          <a:prstGeom prst="rect">
            <a:avLst/>
          </a:prstGeom>
        </p:spPr>
      </p:pic>
      <p:pic>
        <p:nvPicPr>
          <p:cNvPr id="9" name="Picture 8">
            <a:extLst>
              <a:ext uri="{FF2B5EF4-FFF2-40B4-BE49-F238E27FC236}">
                <a16:creationId xmlns:a16="http://schemas.microsoft.com/office/drawing/2014/main" id="{7118C7F9-F64D-0502-7D37-C9B7357F8E01}"/>
              </a:ext>
            </a:extLst>
          </p:cNvPr>
          <p:cNvPicPr>
            <a:picLocks noChangeAspect="1"/>
          </p:cNvPicPr>
          <p:nvPr/>
        </p:nvPicPr>
        <p:blipFill>
          <a:blip r:embed="rId4"/>
          <a:stretch>
            <a:fillRect/>
          </a:stretch>
        </p:blipFill>
        <p:spPr>
          <a:xfrm>
            <a:off x="5876433" y="1312807"/>
            <a:ext cx="2893941" cy="3773372"/>
          </a:xfrm>
          <a:prstGeom prst="rect">
            <a:avLst/>
          </a:prstGeom>
        </p:spPr>
      </p:pic>
    </p:spTree>
    <p:extLst>
      <p:ext uri="{BB962C8B-B14F-4D97-AF65-F5344CB8AC3E}">
        <p14:creationId xmlns:p14="http://schemas.microsoft.com/office/powerpoint/2010/main" val="3961015871"/>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2238"/>
            <a:ext cx="8229600" cy="868362"/>
          </a:xfrm>
        </p:spPr>
        <p:txBody>
          <a:bodyPr>
            <a:normAutofit/>
          </a:bodyPr>
          <a:lstStyle/>
          <a:p>
            <a:r>
              <a:rPr lang="en-US" sz="3600" dirty="0"/>
              <a:t>Voluntary Life AD&amp;D Insurance</a:t>
            </a:r>
            <a:r>
              <a:rPr lang="en-US" sz="2000" b="0" dirty="0">
                <a:solidFill>
                  <a:srgbClr val="22537C"/>
                </a:solidFill>
                <a:latin typeface="Corbel" panose="020B0503020204020204" pitchFamily="34" charset="0"/>
                <a:cs typeface="+mj-cs"/>
              </a:rPr>
              <a:t> </a:t>
            </a:r>
            <a:endParaRPr lang="en-US" sz="3600" dirty="0"/>
          </a:p>
        </p:txBody>
      </p:sp>
      <p:sp>
        <p:nvSpPr>
          <p:cNvPr id="3" name="Content Placeholder 2">
            <a:extLst>
              <a:ext uri="{FF2B5EF4-FFF2-40B4-BE49-F238E27FC236}">
                <a16:creationId xmlns:a16="http://schemas.microsoft.com/office/drawing/2014/main" id="{9A378D15-E75F-4D90-844D-160801677000}"/>
              </a:ext>
            </a:extLst>
          </p:cNvPr>
          <p:cNvSpPr>
            <a:spLocks noGrp="1"/>
          </p:cNvSpPr>
          <p:nvPr>
            <p:ph idx="1"/>
          </p:nvPr>
        </p:nvSpPr>
        <p:spPr>
          <a:xfrm>
            <a:off x="381000" y="4648200"/>
            <a:ext cx="8763000" cy="2524125"/>
          </a:xfrm>
        </p:spPr>
        <p:txBody>
          <a:bodyPr>
            <a:normAutofit/>
          </a:bodyPr>
          <a:lstStyle/>
          <a:p>
            <a:r>
              <a:rPr lang="en-US" sz="1400" dirty="0">
                <a:solidFill>
                  <a:srgbClr val="3F4443"/>
                </a:solidFill>
              </a:rPr>
              <a:t>EOI (Evidence of Insurability) form is required if:</a:t>
            </a:r>
          </a:p>
          <a:p>
            <a:pPr lvl="1"/>
            <a:r>
              <a:rPr lang="en-US" sz="1200" dirty="0">
                <a:solidFill>
                  <a:srgbClr val="3F4443"/>
                </a:solidFill>
              </a:rPr>
              <a:t>You and/or spouse is requesting an amount more than the Guarantee Issue maximum at initial enrollment</a:t>
            </a:r>
          </a:p>
          <a:p>
            <a:pPr lvl="1"/>
            <a:r>
              <a:rPr lang="en-US" sz="1200" dirty="0">
                <a:solidFill>
                  <a:srgbClr val="3F4443"/>
                </a:solidFill>
              </a:rPr>
              <a:t>You and/or spouse is increasing the current level of coverage by more than 2 increments</a:t>
            </a:r>
          </a:p>
          <a:p>
            <a:pPr lvl="1"/>
            <a:r>
              <a:rPr lang="en-US" sz="1200" dirty="0">
                <a:solidFill>
                  <a:srgbClr val="3F4443"/>
                </a:solidFill>
              </a:rPr>
              <a:t>You and/or spouse previously declined coverage and are electing coverage this year</a:t>
            </a:r>
          </a:p>
        </p:txBody>
      </p:sp>
      <p:pic>
        <p:nvPicPr>
          <p:cNvPr id="4" name="Picture 3">
            <a:extLst>
              <a:ext uri="{FF2B5EF4-FFF2-40B4-BE49-F238E27FC236}">
                <a16:creationId xmlns:a16="http://schemas.microsoft.com/office/drawing/2014/main" id="{06CC7FB2-2970-4A71-B8A8-43F6C51E53FE}"/>
              </a:ext>
            </a:extLst>
          </p:cNvPr>
          <p:cNvPicPr>
            <a:picLocks noChangeAspect="1"/>
          </p:cNvPicPr>
          <p:nvPr/>
        </p:nvPicPr>
        <p:blipFill>
          <a:blip r:embed="rId3"/>
          <a:stretch>
            <a:fillRect/>
          </a:stretch>
        </p:blipFill>
        <p:spPr>
          <a:xfrm>
            <a:off x="6151595" y="990600"/>
            <a:ext cx="2377646" cy="768163"/>
          </a:xfrm>
          <a:prstGeom prst="rect">
            <a:avLst/>
          </a:prstGeom>
        </p:spPr>
      </p:pic>
      <p:pic>
        <p:nvPicPr>
          <p:cNvPr id="10" name="Picture 9">
            <a:extLst>
              <a:ext uri="{FF2B5EF4-FFF2-40B4-BE49-F238E27FC236}">
                <a16:creationId xmlns:a16="http://schemas.microsoft.com/office/drawing/2014/main" id="{D8894757-1A87-07AE-3718-B3FA70235993}"/>
              </a:ext>
            </a:extLst>
          </p:cNvPr>
          <p:cNvPicPr>
            <a:picLocks noChangeAspect="1"/>
          </p:cNvPicPr>
          <p:nvPr/>
        </p:nvPicPr>
        <p:blipFill rotWithShape="1">
          <a:blip r:embed="rId4"/>
          <a:srcRect l="16163"/>
          <a:stretch/>
        </p:blipFill>
        <p:spPr>
          <a:xfrm>
            <a:off x="5776452" y="2093260"/>
            <a:ext cx="3179955" cy="2524125"/>
          </a:xfrm>
          <a:prstGeom prst="rect">
            <a:avLst/>
          </a:prstGeom>
        </p:spPr>
      </p:pic>
      <p:graphicFrame>
        <p:nvGraphicFramePr>
          <p:cNvPr id="5" name="Table 4">
            <a:extLst>
              <a:ext uri="{FF2B5EF4-FFF2-40B4-BE49-F238E27FC236}">
                <a16:creationId xmlns:a16="http://schemas.microsoft.com/office/drawing/2014/main" id="{231EAD84-9BDB-4124-3338-5D99A1C8CB2B}"/>
              </a:ext>
            </a:extLst>
          </p:cNvPr>
          <p:cNvGraphicFramePr>
            <a:graphicFrameLocks noGrp="1"/>
          </p:cNvGraphicFramePr>
          <p:nvPr>
            <p:extLst>
              <p:ext uri="{D42A27DB-BD31-4B8C-83A1-F6EECF244321}">
                <p14:modId xmlns:p14="http://schemas.microsoft.com/office/powerpoint/2010/main" val="1211540043"/>
              </p:ext>
            </p:extLst>
          </p:nvPr>
        </p:nvGraphicFramePr>
        <p:xfrm>
          <a:off x="685800" y="984604"/>
          <a:ext cx="3997325" cy="3314700"/>
        </p:xfrm>
        <a:graphic>
          <a:graphicData uri="http://schemas.openxmlformats.org/drawingml/2006/table">
            <a:tbl>
              <a:tblPr firstRow="1" firstCol="1" bandRow="1"/>
              <a:tblGrid>
                <a:gridCol w="1565275">
                  <a:extLst>
                    <a:ext uri="{9D8B030D-6E8A-4147-A177-3AD203B41FA5}">
                      <a16:colId xmlns:a16="http://schemas.microsoft.com/office/drawing/2014/main" val="3512353916"/>
                    </a:ext>
                  </a:extLst>
                </a:gridCol>
                <a:gridCol w="2432050">
                  <a:extLst>
                    <a:ext uri="{9D8B030D-6E8A-4147-A177-3AD203B41FA5}">
                      <a16:colId xmlns:a16="http://schemas.microsoft.com/office/drawing/2014/main" val="2898668377"/>
                    </a:ext>
                  </a:extLst>
                </a:gridCol>
              </a:tblGrid>
              <a:tr h="387350">
                <a:tc gridSpan="2">
                  <a:txBody>
                    <a:bodyPr/>
                    <a:lstStyle/>
                    <a:p>
                      <a:pPr marL="0" marR="0" algn="ctr">
                        <a:spcBef>
                          <a:spcPts val="0"/>
                        </a:spcBef>
                        <a:spcAft>
                          <a:spcPts val="0"/>
                        </a:spcAft>
                      </a:pPr>
                      <a:r>
                        <a:rPr lang="en-US" sz="1100" b="1" dirty="0">
                          <a:solidFill>
                            <a:srgbClr val="FDFDFD"/>
                          </a:solidFill>
                          <a:effectLst/>
                          <a:latin typeface="Calibri" panose="020F0502020204030204" pitchFamily="34" charset="0"/>
                          <a:ea typeface="Malgun Gothic" panose="020B0503020000020004" pitchFamily="34" charset="-127"/>
                          <a:cs typeface="Calibri" panose="020F0502020204030204" pitchFamily="34" charset="0"/>
                        </a:rPr>
                        <a:t>Lincoln Financial Group</a:t>
                      </a:r>
                      <a:endParaRPr lang="en-US" sz="1000" b="1" dirty="0">
                        <a:solidFill>
                          <a:srgbClr val="FDFDFD"/>
                        </a:solidFill>
                        <a:effectLst/>
                        <a:latin typeface="Calibri" panose="020F0502020204030204" pitchFamily="34" charset="0"/>
                        <a:ea typeface="Malgun Gothic" panose="020B0503020000020004" pitchFamily="34" charset="-127"/>
                        <a:cs typeface="Calibri" panose="020F0502020204030204" pitchFamily="34" charset="0"/>
                      </a:endParaRPr>
                    </a:p>
                    <a:p>
                      <a:pPr marL="0" marR="0" algn="ctr">
                        <a:spcBef>
                          <a:spcPts val="0"/>
                        </a:spcBef>
                        <a:spcAft>
                          <a:spcPts val="0"/>
                        </a:spcAft>
                      </a:pPr>
                      <a:r>
                        <a:rPr lang="en-US" sz="1100" b="1" dirty="0">
                          <a:solidFill>
                            <a:srgbClr val="FDFDFD"/>
                          </a:solidFill>
                          <a:effectLst/>
                          <a:latin typeface="Calibri" panose="020F0502020204030204" pitchFamily="34" charset="0"/>
                          <a:ea typeface="Malgun Gothic" panose="020B0503020000020004" pitchFamily="34" charset="-127"/>
                          <a:cs typeface="Calibri" panose="020F0502020204030204" pitchFamily="34" charset="0"/>
                        </a:rPr>
                        <a:t>Group Voluntary Life &amp; ADD</a:t>
                      </a:r>
                      <a:endParaRPr lang="en-US" sz="1000" b="1" dirty="0">
                        <a:solidFill>
                          <a:srgbClr val="FDFDFD"/>
                        </a:solidFill>
                        <a:effectLst/>
                        <a:latin typeface="Calibri" panose="020F0502020204030204" pitchFamily="34" charset="0"/>
                        <a:ea typeface="Malgun Gothic" panose="020B0503020000020004" pitchFamily="34" charset="-127"/>
                        <a:cs typeface="Calibri" panose="020F0502020204030204" pitchFamily="34" charset="0"/>
                      </a:endParaRPr>
                    </a:p>
                  </a:txBody>
                  <a:tcPr marL="73025" marR="73025" marT="0" marB="0">
                    <a:lnL w="12700" cap="flat" cmpd="sng" algn="ctr">
                      <a:solidFill>
                        <a:srgbClr val="848484"/>
                      </a:solidFill>
                      <a:prstDash val="solid"/>
                      <a:round/>
                      <a:headEnd type="none" w="med" len="med"/>
                      <a:tailEnd type="none" w="med" len="med"/>
                    </a:lnL>
                    <a:lnR w="12700" cap="flat" cmpd="sng" algn="ctr">
                      <a:solidFill>
                        <a:srgbClr val="848484"/>
                      </a:solidFill>
                      <a:prstDash val="solid"/>
                      <a:round/>
                      <a:headEnd type="none" w="med" len="med"/>
                      <a:tailEnd type="none" w="med" len="med"/>
                    </a:lnR>
                    <a:lnT w="12700" cap="flat" cmpd="sng" algn="ctr">
                      <a:solidFill>
                        <a:srgbClr val="848484"/>
                      </a:solidFill>
                      <a:prstDash val="solid"/>
                      <a:round/>
                      <a:headEnd type="none" w="med" len="med"/>
                      <a:tailEnd type="none" w="med" len="med"/>
                    </a:lnT>
                    <a:lnB w="12700" cap="flat" cmpd="sng" algn="ctr">
                      <a:solidFill>
                        <a:srgbClr val="848484"/>
                      </a:solidFill>
                      <a:prstDash val="solid"/>
                      <a:round/>
                      <a:headEnd type="none" w="med" len="med"/>
                      <a:tailEnd type="none" w="med" len="med"/>
                    </a:lnB>
                    <a:solidFill>
                      <a:srgbClr val="FF4813"/>
                    </a:solidFill>
                  </a:tcPr>
                </a:tc>
                <a:tc hMerge="1">
                  <a:txBody>
                    <a:bodyPr/>
                    <a:lstStyle/>
                    <a:p>
                      <a:endParaRPr lang="en-US"/>
                    </a:p>
                  </a:txBody>
                  <a:tcPr/>
                </a:tc>
                <a:extLst>
                  <a:ext uri="{0D108BD9-81ED-4DB2-BD59-A6C34878D82A}">
                    <a16:rowId xmlns:a16="http://schemas.microsoft.com/office/drawing/2014/main" val="3638635482"/>
                  </a:ext>
                </a:extLst>
              </a:tr>
              <a:tr h="153035">
                <a:tc gridSpan="2">
                  <a:txBody>
                    <a:bodyPr/>
                    <a:lstStyle/>
                    <a:p>
                      <a:pPr marL="0" marR="0" algn="l">
                        <a:spcBef>
                          <a:spcPts val="0"/>
                        </a:spcBef>
                        <a:spcAft>
                          <a:spcPts val="0"/>
                        </a:spcAft>
                        <a:tabLst>
                          <a:tab pos="6972300" algn="l"/>
                        </a:tabLst>
                      </a:pPr>
                      <a:r>
                        <a:rPr lang="en-US" sz="1000" b="1">
                          <a:solidFill>
                            <a:srgbClr val="FFFFFF"/>
                          </a:solidFill>
                          <a:effectLst/>
                          <a:latin typeface="Calibri" panose="020F0502020204030204" pitchFamily="34" charset="0"/>
                          <a:ea typeface="Malgun Gothic" panose="020B0503020000020004" pitchFamily="34" charset="-127"/>
                          <a:cs typeface="Calibri" panose="020F0502020204030204" pitchFamily="34" charset="0"/>
                        </a:rPr>
                        <a:t>Employee</a:t>
                      </a:r>
                      <a:endParaRPr lang="en-US" sz="1000" b="1">
                        <a:solidFill>
                          <a:srgbClr val="363435"/>
                        </a:solidFill>
                        <a:effectLst/>
                        <a:latin typeface="Calibri" panose="020F0502020204030204" pitchFamily="34" charset="0"/>
                        <a:ea typeface="Malgun Gothic" panose="020B0503020000020004" pitchFamily="34" charset="-127"/>
                        <a:cs typeface="Calibri" panose="020F0502020204030204" pitchFamily="34" charset="0"/>
                      </a:endParaRPr>
                    </a:p>
                  </a:txBody>
                  <a:tcPr marL="73025" marR="73025" marT="0" marB="0" anchor="ctr">
                    <a:lnL w="12700" cap="flat" cmpd="sng" algn="ctr">
                      <a:solidFill>
                        <a:srgbClr val="848484"/>
                      </a:solidFill>
                      <a:prstDash val="solid"/>
                      <a:round/>
                      <a:headEnd type="none" w="med" len="med"/>
                      <a:tailEnd type="none" w="med" len="med"/>
                    </a:lnL>
                    <a:lnR w="12700" cap="flat" cmpd="sng" algn="ctr">
                      <a:solidFill>
                        <a:srgbClr val="848484"/>
                      </a:solidFill>
                      <a:prstDash val="solid"/>
                      <a:round/>
                      <a:headEnd type="none" w="med" len="med"/>
                      <a:tailEnd type="none" w="med" len="med"/>
                    </a:lnR>
                    <a:lnT w="12700" cap="flat" cmpd="sng" algn="ctr">
                      <a:solidFill>
                        <a:srgbClr val="848484"/>
                      </a:solidFill>
                      <a:prstDash val="solid"/>
                      <a:round/>
                      <a:headEnd type="none" w="med" len="med"/>
                      <a:tailEnd type="none" w="med" len="med"/>
                    </a:lnT>
                    <a:lnB w="12700" cap="flat" cmpd="sng" algn="ctr">
                      <a:solidFill>
                        <a:srgbClr val="848484"/>
                      </a:solidFill>
                      <a:prstDash val="solid"/>
                      <a:round/>
                      <a:headEnd type="none" w="med" len="med"/>
                      <a:tailEnd type="none" w="med" len="med"/>
                    </a:lnB>
                    <a:solidFill>
                      <a:srgbClr val="808080"/>
                    </a:solidFill>
                  </a:tcPr>
                </a:tc>
                <a:tc hMerge="1">
                  <a:txBody>
                    <a:bodyPr/>
                    <a:lstStyle/>
                    <a:p>
                      <a:endParaRPr lang="en-US"/>
                    </a:p>
                  </a:txBody>
                  <a:tcPr/>
                </a:tc>
                <a:extLst>
                  <a:ext uri="{0D108BD9-81ED-4DB2-BD59-A6C34878D82A}">
                    <a16:rowId xmlns:a16="http://schemas.microsoft.com/office/drawing/2014/main" val="3376555174"/>
                  </a:ext>
                </a:extLst>
              </a:tr>
              <a:tr h="317500">
                <a:tc>
                  <a:txBody>
                    <a:bodyPr/>
                    <a:lstStyle/>
                    <a:p>
                      <a:pPr marL="47625" marR="47625" algn="l">
                        <a:spcBef>
                          <a:spcPts val="0"/>
                        </a:spcBef>
                        <a:spcAft>
                          <a:spcPts val="0"/>
                        </a:spcAft>
                      </a:pPr>
                      <a:r>
                        <a:rPr lang="en-US" sz="1100">
                          <a:solidFill>
                            <a:srgbClr val="363435"/>
                          </a:solidFill>
                          <a:effectLst/>
                          <a:latin typeface="Calibri" panose="020F0502020204030204" pitchFamily="34" charset="0"/>
                          <a:ea typeface="Malgun Gothic" panose="020B0503020000020004" pitchFamily="34" charset="-127"/>
                          <a:cs typeface="Calibri" panose="020F0502020204030204" pitchFamily="34" charset="0"/>
                        </a:rPr>
                        <a:t>Benefit amount</a:t>
                      </a:r>
                    </a:p>
                  </a:txBody>
                  <a:tcPr marL="73025" marR="73025" marT="0" marB="0" anchor="ctr">
                    <a:lnL w="12700" cap="flat" cmpd="sng" algn="ctr">
                      <a:solidFill>
                        <a:srgbClr val="848484"/>
                      </a:solidFill>
                      <a:prstDash val="solid"/>
                      <a:round/>
                      <a:headEnd type="none" w="med" len="med"/>
                      <a:tailEnd type="none" w="med" len="med"/>
                    </a:lnL>
                    <a:lnR w="12700" cap="flat" cmpd="sng" algn="ctr">
                      <a:solidFill>
                        <a:srgbClr val="848484"/>
                      </a:solidFill>
                      <a:prstDash val="solid"/>
                      <a:round/>
                      <a:headEnd type="none" w="med" len="med"/>
                      <a:tailEnd type="none" w="med" len="med"/>
                    </a:lnR>
                    <a:lnT w="12700" cap="flat" cmpd="sng" algn="ctr">
                      <a:solidFill>
                        <a:srgbClr val="848484"/>
                      </a:solidFill>
                      <a:prstDash val="solid"/>
                      <a:round/>
                      <a:headEnd type="none" w="med" len="med"/>
                      <a:tailEnd type="none" w="med" len="med"/>
                    </a:lnT>
                    <a:lnB w="12700" cap="flat" cmpd="sng" algn="ctr">
                      <a:solidFill>
                        <a:srgbClr val="848484"/>
                      </a:solidFill>
                      <a:prstDash val="solid"/>
                      <a:round/>
                      <a:headEnd type="none" w="med" len="med"/>
                      <a:tailEnd type="none" w="med" len="med"/>
                    </a:lnB>
                    <a:noFill/>
                  </a:tcPr>
                </a:tc>
                <a:tc>
                  <a:txBody>
                    <a:bodyPr/>
                    <a:lstStyle/>
                    <a:p>
                      <a:pPr marL="0" marR="9525" algn="ctr">
                        <a:spcBef>
                          <a:spcPts val="0"/>
                        </a:spcBef>
                        <a:spcAft>
                          <a:spcPts val="0"/>
                        </a:spcAft>
                        <a:tabLst>
                          <a:tab pos="6972300" algn="l"/>
                        </a:tabLst>
                      </a:pPr>
                      <a:r>
                        <a:rPr lang="en-US" sz="1100" dirty="0">
                          <a:solidFill>
                            <a:srgbClr val="363435"/>
                          </a:solidFill>
                          <a:effectLst/>
                          <a:latin typeface="Calibri" panose="020F0502020204030204" pitchFamily="34" charset="0"/>
                          <a:ea typeface="Malgun Gothic" panose="020B0503020000020004" pitchFamily="34" charset="-127"/>
                          <a:cs typeface="Calibri" panose="020F0502020204030204" pitchFamily="34" charset="0"/>
                        </a:rPr>
                        <a:t>Increments of $10,000</a:t>
                      </a:r>
                      <a:endParaRPr lang="en-US" sz="1000" dirty="0">
                        <a:solidFill>
                          <a:srgbClr val="363435"/>
                        </a:solidFill>
                        <a:effectLst/>
                        <a:latin typeface="Calibri" panose="020F0502020204030204" pitchFamily="34" charset="0"/>
                        <a:ea typeface="Malgun Gothic" panose="020B0503020000020004" pitchFamily="34" charset="-127"/>
                        <a:cs typeface="Calibri" panose="020F0502020204030204" pitchFamily="34" charset="0"/>
                      </a:endParaRPr>
                    </a:p>
                  </a:txBody>
                  <a:tcPr marL="73025" marR="73025" marT="0" marB="0" anchor="ctr">
                    <a:lnL w="12700" cap="flat" cmpd="sng" algn="ctr">
                      <a:solidFill>
                        <a:srgbClr val="848484"/>
                      </a:solidFill>
                      <a:prstDash val="solid"/>
                      <a:round/>
                      <a:headEnd type="none" w="med" len="med"/>
                      <a:tailEnd type="none" w="med" len="med"/>
                    </a:lnL>
                    <a:lnR w="12700" cap="flat" cmpd="sng" algn="ctr">
                      <a:solidFill>
                        <a:srgbClr val="848484"/>
                      </a:solidFill>
                      <a:prstDash val="solid"/>
                      <a:round/>
                      <a:headEnd type="none" w="med" len="med"/>
                      <a:tailEnd type="none" w="med" len="med"/>
                    </a:lnR>
                    <a:lnT w="12700" cap="flat" cmpd="sng" algn="ctr">
                      <a:solidFill>
                        <a:srgbClr val="848484"/>
                      </a:solidFill>
                      <a:prstDash val="solid"/>
                      <a:round/>
                      <a:headEnd type="none" w="med" len="med"/>
                      <a:tailEnd type="none" w="med" len="med"/>
                    </a:lnT>
                    <a:lnB w="12700" cap="flat" cmpd="sng" algn="ctr">
                      <a:solidFill>
                        <a:srgbClr val="848484"/>
                      </a:solidFill>
                      <a:prstDash val="solid"/>
                      <a:round/>
                      <a:headEnd type="none" w="med" len="med"/>
                      <a:tailEnd type="none" w="med" len="med"/>
                    </a:lnB>
                    <a:solidFill>
                      <a:srgbClr val="FFC6B7"/>
                    </a:solidFill>
                  </a:tcPr>
                </a:tc>
                <a:extLst>
                  <a:ext uri="{0D108BD9-81ED-4DB2-BD59-A6C34878D82A}">
                    <a16:rowId xmlns:a16="http://schemas.microsoft.com/office/drawing/2014/main" val="2534195369"/>
                  </a:ext>
                </a:extLst>
              </a:tr>
              <a:tr h="317500">
                <a:tc>
                  <a:txBody>
                    <a:bodyPr/>
                    <a:lstStyle/>
                    <a:p>
                      <a:pPr marL="47625" marR="47625" algn="l">
                        <a:spcBef>
                          <a:spcPts val="0"/>
                        </a:spcBef>
                        <a:spcAft>
                          <a:spcPts val="0"/>
                        </a:spcAft>
                      </a:pPr>
                      <a:r>
                        <a:rPr lang="en-US" sz="1100">
                          <a:solidFill>
                            <a:srgbClr val="363435"/>
                          </a:solidFill>
                          <a:effectLst/>
                          <a:latin typeface="Calibri" panose="020F0502020204030204" pitchFamily="34" charset="0"/>
                          <a:ea typeface="Malgun Gothic" panose="020B0503020000020004" pitchFamily="34" charset="-127"/>
                          <a:cs typeface="Calibri" panose="020F0502020204030204" pitchFamily="34" charset="0"/>
                        </a:rPr>
                        <a:t>Benefit Maximum</a:t>
                      </a:r>
                    </a:p>
                  </a:txBody>
                  <a:tcPr marL="73025" marR="73025" marT="0" marB="0" anchor="ctr">
                    <a:lnL w="12700" cap="flat" cmpd="sng" algn="ctr">
                      <a:solidFill>
                        <a:srgbClr val="848484"/>
                      </a:solidFill>
                      <a:prstDash val="solid"/>
                      <a:round/>
                      <a:headEnd type="none" w="med" len="med"/>
                      <a:tailEnd type="none" w="med" len="med"/>
                    </a:lnL>
                    <a:lnR w="12700" cap="flat" cmpd="sng" algn="ctr">
                      <a:solidFill>
                        <a:srgbClr val="848484"/>
                      </a:solidFill>
                      <a:prstDash val="solid"/>
                      <a:round/>
                      <a:headEnd type="none" w="med" len="med"/>
                      <a:tailEnd type="none" w="med" len="med"/>
                    </a:lnR>
                    <a:lnT w="12700" cap="flat" cmpd="sng" algn="ctr">
                      <a:solidFill>
                        <a:srgbClr val="848484"/>
                      </a:solidFill>
                      <a:prstDash val="solid"/>
                      <a:round/>
                      <a:headEnd type="none" w="med" len="med"/>
                      <a:tailEnd type="none" w="med" len="med"/>
                    </a:lnT>
                    <a:lnB w="12700" cap="flat" cmpd="sng" algn="ctr">
                      <a:solidFill>
                        <a:srgbClr val="848484"/>
                      </a:solidFill>
                      <a:prstDash val="solid"/>
                      <a:round/>
                      <a:headEnd type="none" w="med" len="med"/>
                      <a:tailEnd type="none" w="med" len="med"/>
                    </a:lnB>
                    <a:noFill/>
                  </a:tcPr>
                </a:tc>
                <a:tc>
                  <a:txBody>
                    <a:bodyPr/>
                    <a:lstStyle/>
                    <a:p>
                      <a:pPr marL="0" marR="9525" algn="ctr">
                        <a:spcBef>
                          <a:spcPts val="0"/>
                        </a:spcBef>
                        <a:spcAft>
                          <a:spcPts val="0"/>
                        </a:spcAft>
                        <a:tabLst>
                          <a:tab pos="6972300" algn="l"/>
                        </a:tabLst>
                      </a:pPr>
                      <a:r>
                        <a:rPr lang="en-US" sz="1000">
                          <a:solidFill>
                            <a:srgbClr val="363435"/>
                          </a:solidFill>
                          <a:effectLst/>
                          <a:latin typeface="Calibri" panose="020F0502020204030204" pitchFamily="34" charset="0"/>
                          <a:ea typeface="Malgun Gothic" panose="020B0503020000020004" pitchFamily="34" charset="-127"/>
                          <a:cs typeface="Calibri" panose="020F0502020204030204" pitchFamily="34" charset="0"/>
                        </a:rPr>
                        <a:t>$500,000</a:t>
                      </a:r>
                    </a:p>
                  </a:txBody>
                  <a:tcPr marL="73025" marR="73025" marT="0" marB="0" anchor="ctr">
                    <a:lnL w="12700" cap="flat" cmpd="sng" algn="ctr">
                      <a:solidFill>
                        <a:srgbClr val="848484"/>
                      </a:solidFill>
                      <a:prstDash val="solid"/>
                      <a:round/>
                      <a:headEnd type="none" w="med" len="med"/>
                      <a:tailEnd type="none" w="med" len="med"/>
                    </a:lnL>
                    <a:lnR w="12700" cap="flat" cmpd="sng" algn="ctr">
                      <a:solidFill>
                        <a:srgbClr val="848484"/>
                      </a:solidFill>
                      <a:prstDash val="solid"/>
                      <a:round/>
                      <a:headEnd type="none" w="med" len="med"/>
                      <a:tailEnd type="none" w="med" len="med"/>
                    </a:lnR>
                    <a:lnT w="12700" cap="flat" cmpd="sng" algn="ctr">
                      <a:solidFill>
                        <a:srgbClr val="848484"/>
                      </a:solidFill>
                      <a:prstDash val="solid"/>
                      <a:round/>
                      <a:headEnd type="none" w="med" len="med"/>
                      <a:tailEnd type="none" w="med" len="med"/>
                    </a:lnT>
                    <a:lnB w="12700" cap="flat" cmpd="sng" algn="ctr">
                      <a:solidFill>
                        <a:srgbClr val="848484"/>
                      </a:solidFill>
                      <a:prstDash val="solid"/>
                      <a:round/>
                      <a:headEnd type="none" w="med" len="med"/>
                      <a:tailEnd type="none" w="med" len="med"/>
                    </a:lnB>
                    <a:solidFill>
                      <a:srgbClr val="FFC6B7"/>
                    </a:solidFill>
                  </a:tcPr>
                </a:tc>
                <a:extLst>
                  <a:ext uri="{0D108BD9-81ED-4DB2-BD59-A6C34878D82A}">
                    <a16:rowId xmlns:a16="http://schemas.microsoft.com/office/drawing/2014/main" val="2402466274"/>
                  </a:ext>
                </a:extLst>
              </a:tr>
              <a:tr h="280035">
                <a:tc>
                  <a:txBody>
                    <a:bodyPr/>
                    <a:lstStyle/>
                    <a:p>
                      <a:pPr marL="47625" marR="47625" algn="l">
                        <a:spcBef>
                          <a:spcPts val="0"/>
                        </a:spcBef>
                        <a:spcAft>
                          <a:spcPts val="0"/>
                        </a:spcAft>
                      </a:pPr>
                      <a:r>
                        <a:rPr lang="en-US" sz="1100">
                          <a:solidFill>
                            <a:srgbClr val="363435"/>
                          </a:solidFill>
                          <a:effectLst/>
                          <a:latin typeface="Calibri" panose="020F0502020204030204" pitchFamily="34" charset="0"/>
                          <a:ea typeface="Malgun Gothic" panose="020B0503020000020004" pitchFamily="34" charset="-127"/>
                          <a:cs typeface="Calibri" panose="020F0502020204030204" pitchFamily="34" charset="0"/>
                        </a:rPr>
                        <a:t>Guaranteed Issue</a:t>
                      </a:r>
                    </a:p>
                  </a:txBody>
                  <a:tcPr marL="73025" marR="73025" marT="0" marB="0" anchor="ctr">
                    <a:lnL w="12700" cap="flat" cmpd="sng" algn="ctr">
                      <a:solidFill>
                        <a:srgbClr val="848484"/>
                      </a:solidFill>
                      <a:prstDash val="solid"/>
                      <a:round/>
                      <a:headEnd type="none" w="med" len="med"/>
                      <a:tailEnd type="none" w="med" len="med"/>
                    </a:lnL>
                    <a:lnR w="12700" cap="flat" cmpd="sng" algn="ctr">
                      <a:solidFill>
                        <a:srgbClr val="848484"/>
                      </a:solidFill>
                      <a:prstDash val="solid"/>
                      <a:round/>
                      <a:headEnd type="none" w="med" len="med"/>
                      <a:tailEnd type="none" w="med" len="med"/>
                    </a:lnR>
                    <a:lnT w="12700" cap="flat" cmpd="sng" algn="ctr">
                      <a:solidFill>
                        <a:srgbClr val="848484"/>
                      </a:solidFill>
                      <a:prstDash val="solid"/>
                      <a:round/>
                      <a:headEnd type="none" w="med" len="med"/>
                      <a:tailEnd type="none" w="med" len="med"/>
                    </a:lnT>
                    <a:lnB w="12700" cap="flat" cmpd="sng" algn="ctr">
                      <a:solidFill>
                        <a:srgbClr val="848484"/>
                      </a:solidFill>
                      <a:prstDash val="solid"/>
                      <a:round/>
                      <a:headEnd type="none" w="med" len="med"/>
                      <a:tailEnd type="none" w="med" len="med"/>
                    </a:lnB>
                    <a:noFill/>
                  </a:tcPr>
                </a:tc>
                <a:tc>
                  <a:txBody>
                    <a:bodyPr/>
                    <a:lstStyle/>
                    <a:p>
                      <a:pPr marL="0" marR="9525" algn="ctr">
                        <a:spcBef>
                          <a:spcPts val="0"/>
                        </a:spcBef>
                        <a:spcAft>
                          <a:spcPts val="0"/>
                        </a:spcAft>
                        <a:tabLst>
                          <a:tab pos="6972300" algn="l"/>
                        </a:tabLst>
                      </a:pPr>
                      <a:r>
                        <a:rPr lang="en-US" sz="1000">
                          <a:solidFill>
                            <a:srgbClr val="363435"/>
                          </a:solidFill>
                          <a:effectLst/>
                          <a:latin typeface="Calibri" panose="020F0502020204030204" pitchFamily="34" charset="0"/>
                          <a:ea typeface="Malgun Gothic" panose="020B0503020000020004" pitchFamily="34" charset="-127"/>
                          <a:cs typeface="Calibri" panose="020F0502020204030204" pitchFamily="34" charset="0"/>
                        </a:rPr>
                        <a:t>$200,000</a:t>
                      </a:r>
                    </a:p>
                  </a:txBody>
                  <a:tcPr marL="73025" marR="73025" marT="0" marB="0" anchor="ctr">
                    <a:lnL w="12700" cap="flat" cmpd="sng" algn="ctr">
                      <a:solidFill>
                        <a:srgbClr val="848484"/>
                      </a:solidFill>
                      <a:prstDash val="solid"/>
                      <a:round/>
                      <a:headEnd type="none" w="med" len="med"/>
                      <a:tailEnd type="none" w="med" len="med"/>
                    </a:lnL>
                    <a:lnR w="12700" cap="flat" cmpd="sng" algn="ctr">
                      <a:solidFill>
                        <a:srgbClr val="848484"/>
                      </a:solidFill>
                      <a:prstDash val="solid"/>
                      <a:round/>
                      <a:headEnd type="none" w="med" len="med"/>
                      <a:tailEnd type="none" w="med" len="med"/>
                    </a:lnR>
                    <a:lnT w="12700" cap="flat" cmpd="sng" algn="ctr">
                      <a:solidFill>
                        <a:srgbClr val="848484"/>
                      </a:solidFill>
                      <a:prstDash val="solid"/>
                      <a:round/>
                      <a:headEnd type="none" w="med" len="med"/>
                      <a:tailEnd type="none" w="med" len="med"/>
                    </a:lnT>
                    <a:lnB w="12700" cap="flat" cmpd="sng" algn="ctr">
                      <a:solidFill>
                        <a:srgbClr val="848484"/>
                      </a:solidFill>
                      <a:prstDash val="solid"/>
                      <a:round/>
                      <a:headEnd type="none" w="med" len="med"/>
                      <a:tailEnd type="none" w="med" len="med"/>
                    </a:lnB>
                    <a:solidFill>
                      <a:srgbClr val="FFC6B7"/>
                    </a:solidFill>
                  </a:tcPr>
                </a:tc>
                <a:extLst>
                  <a:ext uri="{0D108BD9-81ED-4DB2-BD59-A6C34878D82A}">
                    <a16:rowId xmlns:a16="http://schemas.microsoft.com/office/drawing/2014/main" val="594291835"/>
                  </a:ext>
                </a:extLst>
              </a:tr>
              <a:tr h="180975">
                <a:tc gridSpan="2">
                  <a:txBody>
                    <a:bodyPr/>
                    <a:lstStyle/>
                    <a:p>
                      <a:pPr marL="0" marR="9525" algn="l">
                        <a:spcBef>
                          <a:spcPts val="0"/>
                        </a:spcBef>
                        <a:spcAft>
                          <a:spcPts val="0"/>
                        </a:spcAft>
                        <a:tabLst>
                          <a:tab pos="6972300" algn="l"/>
                        </a:tabLst>
                      </a:pPr>
                      <a:r>
                        <a:rPr lang="en-US" sz="1100">
                          <a:solidFill>
                            <a:srgbClr val="FFFFFF"/>
                          </a:solidFill>
                          <a:effectLst/>
                          <a:latin typeface="Calibri" panose="020F0502020204030204" pitchFamily="34" charset="0"/>
                          <a:ea typeface="Malgun Gothic" panose="020B0503020000020004" pitchFamily="34" charset="-127"/>
                          <a:cs typeface="Calibri" panose="020F0502020204030204" pitchFamily="34" charset="0"/>
                        </a:rPr>
                        <a:t>Spouse</a:t>
                      </a:r>
                      <a:endParaRPr lang="en-US" sz="1000">
                        <a:solidFill>
                          <a:srgbClr val="363435"/>
                        </a:solidFill>
                        <a:effectLst/>
                        <a:latin typeface="Calibri" panose="020F0502020204030204" pitchFamily="34" charset="0"/>
                        <a:ea typeface="Malgun Gothic" panose="020B0503020000020004" pitchFamily="34" charset="-127"/>
                        <a:cs typeface="Calibri" panose="020F0502020204030204" pitchFamily="34" charset="0"/>
                      </a:endParaRPr>
                    </a:p>
                  </a:txBody>
                  <a:tcPr marL="73025" marR="73025" marT="0" marB="0" anchor="ctr">
                    <a:lnL w="12700" cap="flat" cmpd="sng" algn="ctr">
                      <a:solidFill>
                        <a:srgbClr val="848484"/>
                      </a:solidFill>
                      <a:prstDash val="solid"/>
                      <a:round/>
                      <a:headEnd type="none" w="med" len="med"/>
                      <a:tailEnd type="none" w="med" len="med"/>
                    </a:lnL>
                    <a:lnR w="12700" cap="flat" cmpd="sng" algn="ctr">
                      <a:solidFill>
                        <a:srgbClr val="848484"/>
                      </a:solidFill>
                      <a:prstDash val="solid"/>
                      <a:round/>
                      <a:headEnd type="none" w="med" len="med"/>
                      <a:tailEnd type="none" w="med" len="med"/>
                    </a:lnR>
                    <a:lnT w="12700" cap="flat" cmpd="sng" algn="ctr">
                      <a:solidFill>
                        <a:srgbClr val="848484"/>
                      </a:solidFill>
                      <a:prstDash val="solid"/>
                      <a:round/>
                      <a:headEnd type="none" w="med" len="med"/>
                      <a:tailEnd type="none" w="med" len="med"/>
                    </a:lnT>
                    <a:lnB w="12700" cap="flat" cmpd="sng" algn="ctr">
                      <a:solidFill>
                        <a:srgbClr val="848484"/>
                      </a:solidFill>
                      <a:prstDash val="solid"/>
                      <a:round/>
                      <a:headEnd type="none" w="med" len="med"/>
                      <a:tailEnd type="none" w="med" len="med"/>
                    </a:lnB>
                    <a:solidFill>
                      <a:srgbClr val="808080"/>
                    </a:solidFill>
                  </a:tcPr>
                </a:tc>
                <a:tc hMerge="1">
                  <a:txBody>
                    <a:bodyPr/>
                    <a:lstStyle/>
                    <a:p>
                      <a:endParaRPr lang="en-US"/>
                    </a:p>
                  </a:txBody>
                  <a:tcPr/>
                </a:tc>
                <a:extLst>
                  <a:ext uri="{0D108BD9-81ED-4DB2-BD59-A6C34878D82A}">
                    <a16:rowId xmlns:a16="http://schemas.microsoft.com/office/drawing/2014/main" val="1670330182"/>
                  </a:ext>
                </a:extLst>
              </a:tr>
              <a:tr h="280035">
                <a:tc>
                  <a:txBody>
                    <a:bodyPr/>
                    <a:lstStyle/>
                    <a:p>
                      <a:pPr marL="47625" marR="47625" algn="l">
                        <a:spcBef>
                          <a:spcPts val="0"/>
                        </a:spcBef>
                        <a:spcAft>
                          <a:spcPts val="0"/>
                        </a:spcAft>
                      </a:pPr>
                      <a:r>
                        <a:rPr lang="en-US" sz="1100">
                          <a:solidFill>
                            <a:srgbClr val="363435"/>
                          </a:solidFill>
                          <a:effectLst/>
                          <a:latin typeface="Calibri" panose="020F0502020204030204" pitchFamily="34" charset="0"/>
                          <a:ea typeface="Malgun Gothic" panose="020B0503020000020004" pitchFamily="34" charset="-127"/>
                          <a:cs typeface="Calibri" panose="020F0502020204030204" pitchFamily="34" charset="0"/>
                        </a:rPr>
                        <a:t>Benefit amount</a:t>
                      </a:r>
                    </a:p>
                  </a:txBody>
                  <a:tcPr marL="73025" marR="73025" marT="0" marB="0" anchor="ctr">
                    <a:lnL w="12700" cap="flat" cmpd="sng" algn="ctr">
                      <a:solidFill>
                        <a:srgbClr val="848484"/>
                      </a:solidFill>
                      <a:prstDash val="solid"/>
                      <a:round/>
                      <a:headEnd type="none" w="med" len="med"/>
                      <a:tailEnd type="none" w="med" len="med"/>
                    </a:lnL>
                    <a:lnR w="12700" cap="flat" cmpd="sng" algn="ctr">
                      <a:solidFill>
                        <a:srgbClr val="848484"/>
                      </a:solidFill>
                      <a:prstDash val="solid"/>
                      <a:round/>
                      <a:headEnd type="none" w="med" len="med"/>
                      <a:tailEnd type="none" w="med" len="med"/>
                    </a:lnR>
                    <a:lnT w="12700" cap="flat" cmpd="sng" algn="ctr">
                      <a:solidFill>
                        <a:srgbClr val="848484"/>
                      </a:solidFill>
                      <a:prstDash val="solid"/>
                      <a:round/>
                      <a:headEnd type="none" w="med" len="med"/>
                      <a:tailEnd type="none" w="med" len="med"/>
                    </a:lnT>
                    <a:lnB w="12700" cap="flat" cmpd="sng" algn="ctr">
                      <a:solidFill>
                        <a:srgbClr val="848484"/>
                      </a:solidFill>
                      <a:prstDash val="solid"/>
                      <a:round/>
                      <a:headEnd type="none" w="med" len="med"/>
                      <a:tailEnd type="none" w="med" len="med"/>
                    </a:lnB>
                    <a:noFill/>
                  </a:tcPr>
                </a:tc>
                <a:tc>
                  <a:txBody>
                    <a:bodyPr/>
                    <a:lstStyle/>
                    <a:p>
                      <a:pPr marL="0" marR="9525" algn="ctr">
                        <a:spcBef>
                          <a:spcPts val="0"/>
                        </a:spcBef>
                        <a:spcAft>
                          <a:spcPts val="0"/>
                        </a:spcAft>
                        <a:tabLst>
                          <a:tab pos="6972300" algn="l"/>
                        </a:tabLst>
                      </a:pPr>
                      <a:r>
                        <a:rPr lang="en-US" sz="1100">
                          <a:solidFill>
                            <a:srgbClr val="363435"/>
                          </a:solidFill>
                          <a:effectLst/>
                          <a:latin typeface="Calibri" panose="020F0502020204030204" pitchFamily="34" charset="0"/>
                          <a:ea typeface="Malgun Gothic" panose="020B0503020000020004" pitchFamily="34" charset="-127"/>
                          <a:cs typeface="Calibri" panose="020F0502020204030204" pitchFamily="34" charset="0"/>
                        </a:rPr>
                        <a:t>Increments of $5,000</a:t>
                      </a:r>
                      <a:endParaRPr lang="en-US" sz="1000">
                        <a:solidFill>
                          <a:srgbClr val="363435"/>
                        </a:solidFill>
                        <a:effectLst/>
                        <a:latin typeface="Calibri" panose="020F0502020204030204" pitchFamily="34" charset="0"/>
                        <a:ea typeface="Malgun Gothic" panose="020B0503020000020004" pitchFamily="34" charset="-127"/>
                        <a:cs typeface="Calibri" panose="020F0502020204030204" pitchFamily="34" charset="0"/>
                      </a:endParaRPr>
                    </a:p>
                  </a:txBody>
                  <a:tcPr marL="73025" marR="73025" marT="0" marB="0" anchor="ctr">
                    <a:lnL w="12700" cap="flat" cmpd="sng" algn="ctr">
                      <a:solidFill>
                        <a:srgbClr val="848484"/>
                      </a:solidFill>
                      <a:prstDash val="solid"/>
                      <a:round/>
                      <a:headEnd type="none" w="med" len="med"/>
                      <a:tailEnd type="none" w="med" len="med"/>
                    </a:lnL>
                    <a:lnR w="12700" cap="flat" cmpd="sng" algn="ctr">
                      <a:solidFill>
                        <a:srgbClr val="848484"/>
                      </a:solidFill>
                      <a:prstDash val="solid"/>
                      <a:round/>
                      <a:headEnd type="none" w="med" len="med"/>
                      <a:tailEnd type="none" w="med" len="med"/>
                    </a:lnR>
                    <a:lnT w="12700" cap="flat" cmpd="sng" algn="ctr">
                      <a:solidFill>
                        <a:srgbClr val="848484"/>
                      </a:solidFill>
                      <a:prstDash val="solid"/>
                      <a:round/>
                      <a:headEnd type="none" w="med" len="med"/>
                      <a:tailEnd type="none" w="med" len="med"/>
                    </a:lnT>
                    <a:lnB w="12700" cap="flat" cmpd="sng" algn="ctr">
                      <a:solidFill>
                        <a:srgbClr val="848484"/>
                      </a:solidFill>
                      <a:prstDash val="solid"/>
                      <a:round/>
                      <a:headEnd type="none" w="med" len="med"/>
                      <a:tailEnd type="none" w="med" len="med"/>
                    </a:lnB>
                    <a:solidFill>
                      <a:srgbClr val="FFC6B7"/>
                    </a:solidFill>
                  </a:tcPr>
                </a:tc>
                <a:extLst>
                  <a:ext uri="{0D108BD9-81ED-4DB2-BD59-A6C34878D82A}">
                    <a16:rowId xmlns:a16="http://schemas.microsoft.com/office/drawing/2014/main" val="2809725782"/>
                  </a:ext>
                </a:extLst>
              </a:tr>
              <a:tr h="280035">
                <a:tc>
                  <a:txBody>
                    <a:bodyPr/>
                    <a:lstStyle/>
                    <a:p>
                      <a:pPr marL="47625" marR="47625" algn="l">
                        <a:spcBef>
                          <a:spcPts val="0"/>
                        </a:spcBef>
                        <a:spcAft>
                          <a:spcPts val="0"/>
                        </a:spcAft>
                      </a:pPr>
                      <a:r>
                        <a:rPr lang="en-US" sz="1100">
                          <a:solidFill>
                            <a:srgbClr val="363435"/>
                          </a:solidFill>
                          <a:effectLst/>
                          <a:latin typeface="Calibri" panose="020F0502020204030204" pitchFamily="34" charset="0"/>
                          <a:ea typeface="Malgun Gothic" panose="020B0503020000020004" pitchFamily="34" charset="-127"/>
                          <a:cs typeface="Calibri" panose="020F0502020204030204" pitchFamily="34" charset="0"/>
                        </a:rPr>
                        <a:t>Benefit Maximum</a:t>
                      </a:r>
                    </a:p>
                  </a:txBody>
                  <a:tcPr marL="73025" marR="73025" marT="0" marB="0" anchor="ctr">
                    <a:lnL w="12700" cap="flat" cmpd="sng" algn="ctr">
                      <a:solidFill>
                        <a:srgbClr val="848484"/>
                      </a:solidFill>
                      <a:prstDash val="solid"/>
                      <a:round/>
                      <a:headEnd type="none" w="med" len="med"/>
                      <a:tailEnd type="none" w="med" len="med"/>
                    </a:lnL>
                    <a:lnR w="12700" cap="flat" cmpd="sng" algn="ctr">
                      <a:solidFill>
                        <a:srgbClr val="848484"/>
                      </a:solidFill>
                      <a:prstDash val="solid"/>
                      <a:round/>
                      <a:headEnd type="none" w="med" len="med"/>
                      <a:tailEnd type="none" w="med" len="med"/>
                    </a:lnR>
                    <a:lnT w="12700" cap="flat" cmpd="sng" algn="ctr">
                      <a:solidFill>
                        <a:srgbClr val="848484"/>
                      </a:solidFill>
                      <a:prstDash val="solid"/>
                      <a:round/>
                      <a:headEnd type="none" w="med" len="med"/>
                      <a:tailEnd type="none" w="med" len="med"/>
                    </a:lnT>
                    <a:lnB w="12700" cap="flat" cmpd="sng" algn="ctr">
                      <a:solidFill>
                        <a:srgbClr val="848484"/>
                      </a:solidFill>
                      <a:prstDash val="solid"/>
                      <a:round/>
                      <a:headEnd type="none" w="med" len="med"/>
                      <a:tailEnd type="none" w="med" len="med"/>
                    </a:lnB>
                    <a:noFill/>
                  </a:tcPr>
                </a:tc>
                <a:tc>
                  <a:txBody>
                    <a:bodyPr/>
                    <a:lstStyle/>
                    <a:p>
                      <a:pPr marL="0" marR="9525" algn="ctr">
                        <a:spcBef>
                          <a:spcPts val="0"/>
                        </a:spcBef>
                        <a:spcAft>
                          <a:spcPts val="0"/>
                        </a:spcAft>
                        <a:tabLst>
                          <a:tab pos="6972300" algn="l"/>
                        </a:tabLst>
                      </a:pPr>
                      <a:r>
                        <a:rPr lang="en-US" sz="1100">
                          <a:solidFill>
                            <a:srgbClr val="363435"/>
                          </a:solidFill>
                          <a:effectLst/>
                          <a:latin typeface="Calibri" panose="020F0502020204030204" pitchFamily="34" charset="0"/>
                          <a:ea typeface="Malgun Gothic" panose="020B0503020000020004" pitchFamily="34" charset="-127"/>
                          <a:cs typeface="Calibri" panose="020F0502020204030204" pitchFamily="34" charset="0"/>
                        </a:rPr>
                        <a:t>$100,000</a:t>
                      </a:r>
                      <a:endParaRPr lang="en-US" sz="1000">
                        <a:solidFill>
                          <a:srgbClr val="363435"/>
                        </a:solidFill>
                        <a:effectLst/>
                        <a:latin typeface="Calibri" panose="020F0502020204030204" pitchFamily="34" charset="0"/>
                        <a:ea typeface="Malgun Gothic" panose="020B0503020000020004" pitchFamily="34" charset="-127"/>
                        <a:cs typeface="Calibri" panose="020F0502020204030204" pitchFamily="34" charset="0"/>
                      </a:endParaRPr>
                    </a:p>
                  </a:txBody>
                  <a:tcPr marL="73025" marR="73025" marT="0" marB="0" anchor="ctr">
                    <a:lnL w="12700" cap="flat" cmpd="sng" algn="ctr">
                      <a:solidFill>
                        <a:srgbClr val="848484"/>
                      </a:solidFill>
                      <a:prstDash val="solid"/>
                      <a:round/>
                      <a:headEnd type="none" w="med" len="med"/>
                      <a:tailEnd type="none" w="med" len="med"/>
                    </a:lnL>
                    <a:lnR w="12700" cap="flat" cmpd="sng" algn="ctr">
                      <a:solidFill>
                        <a:srgbClr val="848484"/>
                      </a:solidFill>
                      <a:prstDash val="solid"/>
                      <a:round/>
                      <a:headEnd type="none" w="med" len="med"/>
                      <a:tailEnd type="none" w="med" len="med"/>
                    </a:lnR>
                    <a:lnT w="12700" cap="flat" cmpd="sng" algn="ctr">
                      <a:solidFill>
                        <a:srgbClr val="848484"/>
                      </a:solidFill>
                      <a:prstDash val="solid"/>
                      <a:round/>
                      <a:headEnd type="none" w="med" len="med"/>
                      <a:tailEnd type="none" w="med" len="med"/>
                    </a:lnT>
                    <a:lnB w="12700" cap="flat" cmpd="sng" algn="ctr">
                      <a:solidFill>
                        <a:srgbClr val="848484"/>
                      </a:solidFill>
                      <a:prstDash val="solid"/>
                      <a:round/>
                      <a:headEnd type="none" w="med" len="med"/>
                      <a:tailEnd type="none" w="med" len="med"/>
                    </a:lnB>
                    <a:solidFill>
                      <a:srgbClr val="FFC6B7"/>
                    </a:solidFill>
                  </a:tcPr>
                </a:tc>
                <a:extLst>
                  <a:ext uri="{0D108BD9-81ED-4DB2-BD59-A6C34878D82A}">
                    <a16:rowId xmlns:a16="http://schemas.microsoft.com/office/drawing/2014/main" val="1631846015"/>
                  </a:ext>
                </a:extLst>
              </a:tr>
              <a:tr h="280035">
                <a:tc>
                  <a:txBody>
                    <a:bodyPr/>
                    <a:lstStyle/>
                    <a:p>
                      <a:pPr marL="47625" marR="47625" algn="l">
                        <a:spcBef>
                          <a:spcPts val="0"/>
                        </a:spcBef>
                        <a:spcAft>
                          <a:spcPts val="0"/>
                        </a:spcAft>
                      </a:pPr>
                      <a:r>
                        <a:rPr lang="en-US" sz="1100" dirty="0">
                          <a:solidFill>
                            <a:srgbClr val="363435"/>
                          </a:solidFill>
                          <a:effectLst/>
                          <a:latin typeface="Calibri" panose="020F0502020204030204" pitchFamily="34" charset="0"/>
                          <a:ea typeface="Malgun Gothic" panose="020B0503020000020004" pitchFamily="34" charset="-127"/>
                          <a:cs typeface="Calibri" panose="020F0502020204030204" pitchFamily="34" charset="0"/>
                        </a:rPr>
                        <a:t>Guaranteed Issue</a:t>
                      </a:r>
                    </a:p>
                  </a:txBody>
                  <a:tcPr marL="73025" marR="73025" marT="0" marB="0" anchor="ctr">
                    <a:lnL w="12700" cap="flat" cmpd="sng" algn="ctr">
                      <a:solidFill>
                        <a:srgbClr val="848484"/>
                      </a:solidFill>
                      <a:prstDash val="solid"/>
                      <a:round/>
                      <a:headEnd type="none" w="med" len="med"/>
                      <a:tailEnd type="none" w="med" len="med"/>
                    </a:lnL>
                    <a:lnR w="12700" cap="flat" cmpd="sng" algn="ctr">
                      <a:solidFill>
                        <a:srgbClr val="848484"/>
                      </a:solidFill>
                      <a:prstDash val="solid"/>
                      <a:round/>
                      <a:headEnd type="none" w="med" len="med"/>
                      <a:tailEnd type="none" w="med" len="med"/>
                    </a:lnR>
                    <a:lnT w="12700" cap="flat" cmpd="sng" algn="ctr">
                      <a:solidFill>
                        <a:srgbClr val="848484"/>
                      </a:solidFill>
                      <a:prstDash val="solid"/>
                      <a:round/>
                      <a:headEnd type="none" w="med" len="med"/>
                      <a:tailEnd type="none" w="med" len="med"/>
                    </a:lnT>
                    <a:lnB w="12700" cap="flat" cmpd="sng" algn="ctr">
                      <a:solidFill>
                        <a:srgbClr val="848484"/>
                      </a:solidFill>
                      <a:prstDash val="solid"/>
                      <a:round/>
                      <a:headEnd type="none" w="med" len="med"/>
                      <a:tailEnd type="none" w="med" len="med"/>
                    </a:lnB>
                    <a:noFill/>
                  </a:tcPr>
                </a:tc>
                <a:tc>
                  <a:txBody>
                    <a:bodyPr/>
                    <a:lstStyle/>
                    <a:p>
                      <a:pPr marL="0" marR="9525" algn="ctr">
                        <a:spcBef>
                          <a:spcPts val="0"/>
                        </a:spcBef>
                        <a:spcAft>
                          <a:spcPts val="0"/>
                        </a:spcAft>
                        <a:tabLst>
                          <a:tab pos="6972300" algn="l"/>
                        </a:tabLst>
                      </a:pPr>
                      <a:r>
                        <a:rPr lang="en-US" sz="1100">
                          <a:solidFill>
                            <a:srgbClr val="363435"/>
                          </a:solidFill>
                          <a:effectLst/>
                          <a:latin typeface="Calibri" panose="020F0502020204030204" pitchFamily="34" charset="0"/>
                          <a:ea typeface="Malgun Gothic" panose="020B0503020000020004" pitchFamily="34" charset="-127"/>
                          <a:cs typeface="Calibri" panose="020F0502020204030204" pitchFamily="34" charset="0"/>
                        </a:rPr>
                        <a:t>$30,000</a:t>
                      </a:r>
                      <a:endParaRPr lang="en-US" sz="1000">
                        <a:solidFill>
                          <a:srgbClr val="363435"/>
                        </a:solidFill>
                        <a:effectLst/>
                        <a:latin typeface="Calibri" panose="020F0502020204030204" pitchFamily="34" charset="0"/>
                        <a:ea typeface="Malgun Gothic" panose="020B0503020000020004" pitchFamily="34" charset="-127"/>
                        <a:cs typeface="Calibri" panose="020F0502020204030204" pitchFamily="34" charset="0"/>
                      </a:endParaRPr>
                    </a:p>
                  </a:txBody>
                  <a:tcPr marL="73025" marR="73025" marT="0" marB="0" anchor="ctr">
                    <a:lnL w="12700" cap="flat" cmpd="sng" algn="ctr">
                      <a:solidFill>
                        <a:srgbClr val="848484"/>
                      </a:solidFill>
                      <a:prstDash val="solid"/>
                      <a:round/>
                      <a:headEnd type="none" w="med" len="med"/>
                      <a:tailEnd type="none" w="med" len="med"/>
                    </a:lnL>
                    <a:lnR w="12700" cap="flat" cmpd="sng" algn="ctr">
                      <a:solidFill>
                        <a:srgbClr val="848484"/>
                      </a:solidFill>
                      <a:prstDash val="solid"/>
                      <a:round/>
                      <a:headEnd type="none" w="med" len="med"/>
                      <a:tailEnd type="none" w="med" len="med"/>
                    </a:lnR>
                    <a:lnT w="12700" cap="flat" cmpd="sng" algn="ctr">
                      <a:solidFill>
                        <a:srgbClr val="848484"/>
                      </a:solidFill>
                      <a:prstDash val="solid"/>
                      <a:round/>
                      <a:headEnd type="none" w="med" len="med"/>
                      <a:tailEnd type="none" w="med" len="med"/>
                    </a:lnT>
                    <a:lnB w="12700" cap="flat" cmpd="sng" algn="ctr">
                      <a:solidFill>
                        <a:srgbClr val="848484"/>
                      </a:solidFill>
                      <a:prstDash val="solid"/>
                      <a:round/>
                      <a:headEnd type="none" w="med" len="med"/>
                      <a:tailEnd type="none" w="med" len="med"/>
                    </a:lnB>
                    <a:solidFill>
                      <a:srgbClr val="FFC6B7"/>
                    </a:solidFill>
                  </a:tcPr>
                </a:tc>
                <a:extLst>
                  <a:ext uri="{0D108BD9-81ED-4DB2-BD59-A6C34878D82A}">
                    <a16:rowId xmlns:a16="http://schemas.microsoft.com/office/drawing/2014/main" val="1504079080"/>
                  </a:ext>
                </a:extLst>
              </a:tr>
              <a:tr h="140970">
                <a:tc gridSpan="2">
                  <a:txBody>
                    <a:bodyPr/>
                    <a:lstStyle/>
                    <a:p>
                      <a:pPr marL="0" marR="9525" algn="l">
                        <a:spcBef>
                          <a:spcPts val="0"/>
                        </a:spcBef>
                        <a:spcAft>
                          <a:spcPts val="0"/>
                        </a:spcAft>
                        <a:tabLst>
                          <a:tab pos="6972300" algn="l"/>
                        </a:tabLst>
                      </a:pPr>
                      <a:r>
                        <a:rPr lang="en-US" sz="1100">
                          <a:solidFill>
                            <a:srgbClr val="FFFFFF"/>
                          </a:solidFill>
                          <a:effectLst/>
                          <a:latin typeface="Calibri" panose="020F0502020204030204" pitchFamily="34" charset="0"/>
                          <a:ea typeface="Malgun Gothic" panose="020B0503020000020004" pitchFamily="34" charset="-127"/>
                          <a:cs typeface="Calibri" panose="020F0502020204030204" pitchFamily="34" charset="0"/>
                        </a:rPr>
                        <a:t>Child(ren)</a:t>
                      </a:r>
                      <a:endParaRPr lang="en-US" sz="1000">
                        <a:solidFill>
                          <a:srgbClr val="363435"/>
                        </a:solidFill>
                        <a:effectLst/>
                        <a:latin typeface="Calibri" panose="020F0502020204030204" pitchFamily="34" charset="0"/>
                        <a:ea typeface="Malgun Gothic" panose="020B0503020000020004" pitchFamily="34" charset="-127"/>
                        <a:cs typeface="Calibri" panose="020F0502020204030204" pitchFamily="34" charset="0"/>
                      </a:endParaRPr>
                    </a:p>
                  </a:txBody>
                  <a:tcPr marL="73025" marR="73025" marT="0" marB="0">
                    <a:lnL w="12700" cap="flat" cmpd="sng" algn="ctr">
                      <a:solidFill>
                        <a:srgbClr val="848484"/>
                      </a:solidFill>
                      <a:prstDash val="solid"/>
                      <a:round/>
                      <a:headEnd type="none" w="med" len="med"/>
                      <a:tailEnd type="none" w="med" len="med"/>
                    </a:lnL>
                    <a:lnR w="12700" cap="flat" cmpd="sng" algn="ctr">
                      <a:solidFill>
                        <a:srgbClr val="848484"/>
                      </a:solidFill>
                      <a:prstDash val="solid"/>
                      <a:round/>
                      <a:headEnd type="none" w="med" len="med"/>
                      <a:tailEnd type="none" w="med" len="med"/>
                    </a:lnR>
                    <a:lnT w="12700" cap="flat" cmpd="sng" algn="ctr">
                      <a:solidFill>
                        <a:srgbClr val="848484"/>
                      </a:solidFill>
                      <a:prstDash val="solid"/>
                      <a:round/>
                      <a:headEnd type="none" w="med" len="med"/>
                      <a:tailEnd type="none" w="med" len="med"/>
                    </a:lnT>
                    <a:lnB w="12700" cap="flat" cmpd="sng" algn="ctr">
                      <a:solidFill>
                        <a:srgbClr val="848484"/>
                      </a:solidFill>
                      <a:prstDash val="solid"/>
                      <a:round/>
                      <a:headEnd type="none" w="med" len="med"/>
                      <a:tailEnd type="none" w="med" len="med"/>
                    </a:lnB>
                    <a:solidFill>
                      <a:srgbClr val="808080"/>
                    </a:solidFill>
                  </a:tcPr>
                </a:tc>
                <a:tc hMerge="1">
                  <a:txBody>
                    <a:bodyPr/>
                    <a:lstStyle/>
                    <a:p>
                      <a:endParaRPr lang="en-US"/>
                    </a:p>
                  </a:txBody>
                  <a:tcPr/>
                </a:tc>
                <a:extLst>
                  <a:ext uri="{0D108BD9-81ED-4DB2-BD59-A6C34878D82A}">
                    <a16:rowId xmlns:a16="http://schemas.microsoft.com/office/drawing/2014/main" val="667897128"/>
                  </a:ext>
                </a:extLst>
              </a:tr>
              <a:tr h="280035">
                <a:tc>
                  <a:txBody>
                    <a:bodyPr/>
                    <a:lstStyle/>
                    <a:p>
                      <a:pPr marL="47625" marR="47625" algn="l">
                        <a:spcBef>
                          <a:spcPts val="0"/>
                        </a:spcBef>
                        <a:spcAft>
                          <a:spcPts val="0"/>
                        </a:spcAft>
                      </a:pPr>
                      <a:r>
                        <a:rPr lang="en-US" sz="1100" dirty="0">
                          <a:solidFill>
                            <a:srgbClr val="363435"/>
                          </a:solidFill>
                          <a:effectLst/>
                          <a:latin typeface="Calibri" panose="020F0502020204030204" pitchFamily="34" charset="0"/>
                          <a:ea typeface="Malgun Gothic" panose="020B0503020000020004" pitchFamily="34" charset="-127"/>
                          <a:cs typeface="Calibri" panose="020F0502020204030204" pitchFamily="34" charset="0"/>
                        </a:rPr>
                        <a:t>Option 1</a:t>
                      </a:r>
                    </a:p>
                  </a:txBody>
                  <a:tcPr marL="73025" marR="73025" marT="0" marB="0" anchor="ctr">
                    <a:lnL w="12700" cap="flat" cmpd="sng" algn="ctr">
                      <a:solidFill>
                        <a:srgbClr val="848484"/>
                      </a:solidFill>
                      <a:prstDash val="solid"/>
                      <a:round/>
                      <a:headEnd type="none" w="med" len="med"/>
                      <a:tailEnd type="none" w="med" len="med"/>
                    </a:lnL>
                    <a:lnR w="12700" cap="flat" cmpd="sng" algn="ctr">
                      <a:solidFill>
                        <a:srgbClr val="848484"/>
                      </a:solidFill>
                      <a:prstDash val="solid"/>
                      <a:round/>
                      <a:headEnd type="none" w="med" len="med"/>
                      <a:tailEnd type="none" w="med" len="med"/>
                    </a:lnR>
                    <a:lnT w="12700" cap="flat" cmpd="sng" algn="ctr">
                      <a:solidFill>
                        <a:srgbClr val="848484"/>
                      </a:solidFill>
                      <a:prstDash val="solid"/>
                      <a:round/>
                      <a:headEnd type="none" w="med" len="med"/>
                      <a:tailEnd type="none" w="med" len="med"/>
                    </a:lnT>
                    <a:lnB w="12700" cap="flat" cmpd="sng" algn="ctr">
                      <a:solidFill>
                        <a:srgbClr val="848484"/>
                      </a:solidFill>
                      <a:prstDash val="solid"/>
                      <a:round/>
                      <a:headEnd type="none" w="med" len="med"/>
                      <a:tailEnd type="none" w="med" len="med"/>
                    </a:lnB>
                    <a:noFill/>
                  </a:tcPr>
                </a:tc>
                <a:tc>
                  <a:txBody>
                    <a:bodyPr/>
                    <a:lstStyle/>
                    <a:p>
                      <a:pPr marL="0" marR="9525" lvl="0" indent="0" algn="ctr" defTabSz="914400" rtl="0" eaLnBrk="1" fontAlgn="auto" latinLnBrk="0" hangingPunct="1">
                        <a:lnSpc>
                          <a:spcPct val="100000"/>
                        </a:lnSpc>
                        <a:spcBef>
                          <a:spcPts val="0"/>
                        </a:spcBef>
                        <a:spcAft>
                          <a:spcPts val="0"/>
                        </a:spcAft>
                        <a:buClrTx/>
                        <a:buSzTx/>
                        <a:buFontTx/>
                        <a:buNone/>
                        <a:tabLst>
                          <a:tab pos="6972300" algn="l"/>
                        </a:tabLst>
                        <a:defRPr/>
                      </a:pPr>
                      <a:r>
                        <a:rPr lang="en-US" sz="1100" dirty="0">
                          <a:solidFill>
                            <a:srgbClr val="363435"/>
                          </a:solidFill>
                          <a:effectLst/>
                          <a:latin typeface="Calibri" panose="020F0502020204030204" pitchFamily="34" charset="0"/>
                          <a:ea typeface="Malgun Gothic" panose="020B0503020000020004" pitchFamily="34" charset="-127"/>
                          <a:cs typeface="Calibri" panose="020F0502020204030204" pitchFamily="34" charset="0"/>
                        </a:rPr>
                        <a:t>$100- 14 days to 6 months</a:t>
                      </a:r>
                    </a:p>
                    <a:p>
                      <a:pPr marL="0" marR="9525" algn="ctr">
                        <a:spcBef>
                          <a:spcPts val="0"/>
                        </a:spcBef>
                        <a:spcAft>
                          <a:spcPts val="0"/>
                        </a:spcAft>
                        <a:tabLst>
                          <a:tab pos="6972300" algn="l"/>
                        </a:tabLst>
                      </a:pPr>
                      <a:r>
                        <a:rPr lang="en-US" sz="1100" dirty="0">
                          <a:solidFill>
                            <a:srgbClr val="363435"/>
                          </a:solidFill>
                          <a:effectLst/>
                          <a:latin typeface="Calibri" panose="020F0502020204030204" pitchFamily="34" charset="0"/>
                          <a:ea typeface="Malgun Gothic" panose="020B0503020000020004" pitchFamily="34" charset="-127"/>
                          <a:cs typeface="Calibri" panose="020F0502020204030204" pitchFamily="34" charset="0"/>
                        </a:rPr>
                        <a:t>$10,000- age 6 months to 26 years</a:t>
                      </a:r>
                      <a:endParaRPr lang="en-US" sz="1000" dirty="0">
                        <a:solidFill>
                          <a:srgbClr val="363435"/>
                        </a:solidFill>
                        <a:effectLst/>
                        <a:latin typeface="Calibri" panose="020F0502020204030204" pitchFamily="34" charset="0"/>
                        <a:ea typeface="Malgun Gothic" panose="020B0503020000020004" pitchFamily="34" charset="-127"/>
                        <a:cs typeface="Calibri" panose="020F0502020204030204" pitchFamily="34" charset="0"/>
                      </a:endParaRPr>
                    </a:p>
                  </a:txBody>
                  <a:tcPr marL="73025" marR="73025" marT="0" marB="0" anchor="ctr">
                    <a:lnL w="12700" cap="flat" cmpd="sng" algn="ctr">
                      <a:solidFill>
                        <a:srgbClr val="848484"/>
                      </a:solidFill>
                      <a:prstDash val="solid"/>
                      <a:round/>
                      <a:headEnd type="none" w="med" len="med"/>
                      <a:tailEnd type="none" w="med" len="med"/>
                    </a:lnL>
                    <a:lnR w="12700" cap="flat" cmpd="sng" algn="ctr">
                      <a:solidFill>
                        <a:srgbClr val="848484"/>
                      </a:solidFill>
                      <a:prstDash val="solid"/>
                      <a:round/>
                      <a:headEnd type="none" w="med" len="med"/>
                      <a:tailEnd type="none" w="med" len="med"/>
                    </a:lnR>
                    <a:lnT w="12700" cap="flat" cmpd="sng" algn="ctr">
                      <a:solidFill>
                        <a:srgbClr val="848484"/>
                      </a:solidFill>
                      <a:prstDash val="solid"/>
                      <a:round/>
                      <a:headEnd type="none" w="med" len="med"/>
                      <a:tailEnd type="none" w="med" len="med"/>
                    </a:lnT>
                    <a:lnB w="12700" cap="flat" cmpd="sng" algn="ctr">
                      <a:solidFill>
                        <a:srgbClr val="848484"/>
                      </a:solidFill>
                      <a:prstDash val="solid"/>
                      <a:round/>
                      <a:headEnd type="none" w="med" len="med"/>
                      <a:tailEnd type="none" w="med" len="med"/>
                    </a:lnB>
                    <a:solidFill>
                      <a:srgbClr val="FFC6B7"/>
                    </a:solidFill>
                  </a:tcPr>
                </a:tc>
                <a:extLst>
                  <a:ext uri="{0D108BD9-81ED-4DB2-BD59-A6C34878D82A}">
                    <a16:rowId xmlns:a16="http://schemas.microsoft.com/office/drawing/2014/main" val="2929250508"/>
                  </a:ext>
                </a:extLst>
              </a:tr>
              <a:tr h="280035">
                <a:tc>
                  <a:txBody>
                    <a:bodyPr/>
                    <a:lstStyle/>
                    <a:p>
                      <a:pPr marL="47625" marR="47625" algn="l">
                        <a:spcBef>
                          <a:spcPts val="0"/>
                        </a:spcBef>
                        <a:spcAft>
                          <a:spcPts val="0"/>
                        </a:spcAft>
                      </a:pPr>
                      <a:r>
                        <a:rPr lang="en-US" sz="1100" dirty="0">
                          <a:solidFill>
                            <a:srgbClr val="363435"/>
                          </a:solidFill>
                          <a:effectLst/>
                          <a:latin typeface="Calibri" panose="020F0502020204030204" pitchFamily="34" charset="0"/>
                          <a:ea typeface="Malgun Gothic" panose="020B0503020000020004" pitchFamily="34" charset="-127"/>
                          <a:cs typeface="Calibri" panose="020F0502020204030204" pitchFamily="34" charset="0"/>
                        </a:rPr>
                        <a:t>Option 2</a:t>
                      </a:r>
                    </a:p>
                  </a:txBody>
                  <a:tcPr marL="73025" marR="73025" marT="0" marB="0" anchor="ctr">
                    <a:lnL w="12700" cap="flat" cmpd="sng" algn="ctr">
                      <a:solidFill>
                        <a:srgbClr val="848484"/>
                      </a:solidFill>
                      <a:prstDash val="solid"/>
                      <a:round/>
                      <a:headEnd type="none" w="med" len="med"/>
                      <a:tailEnd type="none" w="med" len="med"/>
                    </a:lnL>
                    <a:lnR w="12700" cap="flat" cmpd="sng" algn="ctr">
                      <a:solidFill>
                        <a:srgbClr val="848484"/>
                      </a:solidFill>
                      <a:prstDash val="solid"/>
                      <a:round/>
                      <a:headEnd type="none" w="med" len="med"/>
                      <a:tailEnd type="none" w="med" len="med"/>
                    </a:lnR>
                    <a:lnT w="12700" cap="flat" cmpd="sng" algn="ctr">
                      <a:solidFill>
                        <a:srgbClr val="848484"/>
                      </a:solidFill>
                      <a:prstDash val="solid"/>
                      <a:round/>
                      <a:headEnd type="none" w="med" len="med"/>
                      <a:tailEnd type="none" w="med" len="med"/>
                    </a:lnT>
                    <a:lnB w="12700" cap="flat" cmpd="sng" algn="ctr">
                      <a:solidFill>
                        <a:srgbClr val="848484"/>
                      </a:solidFill>
                      <a:prstDash val="solid"/>
                      <a:round/>
                      <a:headEnd type="none" w="med" len="med"/>
                      <a:tailEnd type="none" w="med" len="med"/>
                    </a:lnB>
                    <a:noFill/>
                  </a:tcPr>
                </a:tc>
                <a:tc>
                  <a:txBody>
                    <a:bodyPr/>
                    <a:lstStyle/>
                    <a:p>
                      <a:pPr marL="0" marR="9525" algn="ctr">
                        <a:spcBef>
                          <a:spcPts val="0"/>
                        </a:spcBef>
                        <a:spcAft>
                          <a:spcPts val="0"/>
                        </a:spcAft>
                        <a:tabLst>
                          <a:tab pos="6972300" algn="l"/>
                        </a:tabLst>
                      </a:pPr>
                      <a:r>
                        <a:rPr lang="en-US" sz="1100" dirty="0">
                          <a:solidFill>
                            <a:schemeClr val="tx1"/>
                          </a:solidFill>
                          <a:effectLst/>
                          <a:latin typeface="Calibri" panose="020F0502020204030204" pitchFamily="34" charset="0"/>
                          <a:ea typeface="Malgun Gothic" panose="020B0503020000020004" pitchFamily="34" charset="-127"/>
                          <a:cs typeface="Calibri" panose="020F0502020204030204" pitchFamily="34" charset="0"/>
                        </a:rPr>
                        <a:t>$100- </a:t>
                      </a:r>
                      <a:r>
                        <a:rPr lang="en-US" sz="1100" dirty="0">
                          <a:solidFill>
                            <a:srgbClr val="363435"/>
                          </a:solidFill>
                          <a:effectLst/>
                          <a:latin typeface="Calibri" panose="020F0502020204030204" pitchFamily="34" charset="0"/>
                          <a:ea typeface="Malgun Gothic" panose="020B0503020000020004" pitchFamily="34" charset="-127"/>
                          <a:cs typeface="Calibri" panose="020F0502020204030204" pitchFamily="34" charset="0"/>
                        </a:rPr>
                        <a:t>age 14 days to 6 months</a:t>
                      </a:r>
                    </a:p>
                    <a:p>
                      <a:pPr marL="0" marR="9525" algn="ctr">
                        <a:spcBef>
                          <a:spcPts val="0"/>
                        </a:spcBef>
                        <a:spcAft>
                          <a:spcPts val="0"/>
                        </a:spcAft>
                        <a:tabLst>
                          <a:tab pos="6972300" algn="l"/>
                        </a:tabLst>
                      </a:pPr>
                      <a:r>
                        <a:rPr lang="en-US" sz="1100" dirty="0">
                          <a:solidFill>
                            <a:srgbClr val="363435"/>
                          </a:solidFill>
                          <a:effectLst/>
                          <a:latin typeface="Calibri" panose="020F0502020204030204" pitchFamily="34" charset="0"/>
                          <a:ea typeface="Malgun Gothic" panose="020B0503020000020004" pitchFamily="34" charset="-127"/>
                          <a:cs typeface="Calibri" panose="020F0502020204030204" pitchFamily="34" charset="0"/>
                        </a:rPr>
                        <a:t>$20,000- age 6 months to 26 years</a:t>
                      </a:r>
                      <a:endParaRPr lang="en-US" sz="1000" dirty="0">
                        <a:solidFill>
                          <a:srgbClr val="363435"/>
                        </a:solidFill>
                        <a:effectLst/>
                        <a:latin typeface="Calibri" panose="020F0502020204030204" pitchFamily="34" charset="0"/>
                        <a:ea typeface="Malgun Gothic" panose="020B0503020000020004" pitchFamily="34" charset="-127"/>
                        <a:cs typeface="Calibri" panose="020F0502020204030204" pitchFamily="34" charset="0"/>
                      </a:endParaRPr>
                    </a:p>
                  </a:txBody>
                  <a:tcPr marL="73025" marR="73025" marT="0" marB="0" anchor="ctr">
                    <a:lnL w="12700" cap="flat" cmpd="sng" algn="ctr">
                      <a:solidFill>
                        <a:srgbClr val="848484"/>
                      </a:solidFill>
                      <a:prstDash val="solid"/>
                      <a:round/>
                      <a:headEnd type="none" w="med" len="med"/>
                      <a:tailEnd type="none" w="med" len="med"/>
                    </a:lnL>
                    <a:lnR w="12700" cap="flat" cmpd="sng" algn="ctr">
                      <a:solidFill>
                        <a:srgbClr val="848484"/>
                      </a:solidFill>
                      <a:prstDash val="solid"/>
                      <a:round/>
                      <a:headEnd type="none" w="med" len="med"/>
                      <a:tailEnd type="none" w="med" len="med"/>
                    </a:lnR>
                    <a:lnT w="12700" cap="flat" cmpd="sng" algn="ctr">
                      <a:solidFill>
                        <a:srgbClr val="848484"/>
                      </a:solidFill>
                      <a:prstDash val="solid"/>
                      <a:round/>
                      <a:headEnd type="none" w="med" len="med"/>
                      <a:tailEnd type="none" w="med" len="med"/>
                    </a:lnT>
                    <a:lnB w="12700" cap="flat" cmpd="sng" algn="ctr">
                      <a:solidFill>
                        <a:srgbClr val="848484"/>
                      </a:solidFill>
                      <a:prstDash val="solid"/>
                      <a:round/>
                      <a:headEnd type="none" w="med" len="med"/>
                      <a:tailEnd type="none" w="med" len="med"/>
                    </a:lnB>
                    <a:solidFill>
                      <a:srgbClr val="FFC6B7"/>
                    </a:solidFill>
                  </a:tcPr>
                </a:tc>
                <a:extLst>
                  <a:ext uri="{0D108BD9-81ED-4DB2-BD59-A6C34878D82A}">
                    <a16:rowId xmlns:a16="http://schemas.microsoft.com/office/drawing/2014/main" val="1246999890"/>
                  </a:ext>
                </a:extLst>
              </a:tr>
            </a:tbl>
          </a:graphicData>
        </a:graphic>
      </p:graphicFrame>
    </p:spTree>
    <p:extLst>
      <p:ext uri="{BB962C8B-B14F-4D97-AF65-F5344CB8AC3E}">
        <p14:creationId xmlns:p14="http://schemas.microsoft.com/office/powerpoint/2010/main" val="2373840575"/>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Disability Insurance </a:t>
            </a:r>
          </a:p>
        </p:txBody>
      </p:sp>
      <p:sp>
        <p:nvSpPr>
          <p:cNvPr id="26" name="Content Placeholder 25">
            <a:extLst>
              <a:ext uri="{FF2B5EF4-FFF2-40B4-BE49-F238E27FC236}">
                <a16:creationId xmlns:a16="http://schemas.microsoft.com/office/drawing/2014/main" id="{2FD43197-6CE8-437F-8617-C14EB588EF3C}"/>
              </a:ext>
            </a:extLst>
          </p:cNvPr>
          <p:cNvSpPr>
            <a:spLocks noGrp="1"/>
          </p:cNvSpPr>
          <p:nvPr>
            <p:ph idx="1"/>
          </p:nvPr>
        </p:nvSpPr>
        <p:spPr/>
        <p:txBody>
          <a:bodyPr>
            <a:normAutofit/>
          </a:bodyPr>
          <a:lstStyle/>
          <a:p>
            <a:pPr marL="0" indent="0">
              <a:buNone/>
            </a:pPr>
            <a:r>
              <a:rPr lang="en-US" sz="1800" dirty="0">
                <a:solidFill>
                  <a:srgbClr val="3F4443"/>
                </a:solidFill>
              </a:rPr>
              <a:t>Disability insurance protects your paycheck if you are unable to work due to a qualifying disability (accident or sickness). </a:t>
            </a:r>
          </a:p>
          <a:p>
            <a:pPr marL="0" indent="0">
              <a:buNone/>
            </a:pPr>
            <a:endParaRPr lang="en-US" sz="1800" dirty="0">
              <a:solidFill>
                <a:srgbClr val="3F4443"/>
              </a:solidFill>
            </a:endParaRPr>
          </a:p>
          <a:p>
            <a:r>
              <a:rPr lang="en-US" sz="1800" dirty="0">
                <a:solidFill>
                  <a:srgbClr val="3F4443"/>
                </a:solidFill>
              </a:rPr>
              <a:t>Simply put, a short-term disability is an instance that puts you out of work temporarily, such as an injury, illness or procedure. When one of these incidents happens and you cannot earn an income, you may be able to qualify for benefits if you are enrolled in a short-term disability insurance plan of time. </a:t>
            </a:r>
          </a:p>
          <a:p>
            <a:endParaRPr lang="en-US" sz="1800" dirty="0">
              <a:solidFill>
                <a:srgbClr val="3F4443"/>
              </a:solidFill>
            </a:endParaRPr>
          </a:p>
          <a:p>
            <a:r>
              <a:rPr lang="en-US" sz="1800" dirty="0">
                <a:solidFill>
                  <a:srgbClr val="3F4443"/>
                </a:solidFill>
              </a:rPr>
              <a:t>Long-term disability insurance provides income to those whose earnings are interrupted by lengthy periods of disability</a:t>
            </a:r>
          </a:p>
        </p:txBody>
      </p:sp>
      <p:pic>
        <p:nvPicPr>
          <p:cNvPr id="4" name="Picture 3">
            <a:extLst>
              <a:ext uri="{FF2B5EF4-FFF2-40B4-BE49-F238E27FC236}">
                <a16:creationId xmlns:a16="http://schemas.microsoft.com/office/drawing/2014/main" id="{457C00D2-1A26-086C-7D62-D66BEB7C7829}"/>
              </a:ext>
            </a:extLst>
          </p:cNvPr>
          <p:cNvPicPr>
            <a:picLocks noChangeAspect="1"/>
          </p:cNvPicPr>
          <p:nvPr/>
        </p:nvPicPr>
        <p:blipFill>
          <a:blip r:embed="rId3"/>
          <a:stretch>
            <a:fillRect/>
          </a:stretch>
        </p:blipFill>
        <p:spPr>
          <a:xfrm>
            <a:off x="5334000" y="4435882"/>
            <a:ext cx="3230045" cy="2147480"/>
          </a:xfrm>
          <a:prstGeom prst="rect">
            <a:avLst/>
          </a:prstGeom>
        </p:spPr>
      </p:pic>
    </p:spTree>
    <p:extLst>
      <p:ext uri="{BB962C8B-B14F-4D97-AF65-F5344CB8AC3E}">
        <p14:creationId xmlns:p14="http://schemas.microsoft.com/office/powerpoint/2010/main" val="3796223043"/>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B49032B-4565-D44C-E9EC-911235BB4A4B}"/>
              </a:ext>
            </a:extLst>
          </p:cNvPr>
          <p:cNvSpPr>
            <a:spLocks noGrp="1"/>
          </p:cNvSpPr>
          <p:nvPr>
            <p:ph type="title"/>
          </p:nvPr>
        </p:nvSpPr>
        <p:spPr>
          <a:xfrm>
            <a:off x="2358615" y="493151"/>
            <a:ext cx="6477000" cy="868362"/>
          </a:xfrm>
        </p:spPr>
        <p:txBody>
          <a:bodyPr>
            <a:normAutofit fontScale="90000"/>
          </a:bodyPr>
          <a:lstStyle/>
          <a:p>
            <a:r>
              <a:rPr lang="en-US" dirty="0">
                <a:solidFill>
                  <a:srgbClr val="FF4713"/>
                </a:solidFill>
              </a:rPr>
              <a:t>Core Short Term </a:t>
            </a:r>
            <a:br>
              <a:rPr lang="en-US" dirty="0">
                <a:solidFill>
                  <a:srgbClr val="FF4713"/>
                </a:solidFill>
              </a:rPr>
            </a:br>
            <a:r>
              <a:rPr lang="en-US" dirty="0">
                <a:solidFill>
                  <a:srgbClr val="FF4713"/>
                </a:solidFill>
              </a:rPr>
              <a:t>Disability</a:t>
            </a:r>
          </a:p>
        </p:txBody>
      </p:sp>
      <p:pic>
        <p:nvPicPr>
          <p:cNvPr id="10" name="Picture 9">
            <a:extLst>
              <a:ext uri="{FF2B5EF4-FFF2-40B4-BE49-F238E27FC236}">
                <a16:creationId xmlns:a16="http://schemas.microsoft.com/office/drawing/2014/main" id="{69896EF1-E84C-3C28-3BDA-C7EE7EBA79B5}"/>
              </a:ext>
            </a:extLst>
          </p:cNvPr>
          <p:cNvPicPr>
            <a:picLocks noChangeAspect="1"/>
          </p:cNvPicPr>
          <p:nvPr/>
        </p:nvPicPr>
        <p:blipFill>
          <a:blip r:embed="rId3"/>
          <a:stretch>
            <a:fillRect/>
          </a:stretch>
        </p:blipFill>
        <p:spPr>
          <a:xfrm>
            <a:off x="6390951" y="568388"/>
            <a:ext cx="2107019" cy="680730"/>
          </a:xfrm>
          <a:prstGeom prst="rect">
            <a:avLst/>
          </a:prstGeom>
        </p:spPr>
      </p:pic>
      <p:sp>
        <p:nvSpPr>
          <p:cNvPr id="2" name="Content Placeholder 3">
            <a:extLst>
              <a:ext uri="{FF2B5EF4-FFF2-40B4-BE49-F238E27FC236}">
                <a16:creationId xmlns:a16="http://schemas.microsoft.com/office/drawing/2014/main" id="{6A5BBE83-D09D-69E7-2FE4-AF97E6FE47CB}"/>
              </a:ext>
            </a:extLst>
          </p:cNvPr>
          <p:cNvSpPr txBox="1"/>
          <p:nvPr/>
        </p:nvSpPr>
        <p:spPr>
          <a:xfrm>
            <a:off x="672181" y="1713271"/>
            <a:ext cx="7891273" cy="454930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1800" dirty="0"/>
              <a:t>The following highlights details regarding our employer paid short-term disability plan.</a:t>
            </a:r>
          </a:p>
          <a:p>
            <a:endParaRPr lang="en-US" sz="1800" dirty="0"/>
          </a:p>
          <a:p>
            <a:endParaRPr lang="en-US" sz="1800" dirty="0"/>
          </a:p>
          <a:p>
            <a:endParaRPr lang="en-US" sz="1800" dirty="0"/>
          </a:p>
          <a:p>
            <a:endParaRPr lang="en-US" sz="1800" dirty="0"/>
          </a:p>
          <a:p>
            <a:endParaRPr lang="en-US" sz="1800" dirty="0"/>
          </a:p>
          <a:p>
            <a:endParaRPr lang="en-US" sz="1800" dirty="0"/>
          </a:p>
          <a:p>
            <a:endParaRPr lang="en-US" sz="1800" dirty="0"/>
          </a:p>
          <a:p>
            <a:endParaRPr lang="en-US" sz="1800" dirty="0"/>
          </a:p>
          <a:p>
            <a:endParaRPr lang="en-US" sz="1800" dirty="0"/>
          </a:p>
          <a:p>
            <a:pPr marL="0" indent="0">
              <a:buFont typeface="Arial" panose="020B0604020202020204" pitchFamily="34" charset="0"/>
              <a:buNone/>
            </a:pPr>
            <a:r>
              <a:rPr lang="en-US" sz="1800" dirty="0">
                <a:solidFill>
                  <a:srgbClr val="FF4713"/>
                </a:solidFill>
              </a:rPr>
              <a:t>This plan is 100% covered by Vinlymax for Full-Time eligible employees. If you would like to purchase additional short-term disability coverage, there is a buy-up option on the next slide. </a:t>
            </a:r>
          </a:p>
        </p:txBody>
      </p:sp>
      <p:graphicFrame>
        <p:nvGraphicFramePr>
          <p:cNvPr id="3" name="STD_Table">
            <a:extLst>
              <a:ext uri="{FF2B5EF4-FFF2-40B4-BE49-F238E27FC236}">
                <a16:creationId xmlns:a16="http://schemas.microsoft.com/office/drawing/2014/main" id="{3315295E-F5C5-5443-9FE8-3078DAFC7B8B}"/>
              </a:ext>
            </a:extLst>
          </p:cNvPr>
          <p:cNvGraphicFramePr>
            <a:graphicFrameLocks noGrp="1"/>
          </p:cNvGraphicFramePr>
          <p:nvPr>
            <p:extLst>
              <p:ext uri="{D42A27DB-BD31-4B8C-83A1-F6EECF244321}">
                <p14:modId xmlns:p14="http://schemas.microsoft.com/office/powerpoint/2010/main" val="2804147486"/>
              </p:ext>
            </p:extLst>
          </p:nvPr>
        </p:nvGraphicFramePr>
        <p:xfrm>
          <a:off x="807819" y="2322871"/>
          <a:ext cx="7891272" cy="2919571"/>
        </p:xfrm>
        <a:graphic>
          <a:graphicData uri="http://schemas.openxmlformats.org/drawingml/2006/table">
            <a:tbl>
              <a:tblPr firstRow="1" bandRow="1">
                <a:tableStyleId>{7E9639D4-E3E2-4D34-9284-5A2195B3D0D7}</a:tableStyleId>
              </a:tblPr>
              <a:tblGrid>
                <a:gridCol w="3945636">
                  <a:extLst>
                    <a:ext uri="{9D8B030D-6E8A-4147-A177-3AD203B41FA5}">
                      <a16:colId xmlns:a16="http://schemas.microsoft.com/office/drawing/2014/main" val="20000"/>
                    </a:ext>
                  </a:extLst>
                </a:gridCol>
                <a:gridCol w="3945636">
                  <a:extLst>
                    <a:ext uri="{9D8B030D-6E8A-4147-A177-3AD203B41FA5}">
                      <a16:colId xmlns:a16="http://schemas.microsoft.com/office/drawing/2014/main" val="20001"/>
                    </a:ext>
                  </a:extLst>
                </a:gridCol>
              </a:tblGrid>
              <a:tr h="414115">
                <a:tc>
                  <a:txBody>
                    <a:bodyPr/>
                    <a:lstStyle/>
                    <a:p>
                      <a:endParaRPr lang="en-US" sz="1100" dirty="0">
                        <a:solidFill>
                          <a:schemeClr val="bg1"/>
                        </a:solidFill>
                      </a:endParaRPr>
                    </a:p>
                  </a:txBody>
                  <a:tcPr>
                    <a:solidFill>
                      <a:srgbClr val="FF4713"/>
                    </a:solidFill>
                  </a:tcPr>
                </a:tc>
                <a:tc>
                  <a:txBody>
                    <a:bodyPr/>
                    <a:lstStyle/>
                    <a:p>
                      <a:pPr algn="ctr"/>
                      <a:r>
                        <a:rPr lang="en-US" sz="1400" dirty="0">
                          <a:solidFill>
                            <a:schemeClr val="bg1"/>
                          </a:solidFill>
                        </a:rPr>
                        <a:t>STD Core Plan</a:t>
                      </a:r>
                    </a:p>
                  </a:txBody>
                  <a:tcPr anchor="ctr">
                    <a:solidFill>
                      <a:srgbClr val="FF4713"/>
                    </a:solidFill>
                  </a:tcPr>
                </a:tc>
                <a:extLst>
                  <a:ext uri="{0D108BD9-81ED-4DB2-BD59-A6C34878D82A}">
                    <a16:rowId xmlns:a16="http://schemas.microsoft.com/office/drawing/2014/main" val="10000"/>
                  </a:ext>
                </a:extLst>
              </a:tr>
              <a:tr h="266170">
                <a:tc>
                  <a:txBody>
                    <a:bodyPr/>
                    <a:lstStyle/>
                    <a:p>
                      <a:r>
                        <a:rPr lang="en-US" sz="1600" dirty="0">
                          <a:solidFill>
                            <a:srgbClr val="3F4443"/>
                          </a:solidFill>
                        </a:rPr>
                        <a:t>Elimination Period</a:t>
                      </a:r>
                    </a:p>
                  </a:txBody>
                  <a:tcPr anchor="ctr"/>
                </a:tc>
                <a:tc>
                  <a:txBody>
                    <a:bodyPr/>
                    <a:lstStyle/>
                    <a:p>
                      <a:endParaRPr lang="en-US" sz="1200" dirty="0">
                        <a:solidFill>
                          <a:srgbClr val="3F4443"/>
                        </a:solidFill>
                      </a:endParaRPr>
                    </a:p>
                  </a:txBody>
                  <a:tcPr anchor="ctr"/>
                </a:tc>
                <a:extLst>
                  <a:ext uri="{0D108BD9-81ED-4DB2-BD59-A6C34878D82A}">
                    <a16:rowId xmlns:a16="http://schemas.microsoft.com/office/drawing/2014/main" val="10001"/>
                  </a:ext>
                </a:extLst>
              </a:tr>
              <a:tr h="274320">
                <a:tc>
                  <a:txBody>
                    <a:bodyPr/>
                    <a:lstStyle/>
                    <a:p>
                      <a:pPr marL="285750" indent="-285750">
                        <a:buFont typeface="Arial" panose="020B0604020202020204" pitchFamily="34" charset="0"/>
                        <a:buChar char="•"/>
                      </a:pPr>
                      <a:r>
                        <a:rPr lang="en-US" sz="1600" dirty="0">
                          <a:solidFill>
                            <a:srgbClr val="3F4443"/>
                          </a:solidFill>
                        </a:rPr>
                        <a:t>Accident</a:t>
                      </a:r>
                    </a:p>
                  </a:txBody>
                  <a:tcPr anchor="ctr"/>
                </a:tc>
                <a:tc>
                  <a:txBody>
                    <a:bodyPr/>
                    <a:lstStyle/>
                    <a:p>
                      <a:pPr algn="ctr"/>
                      <a:r>
                        <a:rPr sz="1600" dirty="0">
                          <a:solidFill>
                            <a:srgbClr val="3F4443"/>
                          </a:solidFill>
                          <a:latin typeface="Calibri (Body)"/>
                        </a:rPr>
                        <a:t>7 days</a:t>
                      </a:r>
                    </a:p>
                  </a:txBody>
                  <a:tcPr anchor="ctr"/>
                </a:tc>
                <a:extLst>
                  <a:ext uri="{0D108BD9-81ED-4DB2-BD59-A6C34878D82A}">
                    <a16:rowId xmlns:a16="http://schemas.microsoft.com/office/drawing/2014/main" val="10002"/>
                  </a:ext>
                </a:extLst>
              </a:tr>
              <a:tr h="274320">
                <a:tc>
                  <a:txBody>
                    <a:bodyPr/>
                    <a:lstStyle/>
                    <a:p>
                      <a:pPr marL="285750" indent="-285750">
                        <a:buFont typeface="Arial" panose="020B0604020202020204" pitchFamily="34" charset="0"/>
                        <a:buChar char="•"/>
                      </a:pPr>
                      <a:r>
                        <a:rPr lang="en-US" sz="1600" dirty="0">
                          <a:solidFill>
                            <a:srgbClr val="3F4443"/>
                          </a:solidFill>
                        </a:rPr>
                        <a:t>Sickness</a:t>
                      </a:r>
                    </a:p>
                  </a:txBody>
                  <a:tcPr anchor="ctr"/>
                </a:tc>
                <a:tc>
                  <a:txBody>
                    <a:bodyPr/>
                    <a:lstStyle/>
                    <a:p>
                      <a:pPr algn="ctr"/>
                      <a:r>
                        <a:rPr sz="1600" dirty="0">
                          <a:solidFill>
                            <a:srgbClr val="3F4443"/>
                          </a:solidFill>
                          <a:latin typeface="Calibri (Body)"/>
                        </a:rPr>
                        <a:t>7 days</a:t>
                      </a:r>
                    </a:p>
                  </a:txBody>
                  <a:tcPr anchor="ctr"/>
                </a:tc>
                <a:extLst>
                  <a:ext uri="{0D108BD9-81ED-4DB2-BD59-A6C34878D82A}">
                    <a16:rowId xmlns:a16="http://schemas.microsoft.com/office/drawing/2014/main" val="10003"/>
                  </a:ext>
                </a:extLst>
              </a:tr>
              <a:tr h="374904">
                <a:tc>
                  <a:txBody>
                    <a:bodyPr/>
                    <a:lstStyle/>
                    <a:p>
                      <a:pPr marL="0" marR="0" indent="0" algn="l" defTabSz="914400" rtl="0" eaLnBrk="1" fontAlgn="auto" latinLnBrk="0" hangingPunct="1">
                        <a:lnSpc>
                          <a:spcPct val="100000"/>
                        </a:lnSpc>
                        <a:spcBef>
                          <a:spcPct val="0"/>
                        </a:spcBef>
                        <a:spcAft>
                          <a:spcPct val="0"/>
                        </a:spcAft>
                        <a:buClrTx/>
                        <a:buSzTx/>
                        <a:buFontTx/>
                        <a:buNone/>
                        <a:defRPr/>
                      </a:pPr>
                      <a:r>
                        <a:rPr lang="en-US" sz="1600" dirty="0">
                          <a:solidFill>
                            <a:srgbClr val="3F4443"/>
                          </a:solidFill>
                        </a:rPr>
                        <a:t>Benefit Percentage</a:t>
                      </a:r>
                      <a:endParaRPr lang="en-US" sz="1200" b="1" dirty="0">
                        <a:solidFill>
                          <a:srgbClr val="3F4443"/>
                        </a:solidFill>
                        <a:latin typeface="Arial" panose="020B0604020202020204" pitchFamily="34" charset="0"/>
                        <a:cs typeface="Calibri" panose="020F0502020204030204" pitchFamily="34" charset="0"/>
                      </a:endParaRPr>
                    </a:p>
                  </a:txBody>
                  <a:tcPr anchor="ctr"/>
                </a:tc>
                <a:tc>
                  <a:txBody>
                    <a:bodyPr/>
                    <a:lstStyle/>
                    <a:p>
                      <a:pPr marL="0" marR="0" indent="0" algn="ctr" defTabSz="914400" rtl="0" eaLnBrk="1" fontAlgn="auto" latinLnBrk="0" hangingPunct="1">
                        <a:lnSpc>
                          <a:spcPct val="100000"/>
                        </a:lnSpc>
                        <a:spcBef>
                          <a:spcPct val="0"/>
                        </a:spcBef>
                        <a:spcAft>
                          <a:spcPct val="0"/>
                        </a:spcAft>
                        <a:buClrTx/>
                        <a:buSzTx/>
                        <a:buFontTx/>
                        <a:buNone/>
                        <a:defRPr/>
                      </a:pPr>
                      <a:r>
                        <a:rPr lang="en-US" sz="1600" dirty="0">
                          <a:solidFill>
                            <a:srgbClr val="3F4443"/>
                          </a:solidFill>
                        </a:rPr>
                        <a:t>50%</a:t>
                      </a:r>
                    </a:p>
                  </a:txBody>
                  <a:tcPr anchor="ctr"/>
                </a:tc>
                <a:extLst>
                  <a:ext uri="{0D108BD9-81ED-4DB2-BD59-A6C34878D82A}">
                    <a16:rowId xmlns:a16="http://schemas.microsoft.com/office/drawing/2014/main" val="10004"/>
                  </a:ext>
                </a:extLst>
              </a:tr>
              <a:tr h="374904">
                <a:tc>
                  <a:txBody>
                    <a:bodyPr/>
                    <a:lstStyle/>
                    <a:p>
                      <a:pPr marL="0" marR="0" indent="0" algn="l" defTabSz="914400" rtl="0" eaLnBrk="1" fontAlgn="auto" latinLnBrk="0" hangingPunct="1">
                        <a:lnSpc>
                          <a:spcPct val="100000"/>
                        </a:lnSpc>
                        <a:spcBef>
                          <a:spcPct val="0"/>
                        </a:spcBef>
                        <a:spcAft>
                          <a:spcPct val="0"/>
                        </a:spcAft>
                        <a:buClrTx/>
                        <a:buSzTx/>
                        <a:buFontTx/>
                        <a:buNone/>
                        <a:defRPr/>
                      </a:pPr>
                      <a:r>
                        <a:rPr lang="en-US" sz="1600" dirty="0">
                          <a:solidFill>
                            <a:srgbClr val="3F4443"/>
                          </a:solidFill>
                        </a:rPr>
                        <a:t>Weekly Benefit Maximum</a:t>
                      </a:r>
                      <a:endParaRPr lang="en-US" sz="1200" b="1" dirty="0">
                        <a:solidFill>
                          <a:srgbClr val="3F4443"/>
                        </a:solidFill>
                        <a:latin typeface="Arial" panose="020B0604020202020204" pitchFamily="34" charset="0"/>
                        <a:cs typeface="Calibri" panose="020F0502020204030204" pitchFamily="34" charset="0"/>
                      </a:endParaRPr>
                    </a:p>
                  </a:txBody>
                  <a:tcPr anchor="ctr"/>
                </a:tc>
                <a:tc>
                  <a:txBody>
                    <a:bodyPr/>
                    <a:lstStyle/>
                    <a:p>
                      <a:pPr marL="0" marR="0" indent="0" algn="ctr" defTabSz="914400" rtl="0" eaLnBrk="1" fontAlgn="auto" latinLnBrk="0" hangingPunct="1">
                        <a:lnSpc>
                          <a:spcPct val="100000"/>
                        </a:lnSpc>
                        <a:spcBef>
                          <a:spcPct val="0"/>
                        </a:spcBef>
                        <a:spcAft>
                          <a:spcPct val="0"/>
                        </a:spcAft>
                        <a:buClrTx/>
                        <a:buSzTx/>
                        <a:buFontTx/>
                        <a:buNone/>
                        <a:defRPr/>
                      </a:pPr>
                      <a:r>
                        <a:rPr lang="en-US" sz="1600" dirty="0">
                          <a:solidFill>
                            <a:srgbClr val="3F4443"/>
                          </a:solidFill>
                        </a:rPr>
                        <a:t>$170</a:t>
                      </a:r>
                    </a:p>
                  </a:txBody>
                  <a:tcPr anchor="ctr"/>
                </a:tc>
                <a:extLst>
                  <a:ext uri="{0D108BD9-81ED-4DB2-BD59-A6C34878D82A}">
                    <a16:rowId xmlns:a16="http://schemas.microsoft.com/office/drawing/2014/main" val="10005"/>
                  </a:ext>
                </a:extLst>
              </a:tr>
              <a:tr h="374904">
                <a:tc>
                  <a:txBody>
                    <a:bodyPr/>
                    <a:lstStyle/>
                    <a:p>
                      <a:pPr marL="0" marR="0" indent="0" algn="l" defTabSz="914400" rtl="0" eaLnBrk="1" fontAlgn="auto" latinLnBrk="0" hangingPunct="1">
                        <a:lnSpc>
                          <a:spcPct val="100000"/>
                        </a:lnSpc>
                        <a:spcBef>
                          <a:spcPct val="0"/>
                        </a:spcBef>
                        <a:spcAft>
                          <a:spcPct val="0"/>
                        </a:spcAft>
                        <a:buClrTx/>
                        <a:buSzTx/>
                        <a:buFontTx/>
                        <a:buNone/>
                        <a:defRPr/>
                      </a:pPr>
                      <a:r>
                        <a:rPr lang="en-US" sz="1600" dirty="0">
                          <a:solidFill>
                            <a:srgbClr val="3F4443"/>
                          </a:solidFill>
                        </a:rPr>
                        <a:t>Maximum Benefit Period</a:t>
                      </a:r>
                      <a:endParaRPr lang="en-US" sz="1200" b="1" dirty="0">
                        <a:solidFill>
                          <a:srgbClr val="3F4443"/>
                        </a:solidFill>
                        <a:latin typeface="Arial" panose="020B0604020202020204" pitchFamily="34" charset="0"/>
                        <a:cs typeface="Calibri" panose="020F0502020204030204" pitchFamily="34" charset="0"/>
                      </a:endParaRPr>
                    </a:p>
                  </a:txBody>
                  <a:tcPr anchor="ctr"/>
                </a:tc>
                <a:tc>
                  <a:txBody>
                    <a:bodyPr/>
                    <a:lstStyle/>
                    <a:p>
                      <a:pPr marL="0" marR="0" indent="0" algn="ctr" defTabSz="914400" rtl="0" eaLnBrk="1" fontAlgn="auto" latinLnBrk="0" hangingPunct="1">
                        <a:lnSpc>
                          <a:spcPct val="100000"/>
                        </a:lnSpc>
                        <a:spcBef>
                          <a:spcPct val="0"/>
                        </a:spcBef>
                        <a:spcAft>
                          <a:spcPct val="0"/>
                        </a:spcAft>
                        <a:buClrTx/>
                        <a:buSzTx/>
                        <a:buFontTx/>
                        <a:buNone/>
                        <a:defRPr/>
                      </a:pPr>
                      <a:r>
                        <a:rPr lang="en-US" sz="1600" dirty="0">
                          <a:solidFill>
                            <a:srgbClr val="3F4443"/>
                          </a:solidFill>
                        </a:rPr>
                        <a:t>13 weeks</a:t>
                      </a:r>
                    </a:p>
                  </a:txBody>
                  <a:tcPr anchor="ctr"/>
                </a:tc>
                <a:extLst>
                  <a:ext uri="{0D108BD9-81ED-4DB2-BD59-A6C34878D82A}">
                    <a16:rowId xmlns:a16="http://schemas.microsoft.com/office/drawing/2014/main" val="10006"/>
                  </a:ext>
                </a:extLst>
              </a:tr>
              <a:tr h="374904">
                <a:tc>
                  <a:txBody>
                    <a:bodyPr/>
                    <a:lstStyle/>
                    <a:p>
                      <a:r>
                        <a:rPr lang="en-US" sz="1600" dirty="0">
                          <a:solidFill>
                            <a:srgbClr val="3F4443"/>
                          </a:solidFill>
                        </a:rPr>
                        <a:t>Pre-Existing Condition Limitations</a:t>
                      </a:r>
                      <a:endParaRPr lang="en-US" sz="1200" b="1" dirty="0">
                        <a:solidFill>
                          <a:srgbClr val="3F4443"/>
                        </a:solidFill>
                        <a:latin typeface="Arial" panose="020B0604020202020204" pitchFamily="34" charset="0"/>
                        <a:cs typeface="Calibri" panose="020F0502020204030204" pitchFamily="34" charset="0"/>
                      </a:endParaRPr>
                    </a:p>
                  </a:txBody>
                  <a:tcPr anchor="ctr"/>
                </a:tc>
                <a:tc>
                  <a:txBody>
                    <a:bodyPr/>
                    <a:lstStyle/>
                    <a:p>
                      <a:pPr algn="ctr"/>
                      <a:r>
                        <a:rPr lang="en-US" sz="1600" dirty="0">
                          <a:solidFill>
                            <a:srgbClr val="3F4443"/>
                          </a:solidFill>
                        </a:rPr>
                        <a:t>None</a:t>
                      </a:r>
                    </a:p>
                  </a:txBody>
                  <a:tcPr anchor="ctr"/>
                </a:tc>
                <a:extLst>
                  <a:ext uri="{0D108BD9-81ED-4DB2-BD59-A6C34878D82A}">
                    <a16:rowId xmlns:a16="http://schemas.microsoft.com/office/drawing/2014/main" val="10007"/>
                  </a:ext>
                </a:extLst>
              </a:tr>
            </a:tbl>
          </a:graphicData>
        </a:graphic>
      </p:graphicFrame>
      <p:pic>
        <p:nvPicPr>
          <p:cNvPr id="5" name="Picture 4">
            <a:extLst>
              <a:ext uri="{FF2B5EF4-FFF2-40B4-BE49-F238E27FC236}">
                <a16:creationId xmlns:a16="http://schemas.microsoft.com/office/drawing/2014/main" id="{3925AA03-6974-7FFC-ADE5-C1A871EB18A7}"/>
              </a:ext>
            </a:extLst>
          </p:cNvPr>
          <p:cNvPicPr>
            <a:picLocks noChangeAspect="1"/>
          </p:cNvPicPr>
          <p:nvPr/>
        </p:nvPicPr>
        <p:blipFill>
          <a:blip r:embed="rId4"/>
          <a:stretch>
            <a:fillRect/>
          </a:stretch>
        </p:blipFill>
        <p:spPr>
          <a:xfrm>
            <a:off x="489156" y="122557"/>
            <a:ext cx="1889124" cy="1572392"/>
          </a:xfrm>
          <a:prstGeom prst="rect">
            <a:avLst/>
          </a:prstGeom>
        </p:spPr>
      </p:pic>
    </p:spTree>
    <p:extLst>
      <p:ext uri="{BB962C8B-B14F-4D97-AF65-F5344CB8AC3E}">
        <p14:creationId xmlns:p14="http://schemas.microsoft.com/office/powerpoint/2010/main" val="127652081"/>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B49032B-4565-D44C-E9EC-911235BB4A4B}"/>
              </a:ext>
            </a:extLst>
          </p:cNvPr>
          <p:cNvSpPr>
            <a:spLocks noGrp="1"/>
          </p:cNvSpPr>
          <p:nvPr>
            <p:ph type="title"/>
          </p:nvPr>
        </p:nvSpPr>
        <p:spPr>
          <a:xfrm>
            <a:off x="2358615" y="493151"/>
            <a:ext cx="6477000" cy="868362"/>
          </a:xfrm>
        </p:spPr>
        <p:txBody>
          <a:bodyPr>
            <a:normAutofit fontScale="90000"/>
          </a:bodyPr>
          <a:lstStyle/>
          <a:p>
            <a:r>
              <a:rPr lang="en-US" dirty="0"/>
              <a:t>Voluntary Buy-Up </a:t>
            </a:r>
            <a:br>
              <a:rPr lang="en-US" dirty="0"/>
            </a:br>
            <a:r>
              <a:rPr lang="en-US" dirty="0">
                <a:solidFill>
                  <a:srgbClr val="FF4713"/>
                </a:solidFill>
              </a:rPr>
              <a:t>Short Term Disability</a:t>
            </a:r>
          </a:p>
        </p:txBody>
      </p:sp>
      <p:pic>
        <p:nvPicPr>
          <p:cNvPr id="10" name="Picture 9">
            <a:extLst>
              <a:ext uri="{FF2B5EF4-FFF2-40B4-BE49-F238E27FC236}">
                <a16:creationId xmlns:a16="http://schemas.microsoft.com/office/drawing/2014/main" id="{69896EF1-E84C-3C28-3BDA-C7EE7EBA79B5}"/>
              </a:ext>
            </a:extLst>
          </p:cNvPr>
          <p:cNvPicPr>
            <a:picLocks noChangeAspect="1"/>
          </p:cNvPicPr>
          <p:nvPr/>
        </p:nvPicPr>
        <p:blipFill>
          <a:blip r:embed="rId3"/>
          <a:stretch>
            <a:fillRect/>
          </a:stretch>
        </p:blipFill>
        <p:spPr>
          <a:xfrm>
            <a:off x="6390951" y="568388"/>
            <a:ext cx="2107019" cy="680730"/>
          </a:xfrm>
          <a:prstGeom prst="rect">
            <a:avLst/>
          </a:prstGeom>
        </p:spPr>
      </p:pic>
      <p:pic>
        <p:nvPicPr>
          <p:cNvPr id="13" name="Picture 12">
            <a:extLst>
              <a:ext uri="{FF2B5EF4-FFF2-40B4-BE49-F238E27FC236}">
                <a16:creationId xmlns:a16="http://schemas.microsoft.com/office/drawing/2014/main" id="{B6C6A616-0A62-A96B-A598-1318A1299060}"/>
              </a:ext>
            </a:extLst>
          </p:cNvPr>
          <p:cNvPicPr>
            <a:picLocks noChangeAspect="1"/>
          </p:cNvPicPr>
          <p:nvPr/>
        </p:nvPicPr>
        <p:blipFill rotWithShape="1">
          <a:blip r:embed="rId4"/>
          <a:srcRect t="3390" b="14088"/>
          <a:stretch/>
        </p:blipFill>
        <p:spPr>
          <a:xfrm>
            <a:off x="467032" y="76199"/>
            <a:ext cx="1889125" cy="1524001"/>
          </a:xfrm>
          <a:prstGeom prst="rect">
            <a:avLst/>
          </a:prstGeom>
        </p:spPr>
      </p:pic>
      <p:sp>
        <p:nvSpPr>
          <p:cNvPr id="14" name="Content Placeholder 3">
            <a:extLst>
              <a:ext uri="{FF2B5EF4-FFF2-40B4-BE49-F238E27FC236}">
                <a16:creationId xmlns:a16="http://schemas.microsoft.com/office/drawing/2014/main" id="{156A1637-9659-1210-EE86-5A4F442632C9}"/>
              </a:ext>
            </a:extLst>
          </p:cNvPr>
          <p:cNvSpPr txBox="1"/>
          <p:nvPr/>
        </p:nvSpPr>
        <p:spPr>
          <a:xfrm>
            <a:off x="447368" y="1778465"/>
            <a:ext cx="8229600" cy="454930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1600" dirty="0"/>
              <a:t>The following highlights details regarding our employee paid short-term disability plan.</a:t>
            </a:r>
          </a:p>
          <a:p>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a:p>
            <a:pPr marL="0" indent="0">
              <a:buFont typeface="Arial" panose="020B0604020202020204" pitchFamily="34" charset="0"/>
              <a:buNone/>
            </a:pPr>
            <a:endParaRPr lang="en-US" sz="1200" dirty="0"/>
          </a:p>
          <a:p>
            <a:pPr marL="0" indent="0">
              <a:buFont typeface="Arial" panose="020B0604020202020204" pitchFamily="34" charset="0"/>
              <a:buNone/>
            </a:pPr>
            <a:endParaRPr lang="en-US" sz="1200" dirty="0"/>
          </a:p>
          <a:p>
            <a:pPr marL="0" indent="0">
              <a:buFont typeface="Arial" panose="020B0604020202020204" pitchFamily="34" charset="0"/>
              <a:buNone/>
            </a:pPr>
            <a:endParaRPr lang="en-US" sz="1200" dirty="0"/>
          </a:p>
          <a:p>
            <a:pPr marL="0" indent="0">
              <a:buFont typeface="Arial" panose="020B0604020202020204" pitchFamily="34" charset="0"/>
              <a:buNone/>
            </a:pPr>
            <a:endParaRPr lang="en-US" sz="1200" dirty="0"/>
          </a:p>
          <a:p>
            <a:pPr marL="0" indent="0">
              <a:buFont typeface="Arial" panose="020B0604020202020204" pitchFamily="34" charset="0"/>
              <a:buNone/>
            </a:pPr>
            <a:r>
              <a:rPr lang="en-US" sz="1600" dirty="0">
                <a:solidFill>
                  <a:srgbClr val="FF4713"/>
                </a:solidFill>
              </a:rPr>
              <a:t>This plan is 100% paid for by the employee, if you would like to purchase additional short-term disability coverage.</a:t>
            </a:r>
          </a:p>
        </p:txBody>
      </p:sp>
      <p:graphicFrame>
        <p:nvGraphicFramePr>
          <p:cNvPr id="15" name="STD_Table">
            <a:extLst>
              <a:ext uri="{FF2B5EF4-FFF2-40B4-BE49-F238E27FC236}">
                <a16:creationId xmlns:a16="http://schemas.microsoft.com/office/drawing/2014/main" id="{EEE4BF77-649B-4B99-3059-6AFB4AE5195A}"/>
              </a:ext>
            </a:extLst>
          </p:cNvPr>
          <p:cNvGraphicFramePr>
            <a:graphicFrameLocks noGrp="1"/>
          </p:cNvGraphicFramePr>
          <p:nvPr>
            <p:extLst>
              <p:ext uri="{D42A27DB-BD31-4B8C-83A1-F6EECF244321}">
                <p14:modId xmlns:p14="http://schemas.microsoft.com/office/powerpoint/2010/main" val="662789479"/>
              </p:ext>
            </p:extLst>
          </p:nvPr>
        </p:nvGraphicFramePr>
        <p:xfrm>
          <a:off x="921332" y="2388065"/>
          <a:ext cx="7891272" cy="2919571"/>
        </p:xfrm>
        <a:graphic>
          <a:graphicData uri="http://schemas.openxmlformats.org/drawingml/2006/table">
            <a:tbl>
              <a:tblPr firstRow="1" bandRow="1">
                <a:tableStyleId>{7E9639D4-E3E2-4D34-9284-5A2195B3D0D7}</a:tableStyleId>
              </a:tblPr>
              <a:tblGrid>
                <a:gridCol w="3945636">
                  <a:extLst>
                    <a:ext uri="{9D8B030D-6E8A-4147-A177-3AD203B41FA5}">
                      <a16:colId xmlns:a16="http://schemas.microsoft.com/office/drawing/2014/main" val="20000"/>
                    </a:ext>
                  </a:extLst>
                </a:gridCol>
                <a:gridCol w="3945636">
                  <a:extLst>
                    <a:ext uri="{9D8B030D-6E8A-4147-A177-3AD203B41FA5}">
                      <a16:colId xmlns:a16="http://schemas.microsoft.com/office/drawing/2014/main" val="20001"/>
                    </a:ext>
                  </a:extLst>
                </a:gridCol>
              </a:tblGrid>
              <a:tr h="414115">
                <a:tc>
                  <a:txBody>
                    <a:bodyPr/>
                    <a:lstStyle/>
                    <a:p>
                      <a:endParaRPr lang="en-US" sz="1100" dirty="0">
                        <a:solidFill>
                          <a:schemeClr val="bg1"/>
                        </a:solidFill>
                      </a:endParaRPr>
                    </a:p>
                  </a:txBody>
                  <a:tcPr>
                    <a:solidFill>
                      <a:srgbClr val="FF4713"/>
                    </a:solidFill>
                  </a:tcPr>
                </a:tc>
                <a:tc>
                  <a:txBody>
                    <a:bodyPr/>
                    <a:lstStyle/>
                    <a:p>
                      <a:pPr algn="ctr"/>
                      <a:r>
                        <a:rPr lang="en-US" sz="1400" dirty="0">
                          <a:solidFill>
                            <a:schemeClr val="bg1"/>
                          </a:solidFill>
                        </a:rPr>
                        <a:t>STD Buy-up Plan</a:t>
                      </a:r>
                    </a:p>
                  </a:txBody>
                  <a:tcPr anchor="ctr">
                    <a:solidFill>
                      <a:srgbClr val="FF4713"/>
                    </a:solidFill>
                  </a:tcPr>
                </a:tc>
                <a:extLst>
                  <a:ext uri="{0D108BD9-81ED-4DB2-BD59-A6C34878D82A}">
                    <a16:rowId xmlns:a16="http://schemas.microsoft.com/office/drawing/2014/main" val="10000"/>
                  </a:ext>
                </a:extLst>
              </a:tr>
              <a:tr h="266170">
                <a:tc>
                  <a:txBody>
                    <a:bodyPr/>
                    <a:lstStyle/>
                    <a:p>
                      <a:r>
                        <a:rPr lang="en-US" sz="1600" dirty="0">
                          <a:solidFill>
                            <a:srgbClr val="3F4443"/>
                          </a:solidFill>
                        </a:rPr>
                        <a:t>Elimination Period</a:t>
                      </a:r>
                    </a:p>
                  </a:txBody>
                  <a:tcPr anchor="ctr"/>
                </a:tc>
                <a:tc>
                  <a:txBody>
                    <a:bodyPr/>
                    <a:lstStyle/>
                    <a:p>
                      <a:endParaRPr lang="en-US" sz="1200" dirty="0">
                        <a:solidFill>
                          <a:srgbClr val="3F4443"/>
                        </a:solidFill>
                      </a:endParaRPr>
                    </a:p>
                  </a:txBody>
                  <a:tcPr anchor="ctr"/>
                </a:tc>
                <a:extLst>
                  <a:ext uri="{0D108BD9-81ED-4DB2-BD59-A6C34878D82A}">
                    <a16:rowId xmlns:a16="http://schemas.microsoft.com/office/drawing/2014/main" val="10001"/>
                  </a:ext>
                </a:extLst>
              </a:tr>
              <a:tr h="274320">
                <a:tc>
                  <a:txBody>
                    <a:bodyPr/>
                    <a:lstStyle/>
                    <a:p>
                      <a:pPr marL="285750" indent="-285750">
                        <a:buFont typeface="Arial" panose="020B0604020202020204" pitchFamily="34" charset="0"/>
                        <a:buChar char="•"/>
                      </a:pPr>
                      <a:r>
                        <a:rPr lang="en-US" sz="1600" dirty="0">
                          <a:solidFill>
                            <a:srgbClr val="3F4443"/>
                          </a:solidFill>
                        </a:rPr>
                        <a:t>Accident</a:t>
                      </a:r>
                    </a:p>
                  </a:txBody>
                  <a:tcPr anchor="ctr"/>
                </a:tc>
                <a:tc>
                  <a:txBody>
                    <a:bodyPr/>
                    <a:lstStyle/>
                    <a:p>
                      <a:pPr algn="ctr"/>
                      <a:r>
                        <a:rPr sz="1600" dirty="0">
                          <a:solidFill>
                            <a:srgbClr val="3F4443"/>
                          </a:solidFill>
                          <a:latin typeface="Calibri (Body)"/>
                        </a:rPr>
                        <a:t>7 days</a:t>
                      </a:r>
                    </a:p>
                  </a:txBody>
                  <a:tcPr anchor="ctr"/>
                </a:tc>
                <a:extLst>
                  <a:ext uri="{0D108BD9-81ED-4DB2-BD59-A6C34878D82A}">
                    <a16:rowId xmlns:a16="http://schemas.microsoft.com/office/drawing/2014/main" val="10002"/>
                  </a:ext>
                </a:extLst>
              </a:tr>
              <a:tr h="274320">
                <a:tc>
                  <a:txBody>
                    <a:bodyPr/>
                    <a:lstStyle/>
                    <a:p>
                      <a:pPr marL="285750" indent="-285750">
                        <a:buFont typeface="Arial" panose="020B0604020202020204" pitchFamily="34" charset="0"/>
                        <a:buChar char="•"/>
                      </a:pPr>
                      <a:r>
                        <a:rPr lang="en-US" sz="1600" dirty="0">
                          <a:solidFill>
                            <a:srgbClr val="3F4443"/>
                          </a:solidFill>
                        </a:rPr>
                        <a:t>Sickness</a:t>
                      </a:r>
                    </a:p>
                  </a:txBody>
                  <a:tcPr anchor="ctr"/>
                </a:tc>
                <a:tc>
                  <a:txBody>
                    <a:bodyPr/>
                    <a:lstStyle/>
                    <a:p>
                      <a:pPr algn="ctr"/>
                      <a:r>
                        <a:rPr sz="1600" dirty="0">
                          <a:solidFill>
                            <a:srgbClr val="3F4443"/>
                          </a:solidFill>
                          <a:latin typeface="Calibri (Body)"/>
                        </a:rPr>
                        <a:t>7 days</a:t>
                      </a:r>
                    </a:p>
                  </a:txBody>
                  <a:tcPr anchor="ctr"/>
                </a:tc>
                <a:extLst>
                  <a:ext uri="{0D108BD9-81ED-4DB2-BD59-A6C34878D82A}">
                    <a16:rowId xmlns:a16="http://schemas.microsoft.com/office/drawing/2014/main" val="10003"/>
                  </a:ext>
                </a:extLst>
              </a:tr>
              <a:tr h="374904">
                <a:tc>
                  <a:txBody>
                    <a:bodyPr/>
                    <a:lstStyle/>
                    <a:p>
                      <a:pPr marL="0" marR="0" indent="0" algn="l" defTabSz="914400" rtl="0" eaLnBrk="1" fontAlgn="auto" latinLnBrk="0" hangingPunct="1">
                        <a:lnSpc>
                          <a:spcPct val="100000"/>
                        </a:lnSpc>
                        <a:spcBef>
                          <a:spcPct val="0"/>
                        </a:spcBef>
                        <a:spcAft>
                          <a:spcPct val="0"/>
                        </a:spcAft>
                        <a:buClrTx/>
                        <a:buSzTx/>
                        <a:buFontTx/>
                        <a:buNone/>
                        <a:defRPr/>
                      </a:pPr>
                      <a:r>
                        <a:rPr lang="en-US" sz="1600" dirty="0">
                          <a:solidFill>
                            <a:srgbClr val="3F4443"/>
                          </a:solidFill>
                        </a:rPr>
                        <a:t>Benefit Percentage</a:t>
                      </a:r>
                      <a:endParaRPr lang="en-US" sz="1200" b="1" dirty="0">
                        <a:solidFill>
                          <a:srgbClr val="3F4443"/>
                        </a:solidFill>
                        <a:latin typeface="Arial" panose="020B0604020202020204" pitchFamily="34" charset="0"/>
                        <a:cs typeface="Calibri" panose="020F0502020204030204" pitchFamily="34" charset="0"/>
                      </a:endParaRPr>
                    </a:p>
                  </a:txBody>
                  <a:tcPr anchor="ctr"/>
                </a:tc>
                <a:tc>
                  <a:txBody>
                    <a:bodyPr/>
                    <a:lstStyle/>
                    <a:p>
                      <a:pPr marL="0" marR="0" indent="0" algn="ctr" defTabSz="914400" rtl="0" eaLnBrk="1" fontAlgn="auto" latinLnBrk="0" hangingPunct="1">
                        <a:lnSpc>
                          <a:spcPct val="100000"/>
                        </a:lnSpc>
                        <a:spcBef>
                          <a:spcPct val="0"/>
                        </a:spcBef>
                        <a:spcAft>
                          <a:spcPct val="0"/>
                        </a:spcAft>
                        <a:buClrTx/>
                        <a:buSzTx/>
                        <a:buFontTx/>
                        <a:buNone/>
                        <a:defRPr/>
                      </a:pPr>
                      <a:r>
                        <a:rPr lang="en-US" sz="1600" dirty="0">
                          <a:solidFill>
                            <a:srgbClr val="3F4443"/>
                          </a:solidFill>
                        </a:rPr>
                        <a:t>60%</a:t>
                      </a:r>
                    </a:p>
                  </a:txBody>
                  <a:tcPr anchor="ctr"/>
                </a:tc>
                <a:extLst>
                  <a:ext uri="{0D108BD9-81ED-4DB2-BD59-A6C34878D82A}">
                    <a16:rowId xmlns:a16="http://schemas.microsoft.com/office/drawing/2014/main" val="10004"/>
                  </a:ext>
                </a:extLst>
              </a:tr>
              <a:tr h="374904">
                <a:tc>
                  <a:txBody>
                    <a:bodyPr/>
                    <a:lstStyle/>
                    <a:p>
                      <a:pPr marL="0" marR="0" indent="0" algn="l" defTabSz="914400" rtl="0" eaLnBrk="1" fontAlgn="auto" latinLnBrk="0" hangingPunct="1">
                        <a:lnSpc>
                          <a:spcPct val="100000"/>
                        </a:lnSpc>
                        <a:spcBef>
                          <a:spcPct val="0"/>
                        </a:spcBef>
                        <a:spcAft>
                          <a:spcPct val="0"/>
                        </a:spcAft>
                        <a:buClrTx/>
                        <a:buSzTx/>
                        <a:buFontTx/>
                        <a:buNone/>
                        <a:defRPr/>
                      </a:pPr>
                      <a:r>
                        <a:rPr lang="en-US" sz="1600" dirty="0">
                          <a:solidFill>
                            <a:srgbClr val="3F4443"/>
                          </a:solidFill>
                        </a:rPr>
                        <a:t>Weekly Benefit Maximum</a:t>
                      </a:r>
                      <a:endParaRPr lang="en-US" sz="1200" b="1" dirty="0">
                        <a:solidFill>
                          <a:srgbClr val="3F4443"/>
                        </a:solidFill>
                        <a:latin typeface="Arial" panose="020B0604020202020204" pitchFamily="34" charset="0"/>
                        <a:cs typeface="Calibri" panose="020F0502020204030204" pitchFamily="34" charset="0"/>
                      </a:endParaRPr>
                    </a:p>
                  </a:txBody>
                  <a:tcPr anchor="ctr"/>
                </a:tc>
                <a:tc>
                  <a:txBody>
                    <a:bodyPr/>
                    <a:lstStyle/>
                    <a:p>
                      <a:pPr marL="0" marR="0" indent="0" algn="ctr" defTabSz="914400" rtl="0" eaLnBrk="1" fontAlgn="auto" latinLnBrk="0" hangingPunct="1">
                        <a:lnSpc>
                          <a:spcPct val="100000"/>
                        </a:lnSpc>
                        <a:spcBef>
                          <a:spcPct val="0"/>
                        </a:spcBef>
                        <a:spcAft>
                          <a:spcPct val="0"/>
                        </a:spcAft>
                        <a:buClrTx/>
                        <a:buSzTx/>
                        <a:buFontTx/>
                        <a:buNone/>
                        <a:defRPr/>
                      </a:pPr>
                      <a:r>
                        <a:rPr lang="en-US" sz="1600" dirty="0">
                          <a:solidFill>
                            <a:srgbClr val="3F4443"/>
                          </a:solidFill>
                        </a:rPr>
                        <a:t>$500</a:t>
                      </a:r>
                    </a:p>
                  </a:txBody>
                  <a:tcPr anchor="ctr"/>
                </a:tc>
                <a:extLst>
                  <a:ext uri="{0D108BD9-81ED-4DB2-BD59-A6C34878D82A}">
                    <a16:rowId xmlns:a16="http://schemas.microsoft.com/office/drawing/2014/main" val="10005"/>
                  </a:ext>
                </a:extLst>
              </a:tr>
              <a:tr h="374904">
                <a:tc>
                  <a:txBody>
                    <a:bodyPr/>
                    <a:lstStyle/>
                    <a:p>
                      <a:pPr marL="0" marR="0" indent="0" algn="l" defTabSz="914400" rtl="0" eaLnBrk="1" fontAlgn="auto" latinLnBrk="0" hangingPunct="1">
                        <a:lnSpc>
                          <a:spcPct val="100000"/>
                        </a:lnSpc>
                        <a:spcBef>
                          <a:spcPct val="0"/>
                        </a:spcBef>
                        <a:spcAft>
                          <a:spcPct val="0"/>
                        </a:spcAft>
                        <a:buClrTx/>
                        <a:buSzTx/>
                        <a:buFontTx/>
                        <a:buNone/>
                        <a:defRPr/>
                      </a:pPr>
                      <a:r>
                        <a:rPr lang="en-US" sz="1600" dirty="0">
                          <a:solidFill>
                            <a:srgbClr val="3F4443"/>
                          </a:solidFill>
                        </a:rPr>
                        <a:t>Maximum Benefit Period</a:t>
                      </a:r>
                      <a:endParaRPr lang="en-US" sz="1200" b="1" dirty="0">
                        <a:solidFill>
                          <a:srgbClr val="3F4443"/>
                        </a:solidFill>
                        <a:latin typeface="Arial" panose="020B0604020202020204" pitchFamily="34" charset="0"/>
                        <a:cs typeface="Calibri" panose="020F0502020204030204" pitchFamily="34" charset="0"/>
                      </a:endParaRPr>
                    </a:p>
                  </a:txBody>
                  <a:tcPr anchor="ctr"/>
                </a:tc>
                <a:tc>
                  <a:txBody>
                    <a:bodyPr/>
                    <a:lstStyle/>
                    <a:p>
                      <a:pPr marL="0" marR="0" indent="0" algn="ctr" defTabSz="914400" rtl="0" eaLnBrk="1" fontAlgn="auto" latinLnBrk="0" hangingPunct="1">
                        <a:lnSpc>
                          <a:spcPct val="100000"/>
                        </a:lnSpc>
                        <a:spcBef>
                          <a:spcPct val="0"/>
                        </a:spcBef>
                        <a:spcAft>
                          <a:spcPct val="0"/>
                        </a:spcAft>
                        <a:buClrTx/>
                        <a:buSzTx/>
                        <a:buFontTx/>
                        <a:buNone/>
                        <a:defRPr/>
                      </a:pPr>
                      <a:r>
                        <a:rPr lang="en-US" sz="1600" dirty="0">
                          <a:solidFill>
                            <a:srgbClr val="3F4443"/>
                          </a:solidFill>
                        </a:rPr>
                        <a:t>13 weeks</a:t>
                      </a:r>
                    </a:p>
                  </a:txBody>
                  <a:tcPr anchor="ctr"/>
                </a:tc>
                <a:extLst>
                  <a:ext uri="{0D108BD9-81ED-4DB2-BD59-A6C34878D82A}">
                    <a16:rowId xmlns:a16="http://schemas.microsoft.com/office/drawing/2014/main" val="10006"/>
                  </a:ext>
                </a:extLst>
              </a:tr>
              <a:tr h="374904">
                <a:tc>
                  <a:txBody>
                    <a:bodyPr/>
                    <a:lstStyle/>
                    <a:p>
                      <a:r>
                        <a:rPr lang="en-US" sz="1600" dirty="0">
                          <a:solidFill>
                            <a:srgbClr val="3F4443"/>
                          </a:solidFill>
                        </a:rPr>
                        <a:t>Pre-Existing Condition Limitations</a:t>
                      </a:r>
                      <a:endParaRPr lang="en-US" sz="1200" b="1" dirty="0">
                        <a:solidFill>
                          <a:srgbClr val="3F4443"/>
                        </a:solidFill>
                        <a:latin typeface="Arial" panose="020B0604020202020204" pitchFamily="34" charset="0"/>
                        <a:cs typeface="Calibri" panose="020F0502020204030204" pitchFamily="34" charset="0"/>
                      </a:endParaRPr>
                    </a:p>
                  </a:txBody>
                  <a:tcPr anchor="ctr"/>
                </a:tc>
                <a:tc>
                  <a:txBody>
                    <a:bodyPr/>
                    <a:lstStyle/>
                    <a:p>
                      <a:pPr algn="ctr"/>
                      <a:r>
                        <a:rPr lang="en-US" sz="1600" dirty="0">
                          <a:solidFill>
                            <a:srgbClr val="3F4443"/>
                          </a:solidFill>
                        </a:rPr>
                        <a:t>None</a:t>
                      </a:r>
                    </a:p>
                  </a:txBody>
                  <a:tcPr anchor="ct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4075399470"/>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CAC9C365-9E32-4226-CAD0-93F96E674AF3}"/>
              </a:ext>
            </a:extLst>
          </p:cNvPr>
          <p:cNvSpPr>
            <a:spLocks noGrp="1"/>
          </p:cNvSpPr>
          <p:nvPr>
            <p:ph type="title"/>
          </p:nvPr>
        </p:nvSpPr>
        <p:spPr>
          <a:xfrm>
            <a:off x="2539561" y="424062"/>
            <a:ext cx="6477000" cy="868362"/>
          </a:xfrm>
        </p:spPr>
        <p:txBody>
          <a:bodyPr/>
          <a:lstStyle/>
          <a:p>
            <a:r>
              <a:rPr lang="en-US" dirty="0">
                <a:solidFill>
                  <a:srgbClr val="FF4713"/>
                </a:solidFill>
              </a:rPr>
              <a:t>Long-Term Disability</a:t>
            </a:r>
          </a:p>
        </p:txBody>
      </p:sp>
      <p:sp>
        <p:nvSpPr>
          <p:cNvPr id="8" name="Content Placeholder 2">
            <a:extLst>
              <a:ext uri="{FF2B5EF4-FFF2-40B4-BE49-F238E27FC236}">
                <a16:creationId xmlns:a16="http://schemas.microsoft.com/office/drawing/2014/main" id="{27FA4DF3-FA28-9807-D7C3-901DB8F6EA17}"/>
              </a:ext>
            </a:extLst>
          </p:cNvPr>
          <p:cNvSpPr txBox="1"/>
          <p:nvPr/>
        </p:nvSpPr>
        <p:spPr>
          <a:xfrm>
            <a:off x="379476" y="2026285"/>
            <a:ext cx="82296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1600" dirty="0"/>
              <a:t>The following highlights details regarding our long-term disability plan.</a:t>
            </a:r>
          </a:p>
          <a:p>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a:p>
            <a:pPr marL="0" indent="0">
              <a:buFont typeface="Arial" panose="020B0604020202020204" pitchFamily="34" charset="0"/>
              <a:buNone/>
            </a:pPr>
            <a:endParaRPr lang="en-US" sz="1200" dirty="0"/>
          </a:p>
          <a:p>
            <a:pPr marL="0" indent="0">
              <a:buFont typeface="Arial" panose="020B0604020202020204" pitchFamily="34" charset="0"/>
              <a:buNone/>
            </a:pPr>
            <a:endParaRPr lang="en-US" sz="1200" dirty="0"/>
          </a:p>
          <a:p>
            <a:pPr marL="0" indent="0">
              <a:buFont typeface="Arial" panose="020B0604020202020204" pitchFamily="34" charset="0"/>
              <a:buNone/>
            </a:pPr>
            <a:r>
              <a:rPr lang="en-US" sz="1400" dirty="0">
                <a:solidFill>
                  <a:srgbClr val="FF4713"/>
                </a:solidFill>
              </a:rPr>
              <a:t>100% paid by employees if you wish to purchase long-term disability coverage</a:t>
            </a:r>
          </a:p>
          <a:p>
            <a:pPr marL="0" indent="0">
              <a:buNone/>
            </a:pPr>
            <a:r>
              <a:rPr lang="en-US" sz="1400" dirty="0">
                <a:solidFill>
                  <a:srgbClr val="FF4713"/>
                </a:solidFill>
              </a:rPr>
              <a:t>Offered to salaried employees at no cost</a:t>
            </a:r>
          </a:p>
          <a:p>
            <a:pPr marL="0" indent="0">
              <a:buFont typeface="Arial" panose="020B0604020202020204" pitchFamily="34" charset="0"/>
              <a:buNone/>
            </a:pPr>
            <a:r>
              <a:rPr lang="en-US" sz="1400" dirty="0">
                <a:solidFill>
                  <a:srgbClr val="FF4713"/>
                </a:solidFill>
              </a:rPr>
              <a:t> </a:t>
            </a:r>
          </a:p>
          <a:p>
            <a:endParaRPr lang="en-US" sz="1600" dirty="0"/>
          </a:p>
        </p:txBody>
      </p:sp>
      <p:graphicFrame>
        <p:nvGraphicFramePr>
          <p:cNvPr id="9" name="LTD_Table">
            <a:extLst>
              <a:ext uri="{FF2B5EF4-FFF2-40B4-BE49-F238E27FC236}">
                <a16:creationId xmlns:a16="http://schemas.microsoft.com/office/drawing/2014/main" id="{5827A080-0701-0F93-DC30-34F40BA06902}"/>
              </a:ext>
            </a:extLst>
          </p:cNvPr>
          <p:cNvGraphicFramePr>
            <a:graphicFrameLocks noGrp="1"/>
          </p:cNvGraphicFramePr>
          <p:nvPr>
            <p:extLst>
              <p:ext uri="{D42A27DB-BD31-4B8C-83A1-F6EECF244321}">
                <p14:modId xmlns:p14="http://schemas.microsoft.com/office/powerpoint/2010/main" val="349915003"/>
              </p:ext>
            </p:extLst>
          </p:nvPr>
        </p:nvGraphicFramePr>
        <p:xfrm>
          <a:off x="534924" y="2423101"/>
          <a:ext cx="8074152" cy="2721663"/>
        </p:xfrm>
        <a:graphic>
          <a:graphicData uri="http://schemas.openxmlformats.org/drawingml/2006/table">
            <a:tbl>
              <a:tblPr firstRow="1" bandRow="1">
                <a:tableStyleId>{7E9639D4-E3E2-4D34-9284-5A2195B3D0D7}</a:tableStyleId>
              </a:tblPr>
              <a:tblGrid>
                <a:gridCol w="4037076">
                  <a:extLst>
                    <a:ext uri="{9D8B030D-6E8A-4147-A177-3AD203B41FA5}">
                      <a16:colId xmlns:a16="http://schemas.microsoft.com/office/drawing/2014/main" val="20000"/>
                    </a:ext>
                  </a:extLst>
                </a:gridCol>
                <a:gridCol w="4037076">
                  <a:extLst>
                    <a:ext uri="{9D8B030D-6E8A-4147-A177-3AD203B41FA5}">
                      <a16:colId xmlns:a16="http://schemas.microsoft.com/office/drawing/2014/main" val="20002"/>
                    </a:ext>
                  </a:extLst>
                </a:gridCol>
              </a:tblGrid>
              <a:tr h="399087">
                <a:tc>
                  <a:txBody>
                    <a:bodyPr/>
                    <a:lstStyle/>
                    <a:p>
                      <a:endParaRPr lang="en-US" sz="1100" dirty="0">
                        <a:solidFill>
                          <a:schemeClr val="bg1"/>
                        </a:solidFill>
                      </a:endParaRPr>
                    </a:p>
                  </a:txBody>
                  <a:tcPr anchor="ctr">
                    <a:solidFill>
                      <a:srgbClr val="FF4713"/>
                    </a:solidFill>
                  </a:tcPr>
                </a:tc>
                <a:tc>
                  <a:txBody>
                    <a:bodyPr/>
                    <a:lstStyle/>
                    <a:p>
                      <a:pPr algn="ctr"/>
                      <a:r>
                        <a:rPr lang="en-US" sz="1400" dirty="0">
                          <a:solidFill>
                            <a:schemeClr val="bg1"/>
                          </a:solidFill>
                        </a:rPr>
                        <a:t>Long-Term Disability</a:t>
                      </a:r>
                    </a:p>
                  </a:txBody>
                  <a:tcPr anchor="ctr">
                    <a:solidFill>
                      <a:srgbClr val="FF4713"/>
                    </a:solidFill>
                  </a:tcPr>
                </a:tc>
                <a:extLst>
                  <a:ext uri="{0D108BD9-81ED-4DB2-BD59-A6C34878D82A}">
                    <a16:rowId xmlns:a16="http://schemas.microsoft.com/office/drawing/2014/main" val="10000"/>
                  </a:ext>
                </a:extLst>
              </a:tr>
              <a:tr h="374904">
                <a:tc>
                  <a:txBody>
                    <a:bodyPr/>
                    <a:lstStyle/>
                    <a:p>
                      <a:pPr marL="0" marR="0" indent="0" algn="l" defTabSz="914400" rtl="0" eaLnBrk="1" fontAlgn="auto" latinLnBrk="0" hangingPunct="1">
                        <a:lnSpc>
                          <a:spcPct val="100000"/>
                        </a:lnSpc>
                        <a:spcBef>
                          <a:spcPct val="0"/>
                        </a:spcBef>
                        <a:spcAft>
                          <a:spcPct val="0"/>
                        </a:spcAft>
                        <a:buClrTx/>
                        <a:buSzTx/>
                        <a:buFontTx/>
                        <a:buNone/>
                        <a:defRPr/>
                      </a:pPr>
                      <a:r>
                        <a:rPr lang="en-US" sz="1600" dirty="0">
                          <a:solidFill>
                            <a:srgbClr val="3F4443"/>
                          </a:solidFill>
                        </a:rPr>
                        <a:t>Elimination Period</a:t>
                      </a:r>
                    </a:p>
                  </a:txBody>
                  <a:tcPr anchor="ctr"/>
                </a:tc>
                <a:tc>
                  <a:txBody>
                    <a:bodyPr/>
                    <a:lstStyle/>
                    <a:p>
                      <a:pPr marL="0" marR="0" indent="0" algn="ctr" defTabSz="914400" rtl="0" eaLnBrk="1" fontAlgn="auto" latinLnBrk="0" hangingPunct="1">
                        <a:lnSpc>
                          <a:spcPct val="100000"/>
                        </a:lnSpc>
                        <a:spcBef>
                          <a:spcPct val="0"/>
                        </a:spcBef>
                        <a:spcAft>
                          <a:spcPct val="0"/>
                        </a:spcAft>
                        <a:buClrTx/>
                        <a:buSzTx/>
                        <a:buFontTx/>
                        <a:buNone/>
                        <a:defRPr/>
                      </a:pPr>
                      <a:r>
                        <a:rPr lang="en-US" sz="1600" dirty="0">
                          <a:solidFill>
                            <a:srgbClr val="3F4443"/>
                          </a:solidFill>
                        </a:rPr>
                        <a:t>90 days</a:t>
                      </a:r>
                    </a:p>
                  </a:txBody>
                  <a:tcPr anchor="ctr"/>
                </a:tc>
                <a:extLst>
                  <a:ext uri="{0D108BD9-81ED-4DB2-BD59-A6C34878D82A}">
                    <a16:rowId xmlns:a16="http://schemas.microsoft.com/office/drawing/2014/main" val="10001"/>
                  </a:ext>
                </a:extLst>
              </a:tr>
              <a:tr h="374904">
                <a:tc>
                  <a:txBody>
                    <a:bodyPr/>
                    <a:lstStyle/>
                    <a:p>
                      <a:r>
                        <a:rPr lang="en-US" sz="1600" dirty="0">
                          <a:solidFill>
                            <a:srgbClr val="3F4443"/>
                          </a:solidFill>
                        </a:rPr>
                        <a:t>LTD Benefit</a:t>
                      </a:r>
                    </a:p>
                  </a:txBody>
                  <a:tcPr anchor="ctr"/>
                </a:tc>
                <a:tc>
                  <a:txBody>
                    <a:bodyPr/>
                    <a:lstStyle/>
                    <a:p>
                      <a:pPr algn="ctr"/>
                      <a:r>
                        <a:rPr lang="en-US" sz="1600" dirty="0">
                          <a:solidFill>
                            <a:srgbClr val="3F4443"/>
                          </a:solidFill>
                        </a:rPr>
                        <a:t>60% up to a monthly maximum of $5,000</a:t>
                      </a:r>
                    </a:p>
                  </a:txBody>
                  <a:tcPr anchor="ctr"/>
                </a:tc>
                <a:extLst>
                  <a:ext uri="{0D108BD9-81ED-4DB2-BD59-A6C34878D82A}">
                    <a16:rowId xmlns:a16="http://schemas.microsoft.com/office/drawing/2014/main" val="10002"/>
                  </a:ext>
                </a:extLst>
              </a:tr>
              <a:tr h="374904">
                <a:tc>
                  <a:txBody>
                    <a:bodyPr/>
                    <a:lstStyle/>
                    <a:p>
                      <a:pPr marL="0" marR="0" indent="0" algn="l" defTabSz="914400" rtl="0" eaLnBrk="1" fontAlgn="auto" latinLnBrk="0" hangingPunct="1">
                        <a:lnSpc>
                          <a:spcPct val="100000"/>
                        </a:lnSpc>
                        <a:spcBef>
                          <a:spcPct val="0"/>
                        </a:spcBef>
                        <a:spcAft>
                          <a:spcPct val="0"/>
                        </a:spcAft>
                        <a:buClrTx/>
                        <a:buSzTx/>
                        <a:buFontTx/>
                        <a:buNone/>
                        <a:defRPr/>
                      </a:pPr>
                      <a:r>
                        <a:rPr lang="en-US" sz="1600" dirty="0">
                          <a:solidFill>
                            <a:srgbClr val="3F4443"/>
                          </a:solidFill>
                        </a:rPr>
                        <a:t>Definition of Disability</a:t>
                      </a:r>
                    </a:p>
                  </a:txBody>
                  <a:tcPr anchor="ctr"/>
                </a:tc>
                <a:tc>
                  <a:txBody>
                    <a:bodyPr/>
                    <a:lstStyle/>
                    <a:p>
                      <a:pPr marL="0" marR="0" indent="0" algn="ctr" defTabSz="914400" rtl="0" eaLnBrk="1" fontAlgn="auto" latinLnBrk="0" hangingPunct="1">
                        <a:lnSpc>
                          <a:spcPct val="100000"/>
                        </a:lnSpc>
                        <a:spcBef>
                          <a:spcPct val="0"/>
                        </a:spcBef>
                        <a:spcAft>
                          <a:spcPct val="0"/>
                        </a:spcAft>
                        <a:buClrTx/>
                        <a:buSzTx/>
                        <a:buFontTx/>
                        <a:buNone/>
                        <a:defRPr/>
                      </a:pPr>
                      <a:r>
                        <a:rPr lang="en-US" sz="1600" dirty="0">
                          <a:solidFill>
                            <a:srgbClr val="3F4443"/>
                          </a:solidFill>
                        </a:rPr>
                        <a:t>2-year own occupation</a:t>
                      </a:r>
                    </a:p>
                  </a:txBody>
                  <a:tcPr anchor="ctr"/>
                </a:tc>
                <a:extLst>
                  <a:ext uri="{0D108BD9-81ED-4DB2-BD59-A6C34878D82A}">
                    <a16:rowId xmlns:a16="http://schemas.microsoft.com/office/drawing/2014/main" val="10003"/>
                  </a:ext>
                </a:extLst>
              </a:tr>
              <a:tr h="374904">
                <a:tc>
                  <a:txBody>
                    <a:bodyPr/>
                    <a:lstStyle/>
                    <a:p>
                      <a:pPr marL="0" marR="0" indent="0" algn="l" defTabSz="914400" rtl="0" eaLnBrk="1" fontAlgn="auto" latinLnBrk="0" hangingPunct="1">
                        <a:lnSpc>
                          <a:spcPct val="100000"/>
                        </a:lnSpc>
                        <a:spcBef>
                          <a:spcPct val="0"/>
                        </a:spcBef>
                        <a:spcAft>
                          <a:spcPct val="0"/>
                        </a:spcAft>
                        <a:buClrTx/>
                        <a:buSzTx/>
                        <a:buFontTx/>
                        <a:buNone/>
                        <a:defRPr/>
                      </a:pPr>
                      <a:r>
                        <a:rPr lang="en-US" sz="1600" dirty="0">
                          <a:solidFill>
                            <a:srgbClr val="3F4443"/>
                          </a:solidFill>
                        </a:rPr>
                        <a:t>Maximum Disability</a:t>
                      </a:r>
                      <a:r>
                        <a:rPr lang="en-US" sz="1600" baseline="0" dirty="0">
                          <a:solidFill>
                            <a:srgbClr val="3F4443"/>
                          </a:solidFill>
                        </a:rPr>
                        <a:t> Period</a:t>
                      </a:r>
                      <a:endParaRPr lang="en-US" sz="1200" dirty="0">
                        <a:solidFill>
                          <a:srgbClr val="3F4443"/>
                        </a:solidFill>
                      </a:endParaRPr>
                    </a:p>
                  </a:txBody>
                  <a:tcPr anchor="ctr"/>
                </a:tc>
                <a:tc>
                  <a:txBody>
                    <a:bodyPr/>
                    <a:lstStyle/>
                    <a:p>
                      <a:pPr marL="0" marR="0" indent="0" algn="ctr" defTabSz="914400" rtl="0" eaLnBrk="1" fontAlgn="auto" latinLnBrk="0" hangingPunct="1">
                        <a:lnSpc>
                          <a:spcPct val="100000"/>
                        </a:lnSpc>
                        <a:spcBef>
                          <a:spcPct val="0"/>
                        </a:spcBef>
                        <a:spcAft>
                          <a:spcPct val="0"/>
                        </a:spcAft>
                        <a:buClrTx/>
                        <a:buSzTx/>
                        <a:buFontTx/>
                        <a:buNone/>
                        <a:defRPr/>
                      </a:pPr>
                      <a:r>
                        <a:rPr lang="en-US" sz="1600" dirty="0">
                          <a:solidFill>
                            <a:srgbClr val="3F4443"/>
                          </a:solidFill>
                        </a:rPr>
                        <a:t>Social Security Normal Retirement Age</a:t>
                      </a:r>
                    </a:p>
                  </a:txBody>
                  <a:tcPr anchor="ctr"/>
                </a:tc>
                <a:extLst>
                  <a:ext uri="{0D108BD9-81ED-4DB2-BD59-A6C34878D82A}">
                    <a16:rowId xmlns:a16="http://schemas.microsoft.com/office/drawing/2014/main" val="10004"/>
                  </a:ext>
                </a:extLst>
              </a:tr>
              <a:tr h="374904">
                <a:tc>
                  <a:txBody>
                    <a:bodyPr/>
                    <a:lstStyle/>
                    <a:p>
                      <a:pPr marL="0" marR="0" indent="0" algn="l" defTabSz="914400" rtl="0" eaLnBrk="1" fontAlgn="auto" latinLnBrk="0" hangingPunct="1">
                        <a:lnSpc>
                          <a:spcPct val="100000"/>
                        </a:lnSpc>
                        <a:spcBef>
                          <a:spcPct val="0"/>
                        </a:spcBef>
                        <a:spcAft>
                          <a:spcPct val="0"/>
                        </a:spcAft>
                        <a:buClrTx/>
                        <a:buSzTx/>
                        <a:buFontTx/>
                        <a:buNone/>
                        <a:defRPr/>
                      </a:pPr>
                      <a:r>
                        <a:rPr lang="en-US" sz="1600" dirty="0">
                          <a:solidFill>
                            <a:srgbClr val="3F4443"/>
                          </a:solidFill>
                        </a:rPr>
                        <a:t>Pre-Existing Condition Limitations</a:t>
                      </a:r>
                    </a:p>
                  </a:txBody>
                  <a:tcPr anchor="ctr"/>
                </a:tc>
                <a:tc>
                  <a:txBody>
                    <a:bodyPr/>
                    <a:lstStyle/>
                    <a:p>
                      <a:pPr marL="0" marR="0" indent="0" algn="ctr" defTabSz="914400" rtl="0" eaLnBrk="1" fontAlgn="auto" latinLnBrk="0" hangingPunct="1">
                        <a:lnSpc>
                          <a:spcPct val="100000"/>
                        </a:lnSpc>
                        <a:spcBef>
                          <a:spcPct val="0"/>
                        </a:spcBef>
                        <a:spcAft>
                          <a:spcPct val="0"/>
                        </a:spcAft>
                        <a:buClrTx/>
                        <a:buSzTx/>
                        <a:buFontTx/>
                        <a:buNone/>
                        <a:defRPr/>
                      </a:pPr>
                      <a:r>
                        <a:rPr lang="en-US" sz="1600" dirty="0">
                          <a:solidFill>
                            <a:srgbClr val="3F4443"/>
                          </a:solidFill>
                        </a:rPr>
                        <a:t>12 months for conditions treated within the 3 months prior to effective date of coverage</a:t>
                      </a:r>
                    </a:p>
                  </a:txBody>
                  <a:tcPr anchor="ctr"/>
                </a:tc>
                <a:extLst>
                  <a:ext uri="{0D108BD9-81ED-4DB2-BD59-A6C34878D82A}">
                    <a16:rowId xmlns:a16="http://schemas.microsoft.com/office/drawing/2014/main" val="10005"/>
                  </a:ext>
                </a:extLst>
              </a:tr>
            </a:tbl>
          </a:graphicData>
        </a:graphic>
      </p:graphicFrame>
      <p:pic>
        <p:nvPicPr>
          <p:cNvPr id="10" name="Picture 9">
            <a:extLst>
              <a:ext uri="{FF2B5EF4-FFF2-40B4-BE49-F238E27FC236}">
                <a16:creationId xmlns:a16="http://schemas.microsoft.com/office/drawing/2014/main" id="{3165A4BB-1D9B-0D45-2EEC-5B488EB8E689}"/>
              </a:ext>
            </a:extLst>
          </p:cNvPr>
          <p:cNvPicPr>
            <a:picLocks noChangeAspect="1"/>
          </p:cNvPicPr>
          <p:nvPr/>
        </p:nvPicPr>
        <p:blipFill>
          <a:blip r:embed="rId3"/>
          <a:stretch>
            <a:fillRect/>
          </a:stretch>
        </p:blipFill>
        <p:spPr>
          <a:xfrm>
            <a:off x="6499677" y="578838"/>
            <a:ext cx="2109399" cy="676715"/>
          </a:xfrm>
          <a:prstGeom prst="rect">
            <a:avLst/>
          </a:prstGeom>
        </p:spPr>
      </p:pic>
      <p:pic>
        <p:nvPicPr>
          <p:cNvPr id="11" name="Picture 10">
            <a:extLst>
              <a:ext uri="{FF2B5EF4-FFF2-40B4-BE49-F238E27FC236}">
                <a16:creationId xmlns:a16="http://schemas.microsoft.com/office/drawing/2014/main" id="{C1E108F3-D405-979F-9399-9B2DF34B7068}"/>
              </a:ext>
            </a:extLst>
          </p:cNvPr>
          <p:cNvPicPr>
            <a:picLocks noChangeAspect="1"/>
          </p:cNvPicPr>
          <p:nvPr/>
        </p:nvPicPr>
        <p:blipFill rotWithShape="1">
          <a:blip r:embed="rId4"/>
          <a:srcRect l="27378" t="6969" b="17967"/>
          <a:stretch/>
        </p:blipFill>
        <p:spPr>
          <a:xfrm>
            <a:off x="534924" y="305752"/>
            <a:ext cx="1870706" cy="1487695"/>
          </a:xfrm>
          <a:prstGeom prst="rect">
            <a:avLst/>
          </a:prstGeom>
        </p:spPr>
      </p:pic>
    </p:spTree>
    <p:extLst>
      <p:ext uri="{BB962C8B-B14F-4D97-AF65-F5344CB8AC3E}">
        <p14:creationId xmlns:p14="http://schemas.microsoft.com/office/powerpoint/2010/main" val="2012124379"/>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Voluntary Accident Insurance</a:t>
            </a:r>
            <a:endParaRPr lang="en-US" sz="3200" dirty="0">
              <a:highlight>
                <a:srgbClr val="FFFF00"/>
              </a:highlight>
            </a:endParaRPr>
          </a:p>
        </p:txBody>
      </p:sp>
      <p:sp>
        <p:nvSpPr>
          <p:cNvPr id="3" name="Content Placeholder 2">
            <a:extLst>
              <a:ext uri="{FF2B5EF4-FFF2-40B4-BE49-F238E27FC236}">
                <a16:creationId xmlns:a16="http://schemas.microsoft.com/office/drawing/2014/main" id="{718AA56F-7452-45F2-B778-9FDB18087A4D}"/>
              </a:ext>
            </a:extLst>
          </p:cNvPr>
          <p:cNvSpPr>
            <a:spLocks noGrp="1"/>
          </p:cNvSpPr>
          <p:nvPr>
            <p:ph idx="1"/>
          </p:nvPr>
        </p:nvSpPr>
        <p:spPr/>
        <p:txBody>
          <a:bodyPr>
            <a:normAutofit/>
          </a:bodyPr>
          <a:lstStyle/>
          <a:p>
            <a:r>
              <a:rPr lang="en-US" sz="2000" dirty="0"/>
              <a:t>Accident insurance is a form of insurance policy that offers a payout if you experience an injury outside of work.</a:t>
            </a:r>
          </a:p>
          <a:p>
            <a:r>
              <a:rPr lang="en-US" sz="2000" dirty="0"/>
              <a:t>You have a choice of two plans: Low Plan and High Plan.</a:t>
            </a:r>
          </a:p>
          <a:p>
            <a:r>
              <a:rPr lang="en-US" sz="2000" dirty="0"/>
              <a:t>Coverage is guaranteed for you and your family.</a:t>
            </a:r>
          </a:p>
          <a:p>
            <a:r>
              <a:rPr lang="en-US" sz="2000" dirty="0"/>
              <a:t>Payments are made directly to you to spend as you choose.</a:t>
            </a:r>
          </a:p>
          <a:p>
            <a:endParaRPr lang="en-US" sz="2000" dirty="0"/>
          </a:p>
        </p:txBody>
      </p:sp>
      <p:sp>
        <p:nvSpPr>
          <p:cNvPr id="6" name="TextBox 5">
            <a:extLst>
              <a:ext uri="{FF2B5EF4-FFF2-40B4-BE49-F238E27FC236}">
                <a16:creationId xmlns:a16="http://schemas.microsoft.com/office/drawing/2014/main" id="{489C3964-B884-4836-91E5-790CC2A1AAFD}"/>
              </a:ext>
            </a:extLst>
          </p:cNvPr>
          <p:cNvSpPr txBox="1"/>
          <p:nvPr/>
        </p:nvSpPr>
        <p:spPr>
          <a:xfrm>
            <a:off x="378101" y="5550706"/>
            <a:ext cx="8313684" cy="394147"/>
          </a:xfrm>
          <a:prstGeom prst="rect">
            <a:avLst/>
          </a:prstGeom>
          <a:noFill/>
        </p:spPr>
        <p:txBody>
          <a:bodyPr wrap="square">
            <a:spAutoFit/>
          </a:bodyPr>
          <a:lstStyle/>
          <a:p>
            <a:pPr>
              <a:lnSpc>
                <a:spcPct val="120000"/>
              </a:lnSpc>
              <a:spcBef>
                <a:spcPct val="0"/>
              </a:spcBef>
            </a:pPr>
            <a:r>
              <a:rPr lang="en-US" dirty="0">
                <a:solidFill>
                  <a:srgbClr val="000000"/>
                </a:solidFill>
                <a:latin typeface="Arial" panose="020B0604020202020204" pitchFamily="34" charset="0"/>
                <a:cs typeface="Arial" panose="020B0604020202020204" pitchFamily="34" charset="0"/>
              </a:rPr>
              <a:t>100% </a:t>
            </a:r>
            <a:r>
              <a:rPr lang="en-US" sz="1800" dirty="0">
                <a:solidFill>
                  <a:srgbClr val="000000"/>
                </a:solidFill>
                <a:latin typeface="Arial" panose="020B0604020202020204" pitchFamily="34" charset="0"/>
                <a:cs typeface="Arial" panose="020B0604020202020204" pitchFamily="34" charset="0"/>
              </a:rPr>
              <a:t>paid by employees, if you want to purchase voluntary accident insurance.</a:t>
            </a:r>
          </a:p>
        </p:txBody>
      </p:sp>
      <p:pic>
        <p:nvPicPr>
          <p:cNvPr id="7" name="Picture 6">
            <a:extLst>
              <a:ext uri="{FF2B5EF4-FFF2-40B4-BE49-F238E27FC236}">
                <a16:creationId xmlns:a16="http://schemas.microsoft.com/office/drawing/2014/main" id="{17BE0987-CA47-46EF-A9FF-304DB3CBE5AC}"/>
              </a:ext>
            </a:extLst>
          </p:cNvPr>
          <p:cNvPicPr>
            <a:picLocks noChangeAspect="1"/>
          </p:cNvPicPr>
          <p:nvPr/>
        </p:nvPicPr>
        <p:blipFill>
          <a:blip r:embed="rId3"/>
          <a:stretch>
            <a:fillRect/>
          </a:stretch>
        </p:blipFill>
        <p:spPr>
          <a:xfrm>
            <a:off x="6434833" y="236432"/>
            <a:ext cx="2109399" cy="676715"/>
          </a:xfrm>
          <a:prstGeom prst="rect">
            <a:avLst/>
          </a:prstGeom>
        </p:spPr>
      </p:pic>
      <p:pic>
        <p:nvPicPr>
          <p:cNvPr id="8" name="Picture 7">
            <a:extLst>
              <a:ext uri="{FF2B5EF4-FFF2-40B4-BE49-F238E27FC236}">
                <a16:creationId xmlns:a16="http://schemas.microsoft.com/office/drawing/2014/main" id="{AF4E8DE0-E011-AD0C-5380-788705125CB8}"/>
              </a:ext>
            </a:extLst>
          </p:cNvPr>
          <p:cNvPicPr>
            <a:picLocks noChangeAspect="1"/>
          </p:cNvPicPr>
          <p:nvPr/>
        </p:nvPicPr>
        <p:blipFill>
          <a:blip r:embed="rId4"/>
          <a:stretch>
            <a:fillRect/>
          </a:stretch>
        </p:blipFill>
        <p:spPr>
          <a:xfrm>
            <a:off x="4800600" y="3203978"/>
            <a:ext cx="3733800" cy="2267684"/>
          </a:xfrm>
          <a:prstGeom prst="rect">
            <a:avLst/>
          </a:prstGeom>
        </p:spPr>
      </p:pic>
    </p:spTree>
    <p:extLst>
      <p:ext uri="{BB962C8B-B14F-4D97-AF65-F5344CB8AC3E}">
        <p14:creationId xmlns:p14="http://schemas.microsoft.com/office/powerpoint/2010/main" val="1797527072"/>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43A32-8B48-474C-90FC-F89B8A6C4F2B}"/>
              </a:ext>
            </a:extLst>
          </p:cNvPr>
          <p:cNvSpPr>
            <a:spLocks noGrp="1"/>
          </p:cNvSpPr>
          <p:nvPr>
            <p:ph type="title"/>
          </p:nvPr>
        </p:nvSpPr>
        <p:spPr/>
        <p:txBody>
          <a:bodyPr>
            <a:normAutofit/>
          </a:bodyPr>
          <a:lstStyle/>
          <a:p>
            <a:r>
              <a:rPr lang="en-US" sz="3600" dirty="0"/>
              <a:t>Voluntary Critical Illness</a:t>
            </a:r>
            <a:endParaRPr lang="en-US" sz="3600" dirty="0">
              <a:highlight>
                <a:srgbClr val="FFFF00"/>
              </a:highlight>
            </a:endParaRPr>
          </a:p>
        </p:txBody>
      </p:sp>
      <p:sp>
        <p:nvSpPr>
          <p:cNvPr id="3" name="Content Placeholder 2">
            <a:extLst>
              <a:ext uri="{FF2B5EF4-FFF2-40B4-BE49-F238E27FC236}">
                <a16:creationId xmlns:a16="http://schemas.microsoft.com/office/drawing/2014/main" id="{E9EA4F75-986C-453E-AFD0-C41E14031ED8}"/>
              </a:ext>
            </a:extLst>
          </p:cNvPr>
          <p:cNvSpPr>
            <a:spLocks noGrp="1"/>
          </p:cNvSpPr>
          <p:nvPr>
            <p:ph idx="1"/>
          </p:nvPr>
        </p:nvSpPr>
        <p:spPr/>
        <p:txBody>
          <a:bodyPr/>
          <a:lstStyle/>
          <a:p>
            <a:pPr marL="285750" indent="-285750"/>
            <a:r>
              <a:rPr lang="en-US" sz="1800" b="0" i="0" dirty="0">
                <a:solidFill>
                  <a:srgbClr val="4D5156"/>
                </a:solidFill>
                <a:effectLst/>
              </a:rPr>
              <a:t>Critical Illness Insurance provides benefits when a covered person is diagnosed with an eligible condition or illness. </a:t>
            </a:r>
            <a:r>
              <a:rPr lang="en-US" sz="1800" dirty="0">
                <a:solidFill>
                  <a:srgbClr val="3F4443"/>
                </a:solidFill>
              </a:rPr>
              <a:t>It</a:t>
            </a:r>
            <a:r>
              <a:rPr lang="en-US" sz="1800" b="1" dirty="0">
                <a:solidFill>
                  <a:srgbClr val="3F4443"/>
                </a:solidFill>
              </a:rPr>
              <a:t> </a:t>
            </a:r>
            <a:r>
              <a:rPr lang="en-US" sz="1800" dirty="0">
                <a:solidFill>
                  <a:srgbClr val="3F4443"/>
                </a:solidFill>
              </a:rPr>
              <a:t>helps offset expenses not reimbursed by other types of insurance.</a:t>
            </a:r>
          </a:p>
          <a:p>
            <a:pPr marL="285750" indent="-285750"/>
            <a:r>
              <a:rPr lang="en-US" sz="1800" dirty="0">
                <a:solidFill>
                  <a:srgbClr val="3F4443"/>
                </a:solidFill>
              </a:rPr>
              <a:t>It is not a replacement for traditional medical or disability income insurance</a:t>
            </a:r>
            <a:r>
              <a:rPr lang="en-US" sz="1800" b="1" dirty="0">
                <a:solidFill>
                  <a:srgbClr val="3F4443"/>
                </a:solidFill>
              </a:rPr>
              <a:t>. </a:t>
            </a:r>
            <a:r>
              <a:rPr lang="en-US" sz="1800" dirty="0">
                <a:solidFill>
                  <a:srgbClr val="3F4443"/>
                </a:solidFill>
              </a:rPr>
              <a:t>Rather it is a compliment to these other coverages.</a:t>
            </a:r>
          </a:p>
          <a:p>
            <a:pPr marL="285750" indent="-285750"/>
            <a:r>
              <a:rPr lang="en-US" sz="1800" dirty="0">
                <a:solidFill>
                  <a:srgbClr val="3F4443"/>
                </a:solidFill>
              </a:rPr>
              <a:t>Your critical illness insurance </a:t>
            </a:r>
            <a:r>
              <a:rPr lang="en-US" sz="1800" b="1" dirty="0">
                <a:solidFill>
                  <a:srgbClr val="3F4443"/>
                </a:solidFill>
              </a:rPr>
              <a:t>enrollment is guaranteed</a:t>
            </a:r>
            <a:r>
              <a:rPr lang="en-US" sz="1800" dirty="0">
                <a:solidFill>
                  <a:srgbClr val="3F4443"/>
                </a:solidFill>
              </a:rPr>
              <a:t> provided you are actively at work</a:t>
            </a:r>
            <a:r>
              <a:rPr lang="en-US" sz="1400" dirty="0"/>
              <a:t>.</a:t>
            </a:r>
          </a:p>
          <a:p>
            <a:endParaRPr lang="en-US" dirty="0"/>
          </a:p>
        </p:txBody>
      </p:sp>
      <p:pic>
        <p:nvPicPr>
          <p:cNvPr id="4" name="Picture 3">
            <a:extLst>
              <a:ext uri="{FF2B5EF4-FFF2-40B4-BE49-F238E27FC236}">
                <a16:creationId xmlns:a16="http://schemas.microsoft.com/office/drawing/2014/main" id="{CC572498-3EEE-4569-AFCD-FC0CD5DFF47B}"/>
              </a:ext>
            </a:extLst>
          </p:cNvPr>
          <p:cNvPicPr>
            <a:picLocks noChangeAspect="1"/>
          </p:cNvPicPr>
          <p:nvPr/>
        </p:nvPicPr>
        <p:blipFill>
          <a:blip r:embed="rId3"/>
          <a:stretch>
            <a:fillRect/>
          </a:stretch>
        </p:blipFill>
        <p:spPr>
          <a:xfrm>
            <a:off x="762488" y="3438832"/>
            <a:ext cx="7609054" cy="1426697"/>
          </a:xfrm>
          <a:prstGeom prst="rect">
            <a:avLst/>
          </a:prstGeom>
        </p:spPr>
      </p:pic>
      <p:sp>
        <p:nvSpPr>
          <p:cNvPr id="6" name="TextBox 5">
            <a:extLst>
              <a:ext uri="{FF2B5EF4-FFF2-40B4-BE49-F238E27FC236}">
                <a16:creationId xmlns:a16="http://schemas.microsoft.com/office/drawing/2014/main" id="{F408610D-47D6-4567-95FA-340F813CF03F}"/>
              </a:ext>
            </a:extLst>
          </p:cNvPr>
          <p:cNvSpPr txBox="1"/>
          <p:nvPr/>
        </p:nvSpPr>
        <p:spPr>
          <a:xfrm>
            <a:off x="304800" y="5151046"/>
            <a:ext cx="4495800" cy="1059008"/>
          </a:xfrm>
          <a:prstGeom prst="rect">
            <a:avLst/>
          </a:prstGeom>
          <a:noFill/>
        </p:spPr>
        <p:txBody>
          <a:bodyPr wrap="square">
            <a:spAutoFit/>
          </a:bodyPr>
          <a:lstStyle/>
          <a:p>
            <a:pPr>
              <a:lnSpc>
                <a:spcPct val="120000"/>
              </a:lnSpc>
              <a:spcBef>
                <a:spcPct val="0"/>
              </a:spcBef>
            </a:pPr>
            <a:r>
              <a:rPr lang="en-US" dirty="0">
                <a:solidFill>
                  <a:srgbClr val="3F4443"/>
                </a:solidFill>
                <a:latin typeface="Arial" panose="020B0604020202020204" pitchFamily="34" charset="0"/>
                <a:cs typeface="Arial" panose="020B0604020202020204" pitchFamily="34" charset="0"/>
              </a:rPr>
              <a:t>100% </a:t>
            </a:r>
            <a:r>
              <a:rPr lang="en-US" sz="1800" dirty="0">
                <a:solidFill>
                  <a:srgbClr val="3F4443"/>
                </a:solidFill>
                <a:latin typeface="Arial" panose="020B0604020202020204" pitchFamily="34" charset="0"/>
                <a:cs typeface="Arial" panose="020B0604020202020204" pitchFamily="34" charset="0"/>
              </a:rPr>
              <a:t>paid by employees, if you want to purchase voluntary critical illness insurance</a:t>
            </a:r>
          </a:p>
        </p:txBody>
      </p:sp>
      <p:pic>
        <p:nvPicPr>
          <p:cNvPr id="7" name="Picture 6">
            <a:extLst>
              <a:ext uri="{FF2B5EF4-FFF2-40B4-BE49-F238E27FC236}">
                <a16:creationId xmlns:a16="http://schemas.microsoft.com/office/drawing/2014/main" id="{79BD4F13-E59F-415A-87FE-6BB2E877CDD8}"/>
              </a:ext>
            </a:extLst>
          </p:cNvPr>
          <p:cNvPicPr>
            <a:picLocks noChangeAspect="1"/>
          </p:cNvPicPr>
          <p:nvPr/>
        </p:nvPicPr>
        <p:blipFill>
          <a:blip r:embed="rId4"/>
          <a:stretch>
            <a:fillRect/>
          </a:stretch>
        </p:blipFill>
        <p:spPr>
          <a:xfrm>
            <a:off x="6572416" y="385729"/>
            <a:ext cx="2109399" cy="676715"/>
          </a:xfrm>
          <a:prstGeom prst="rect">
            <a:avLst/>
          </a:prstGeom>
        </p:spPr>
      </p:pic>
      <p:pic>
        <p:nvPicPr>
          <p:cNvPr id="8" name="Picture 7">
            <a:extLst>
              <a:ext uri="{FF2B5EF4-FFF2-40B4-BE49-F238E27FC236}">
                <a16:creationId xmlns:a16="http://schemas.microsoft.com/office/drawing/2014/main" id="{AE7D633E-6B2B-0AEA-12CF-58B838972BE3}"/>
              </a:ext>
            </a:extLst>
          </p:cNvPr>
          <p:cNvPicPr>
            <a:picLocks noChangeAspect="1"/>
          </p:cNvPicPr>
          <p:nvPr/>
        </p:nvPicPr>
        <p:blipFill>
          <a:blip r:embed="rId5"/>
          <a:stretch>
            <a:fillRect/>
          </a:stretch>
        </p:blipFill>
        <p:spPr>
          <a:xfrm>
            <a:off x="4883726" y="4882698"/>
            <a:ext cx="2753866" cy="1799458"/>
          </a:xfrm>
          <a:prstGeom prst="rect">
            <a:avLst/>
          </a:prstGeom>
        </p:spPr>
      </p:pic>
    </p:spTree>
    <p:extLst>
      <p:ext uri="{BB962C8B-B14F-4D97-AF65-F5344CB8AC3E}">
        <p14:creationId xmlns:p14="http://schemas.microsoft.com/office/powerpoint/2010/main" val="2451719506"/>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3F7E61-35E5-4E9D-9073-85E0C7CA8765}"/>
              </a:ext>
            </a:extLst>
          </p:cNvPr>
          <p:cNvSpPr>
            <a:spLocks noGrp="1"/>
          </p:cNvSpPr>
          <p:nvPr>
            <p:ph type="title"/>
          </p:nvPr>
        </p:nvSpPr>
        <p:spPr>
          <a:xfrm>
            <a:off x="152400" y="147932"/>
            <a:ext cx="8229600" cy="868362"/>
          </a:xfrm>
        </p:spPr>
        <p:txBody>
          <a:bodyPr>
            <a:normAutofit fontScale="90000"/>
          </a:bodyPr>
          <a:lstStyle/>
          <a:p>
            <a:r>
              <a:rPr lang="en-US" sz="3600" dirty="0"/>
              <a:t>Employee Assistance Program – EAP </a:t>
            </a:r>
          </a:p>
        </p:txBody>
      </p:sp>
      <p:pic>
        <p:nvPicPr>
          <p:cNvPr id="6" name="Picture 5">
            <a:extLst>
              <a:ext uri="{FF2B5EF4-FFF2-40B4-BE49-F238E27FC236}">
                <a16:creationId xmlns:a16="http://schemas.microsoft.com/office/drawing/2014/main" id="{628B9A4E-7B56-488B-8760-ABF4318546EB}"/>
              </a:ext>
            </a:extLst>
          </p:cNvPr>
          <p:cNvPicPr>
            <a:picLocks noChangeAspect="1"/>
          </p:cNvPicPr>
          <p:nvPr/>
        </p:nvPicPr>
        <p:blipFill>
          <a:blip r:embed="rId3"/>
          <a:stretch>
            <a:fillRect/>
          </a:stretch>
        </p:blipFill>
        <p:spPr>
          <a:xfrm>
            <a:off x="5029200" y="1173378"/>
            <a:ext cx="4114800" cy="968484"/>
          </a:xfrm>
          <a:prstGeom prst="rect">
            <a:avLst/>
          </a:prstGeom>
        </p:spPr>
      </p:pic>
      <p:pic>
        <p:nvPicPr>
          <p:cNvPr id="7" name="Picture 6">
            <a:extLst>
              <a:ext uri="{FF2B5EF4-FFF2-40B4-BE49-F238E27FC236}">
                <a16:creationId xmlns:a16="http://schemas.microsoft.com/office/drawing/2014/main" id="{6232E625-395B-4B6A-9EB4-C42072F44075}"/>
              </a:ext>
            </a:extLst>
          </p:cNvPr>
          <p:cNvPicPr>
            <a:picLocks noChangeAspect="1"/>
          </p:cNvPicPr>
          <p:nvPr/>
        </p:nvPicPr>
        <p:blipFill>
          <a:blip r:embed="rId4"/>
          <a:stretch>
            <a:fillRect/>
          </a:stretch>
        </p:blipFill>
        <p:spPr>
          <a:xfrm>
            <a:off x="7666698" y="405249"/>
            <a:ext cx="1421623" cy="456070"/>
          </a:xfrm>
          <a:prstGeom prst="rect">
            <a:avLst/>
          </a:prstGeom>
        </p:spPr>
      </p:pic>
      <p:sp>
        <p:nvSpPr>
          <p:cNvPr id="9" name="TextBox 8">
            <a:extLst>
              <a:ext uri="{FF2B5EF4-FFF2-40B4-BE49-F238E27FC236}">
                <a16:creationId xmlns:a16="http://schemas.microsoft.com/office/drawing/2014/main" id="{4ED8C2CA-C499-42BD-B45F-15827845AA83}"/>
              </a:ext>
            </a:extLst>
          </p:cNvPr>
          <p:cNvSpPr txBox="1"/>
          <p:nvPr/>
        </p:nvSpPr>
        <p:spPr>
          <a:xfrm>
            <a:off x="147909" y="1206404"/>
            <a:ext cx="4533876" cy="1477328"/>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EmployeeConnect offers professional, confidential services to help you, and your loved ones improve your quality of life. </a:t>
            </a: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90453AD2-312C-4B01-AB18-3B6710586899}"/>
              </a:ext>
            </a:extLst>
          </p:cNvPr>
          <p:cNvPicPr>
            <a:picLocks noChangeAspect="1"/>
          </p:cNvPicPr>
          <p:nvPr/>
        </p:nvPicPr>
        <p:blipFill>
          <a:blip r:embed="rId5"/>
          <a:stretch>
            <a:fillRect/>
          </a:stretch>
        </p:blipFill>
        <p:spPr>
          <a:xfrm>
            <a:off x="199821" y="4747694"/>
            <a:ext cx="5116286" cy="1524000"/>
          </a:xfrm>
          <a:prstGeom prst="rect">
            <a:avLst/>
          </a:prstGeom>
        </p:spPr>
      </p:pic>
      <p:pic>
        <p:nvPicPr>
          <p:cNvPr id="11" name="Picture 10">
            <a:extLst>
              <a:ext uri="{FF2B5EF4-FFF2-40B4-BE49-F238E27FC236}">
                <a16:creationId xmlns:a16="http://schemas.microsoft.com/office/drawing/2014/main" id="{69912925-293A-4F02-8E25-D70DFED9F2CE}"/>
              </a:ext>
            </a:extLst>
          </p:cNvPr>
          <p:cNvPicPr>
            <a:picLocks noChangeAspect="1"/>
          </p:cNvPicPr>
          <p:nvPr/>
        </p:nvPicPr>
        <p:blipFill>
          <a:blip r:embed="rId6"/>
          <a:stretch>
            <a:fillRect/>
          </a:stretch>
        </p:blipFill>
        <p:spPr>
          <a:xfrm>
            <a:off x="5733887" y="4488686"/>
            <a:ext cx="3354434" cy="1782043"/>
          </a:xfrm>
          <a:prstGeom prst="rect">
            <a:avLst/>
          </a:prstGeom>
        </p:spPr>
      </p:pic>
      <p:sp>
        <p:nvSpPr>
          <p:cNvPr id="14" name="TextBox 13">
            <a:extLst>
              <a:ext uri="{FF2B5EF4-FFF2-40B4-BE49-F238E27FC236}">
                <a16:creationId xmlns:a16="http://schemas.microsoft.com/office/drawing/2014/main" id="{558CD230-1706-4CC8-8408-F7887833B773}"/>
              </a:ext>
            </a:extLst>
          </p:cNvPr>
          <p:cNvSpPr txBox="1"/>
          <p:nvPr/>
        </p:nvSpPr>
        <p:spPr>
          <a:xfrm>
            <a:off x="147909" y="2268980"/>
            <a:ext cx="8848181" cy="2118529"/>
          </a:xfrm>
          <a:prstGeom prst="rect">
            <a:avLst/>
          </a:prstGeom>
          <a:noFill/>
        </p:spPr>
        <p:txBody>
          <a:bodyPr wrap="square" numCol="1" rtlCol="0">
            <a:spAutoFit/>
          </a:bodyPr>
          <a:lstStyle/>
          <a:p>
            <a:r>
              <a:rPr lang="en-US" dirty="0">
                <a:latin typeface="Arial" panose="020B0604020202020204" pitchFamily="34" charset="0"/>
                <a:cs typeface="Arial" panose="020B0604020202020204" pitchFamily="34" charset="0"/>
              </a:rPr>
              <a:t>Receive confidential help 24 hours a day, seven days a week for employees and their family members. Get help with: </a:t>
            </a:r>
          </a:p>
          <a:p>
            <a:endParaRPr lang="en-US" dirty="0">
              <a:latin typeface="Arial" panose="020B0604020202020204" pitchFamily="34" charset="0"/>
              <a:cs typeface="Arial" panose="020B0604020202020204" pitchFamily="34" charset="0"/>
            </a:endParaRPr>
          </a:p>
          <a:p>
            <a:pPr marL="285750" indent="-285750">
              <a:lnSpc>
                <a:spcPct val="150000"/>
              </a:lnSpc>
              <a:buFont typeface="Arial" panose="020B0604020202020204" pitchFamily="34" charset="0"/>
              <a:buChar char="•"/>
            </a:pPr>
            <a:r>
              <a:rPr lang="en-US" dirty="0">
                <a:latin typeface="Arial" panose="020B0604020202020204" pitchFamily="34" charset="0"/>
                <a:cs typeface="Arial" panose="020B0604020202020204" pitchFamily="34" charset="0"/>
              </a:rPr>
              <a:t>Family</a:t>
            </a:r>
          </a:p>
          <a:p>
            <a:pPr marL="285750" indent="-285750">
              <a:lnSpc>
                <a:spcPct val="150000"/>
              </a:lnSpc>
              <a:buFont typeface="Arial" panose="020B0604020202020204" pitchFamily="34" charset="0"/>
              <a:buChar char="•"/>
            </a:pPr>
            <a:r>
              <a:rPr lang="en-US" dirty="0">
                <a:latin typeface="Arial" panose="020B0604020202020204" pitchFamily="34" charset="0"/>
                <a:cs typeface="Arial" panose="020B0604020202020204" pitchFamily="34" charset="0"/>
              </a:rPr>
              <a:t>Parenting</a:t>
            </a:r>
          </a:p>
          <a:p>
            <a:pPr marL="285750" indent="-285750">
              <a:lnSpc>
                <a:spcPct val="150000"/>
              </a:lnSpc>
              <a:buFont typeface="Arial" panose="020B0604020202020204" pitchFamily="34" charset="0"/>
              <a:buChar char="•"/>
            </a:pPr>
            <a:r>
              <a:rPr lang="en-US" dirty="0">
                <a:latin typeface="Arial" panose="020B0604020202020204" pitchFamily="34" charset="0"/>
                <a:cs typeface="Arial" panose="020B0604020202020204" pitchFamily="34" charset="0"/>
              </a:rPr>
              <a:t>Addictions</a:t>
            </a:r>
          </a:p>
        </p:txBody>
      </p:sp>
      <p:sp>
        <p:nvSpPr>
          <p:cNvPr id="15" name="TextBox 14">
            <a:extLst>
              <a:ext uri="{FF2B5EF4-FFF2-40B4-BE49-F238E27FC236}">
                <a16:creationId xmlns:a16="http://schemas.microsoft.com/office/drawing/2014/main" id="{407A60D0-D666-425B-8E8B-D63A35E5F1A4}"/>
              </a:ext>
            </a:extLst>
          </p:cNvPr>
          <p:cNvSpPr txBox="1"/>
          <p:nvPr/>
        </p:nvSpPr>
        <p:spPr>
          <a:xfrm>
            <a:off x="3276191" y="3071947"/>
            <a:ext cx="1982017" cy="1287532"/>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dirty="0">
                <a:latin typeface="Arial" panose="020B0604020202020204" pitchFamily="34" charset="0"/>
                <a:cs typeface="Arial" panose="020B0604020202020204" pitchFamily="34" charset="0"/>
              </a:rPr>
              <a:t>Emotional </a:t>
            </a:r>
          </a:p>
          <a:p>
            <a:pPr marL="285750" indent="-285750">
              <a:lnSpc>
                <a:spcPct val="150000"/>
              </a:lnSpc>
              <a:buFont typeface="Arial" panose="020B0604020202020204" pitchFamily="34" charset="0"/>
              <a:buChar char="•"/>
            </a:pPr>
            <a:r>
              <a:rPr lang="en-US" dirty="0">
                <a:latin typeface="Arial" panose="020B0604020202020204" pitchFamily="34" charset="0"/>
                <a:cs typeface="Arial" panose="020B0604020202020204" pitchFamily="34" charset="0"/>
              </a:rPr>
              <a:t>Legal</a:t>
            </a:r>
          </a:p>
          <a:p>
            <a:pPr marL="285750" indent="-285750">
              <a:lnSpc>
                <a:spcPct val="150000"/>
              </a:lnSpc>
              <a:buFont typeface="Arial" panose="020B0604020202020204" pitchFamily="34" charset="0"/>
              <a:buChar char="•"/>
            </a:pPr>
            <a:r>
              <a:rPr lang="en-US" dirty="0">
                <a:latin typeface="Arial" panose="020B0604020202020204" pitchFamily="34" charset="0"/>
                <a:cs typeface="Arial" panose="020B0604020202020204" pitchFamily="34" charset="0"/>
              </a:rPr>
              <a:t>Financial</a:t>
            </a:r>
          </a:p>
        </p:txBody>
      </p:sp>
      <p:sp>
        <p:nvSpPr>
          <p:cNvPr id="16" name="TextBox 15">
            <a:extLst>
              <a:ext uri="{FF2B5EF4-FFF2-40B4-BE49-F238E27FC236}">
                <a16:creationId xmlns:a16="http://schemas.microsoft.com/office/drawing/2014/main" id="{80C875C0-883E-4E94-B244-63E37282C326}"/>
              </a:ext>
            </a:extLst>
          </p:cNvPr>
          <p:cNvSpPr txBox="1"/>
          <p:nvPr/>
        </p:nvSpPr>
        <p:spPr>
          <a:xfrm>
            <a:off x="6095591" y="3069776"/>
            <a:ext cx="1982017" cy="872034"/>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dirty="0">
                <a:latin typeface="Arial" panose="020B0604020202020204" pitchFamily="34" charset="0"/>
                <a:cs typeface="Arial" panose="020B0604020202020204" pitchFamily="34" charset="0"/>
              </a:rPr>
              <a:t>Relationships</a:t>
            </a:r>
          </a:p>
          <a:p>
            <a:pPr marL="285750" indent="-285750">
              <a:lnSpc>
                <a:spcPct val="150000"/>
              </a:lnSpc>
              <a:buFont typeface="Arial" panose="020B0604020202020204" pitchFamily="34" charset="0"/>
              <a:buChar char="•"/>
            </a:pPr>
            <a:r>
              <a:rPr lang="en-US" dirty="0">
                <a:latin typeface="Arial" panose="020B0604020202020204" pitchFamily="34" charset="0"/>
                <a:cs typeface="Arial" panose="020B0604020202020204" pitchFamily="34" charset="0"/>
              </a:rPr>
              <a:t>Stress</a:t>
            </a:r>
          </a:p>
        </p:txBody>
      </p:sp>
    </p:spTree>
    <p:extLst>
      <p:ext uri="{BB962C8B-B14F-4D97-AF65-F5344CB8AC3E}">
        <p14:creationId xmlns:p14="http://schemas.microsoft.com/office/powerpoint/2010/main" val="2647231147"/>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0"/>
          <p:cNvSpPr>
            <a:spLocks noGrp="1"/>
          </p:cNvSpPr>
          <p:nvPr>
            <p:ph type="title"/>
          </p:nvPr>
        </p:nvSpPr>
        <p:spPr>
          <a:xfrm>
            <a:off x="457200" y="274638"/>
            <a:ext cx="8229600" cy="868362"/>
          </a:xfrm>
        </p:spPr>
        <p:txBody>
          <a:bodyPr anchor="ctr">
            <a:normAutofit/>
          </a:bodyPr>
          <a:lstStyle/>
          <a:p>
            <a:pPr>
              <a:lnSpc>
                <a:spcPct val="90000"/>
              </a:lnSpc>
            </a:pPr>
            <a:r>
              <a:rPr lang="en-US" dirty="0"/>
              <a:t>UHC Medical/Rx </a:t>
            </a:r>
            <a:br>
              <a:rPr lang="en-US" dirty="0"/>
            </a:br>
            <a:endParaRPr lang="en-US" dirty="0"/>
          </a:p>
        </p:txBody>
      </p:sp>
      <p:pic>
        <p:nvPicPr>
          <p:cNvPr id="6" name="Picture 5">
            <a:extLst>
              <a:ext uri="{FF2B5EF4-FFF2-40B4-BE49-F238E27FC236}">
                <a16:creationId xmlns:a16="http://schemas.microsoft.com/office/drawing/2014/main" id="{1026EDF1-40A2-4E53-A47E-1ED3D049DF15}"/>
              </a:ext>
            </a:extLst>
          </p:cNvPr>
          <p:cNvPicPr>
            <a:picLocks noChangeAspect="1"/>
          </p:cNvPicPr>
          <p:nvPr/>
        </p:nvPicPr>
        <p:blipFill>
          <a:blip r:embed="rId3"/>
          <a:stretch>
            <a:fillRect/>
          </a:stretch>
        </p:blipFill>
        <p:spPr>
          <a:xfrm>
            <a:off x="974981" y="1312807"/>
            <a:ext cx="7184068" cy="4525963"/>
          </a:xfrm>
          <a:prstGeom prst="rect">
            <a:avLst/>
          </a:prstGeom>
          <a:noFill/>
        </p:spPr>
      </p:pic>
    </p:spTree>
    <p:extLst>
      <p:ext uri="{BB962C8B-B14F-4D97-AF65-F5344CB8AC3E}">
        <p14:creationId xmlns:p14="http://schemas.microsoft.com/office/powerpoint/2010/main" val="1114966283"/>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2025 Enrollment Process</a:t>
            </a:r>
          </a:p>
        </p:txBody>
      </p:sp>
      <p:pic>
        <p:nvPicPr>
          <p:cNvPr id="20" name="Picture 19">
            <a:extLst>
              <a:ext uri="{FF2B5EF4-FFF2-40B4-BE49-F238E27FC236}">
                <a16:creationId xmlns:a16="http://schemas.microsoft.com/office/drawing/2014/main" id="{D9F93825-BB2D-606A-C614-69AAA74767BA}"/>
              </a:ext>
            </a:extLst>
          </p:cNvPr>
          <p:cNvPicPr>
            <a:picLocks noChangeAspect="1"/>
          </p:cNvPicPr>
          <p:nvPr/>
        </p:nvPicPr>
        <p:blipFill rotWithShape="1">
          <a:blip r:embed="rId3"/>
          <a:srcRect t="7419" r="18182" b="5038"/>
          <a:stretch/>
        </p:blipFill>
        <p:spPr>
          <a:xfrm>
            <a:off x="19665" y="1155289"/>
            <a:ext cx="5486400" cy="4824761"/>
          </a:xfrm>
          <a:prstGeom prst="rect">
            <a:avLst/>
          </a:prstGeom>
        </p:spPr>
      </p:pic>
      <p:pic>
        <p:nvPicPr>
          <p:cNvPr id="22" name="Picture 21">
            <a:extLst>
              <a:ext uri="{FF2B5EF4-FFF2-40B4-BE49-F238E27FC236}">
                <a16:creationId xmlns:a16="http://schemas.microsoft.com/office/drawing/2014/main" id="{C2CC22E1-780A-DD2A-EFD2-B22340285A57}"/>
              </a:ext>
            </a:extLst>
          </p:cNvPr>
          <p:cNvPicPr>
            <a:picLocks noChangeAspect="1"/>
          </p:cNvPicPr>
          <p:nvPr/>
        </p:nvPicPr>
        <p:blipFill>
          <a:blip r:embed="rId4"/>
          <a:stretch>
            <a:fillRect/>
          </a:stretch>
        </p:blipFill>
        <p:spPr>
          <a:xfrm rot="508864">
            <a:off x="4728806" y="2036342"/>
            <a:ext cx="4089299" cy="3257035"/>
          </a:xfrm>
          <a:prstGeom prst="rect">
            <a:avLst/>
          </a:prstGeom>
        </p:spPr>
      </p:pic>
    </p:spTree>
    <p:extLst>
      <p:ext uri="{BB962C8B-B14F-4D97-AF65-F5344CB8AC3E}">
        <p14:creationId xmlns:p14="http://schemas.microsoft.com/office/powerpoint/2010/main" val="2250546042"/>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B9E242-DCBF-4D39-A600-9F570112D8D4}"/>
              </a:ext>
            </a:extLst>
          </p:cNvPr>
          <p:cNvSpPr>
            <a:spLocks noGrp="1"/>
          </p:cNvSpPr>
          <p:nvPr>
            <p:ph type="title"/>
          </p:nvPr>
        </p:nvSpPr>
        <p:spPr>
          <a:xfrm>
            <a:off x="228600" y="700942"/>
            <a:ext cx="8229600" cy="868362"/>
          </a:xfrm>
        </p:spPr>
        <p:txBody>
          <a:bodyPr>
            <a:normAutofit fontScale="90000"/>
          </a:bodyPr>
          <a:lstStyle/>
          <a:p>
            <a:r>
              <a:rPr lang="en-US" sz="3600" dirty="0"/>
              <a:t>2025 Enrollment Process</a:t>
            </a:r>
            <a:br>
              <a:rPr lang="en-US" sz="3600" dirty="0">
                <a:solidFill>
                  <a:srgbClr val="3F4443"/>
                </a:solidFill>
              </a:rPr>
            </a:br>
            <a:r>
              <a:rPr lang="en-US" sz="2700" dirty="0">
                <a:solidFill>
                  <a:srgbClr val="3F4443"/>
                </a:solidFill>
              </a:rPr>
              <a:t>For anyone new or making changes</a:t>
            </a:r>
            <a:br>
              <a:rPr lang="en-US" sz="2700" dirty="0">
                <a:solidFill>
                  <a:srgbClr val="3F4443"/>
                </a:solidFill>
              </a:rPr>
            </a:br>
            <a:r>
              <a:rPr lang="en-US" sz="2700" dirty="0">
                <a:solidFill>
                  <a:srgbClr val="3F4443"/>
                </a:solidFill>
                <a:latin typeface="Arial" panose="020B0604020202020204" pitchFamily="34" charset="0"/>
                <a:cs typeface="Arial" panose="020B0604020202020204" pitchFamily="34" charset="0"/>
              </a:rPr>
              <a:t>Log at www.employeenavigator.com</a:t>
            </a:r>
            <a:br>
              <a:rPr lang="en-US" sz="1600" b="1" dirty="0">
                <a:solidFill>
                  <a:srgbClr val="FF4713"/>
                </a:solidFill>
                <a:latin typeface="Arial" panose="020B0604020202020204" pitchFamily="34" charset="0"/>
                <a:cs typeface="Arial" panose="020B0604020202020204" pitchFamily="34" charset="0"/>
              </a:rPr>
            </a:br>
            <a:r>
              <a:rPr lang="en-US" sz="2700" dirty="0">
                <a:solidFill>
                  <a:schemeClr val="tx1">
                    <a:lumMod val="65000"/>
                    <a:lumOff val="35000"/>
                  </a:schemeClr>
                </a:solidFill>
              </a:rPr>
              <a:t> </a:t>
            </a:r>
          </a:p>
        </p:txBody>
      </p:sp>
      <p:pic>
        <p:nvPicPr>
          <p:cNvPr id="7" name="Picture 6">
            <a:extLst>
              <a:ext uri="{FF2B5EF4-FFF2-40B4-BE49-F238E27FC236}">
                <a16:creationId xmlns:a16="http://schemas.microsoft.com/office/drawing/2014/main" id="{76315ED1-9B6D-46AE-8C03-9EE8BD778E4C}"/>
              </a:ext>
            </a:extLst>
          </p:cNvPr>
          <p:cNvPicPr>
            <a:picLocks noChangeAspect="1"/>
          </p:cNvPicPr>
          <p:nvPr/>
        </p:nvPicPr>
        <p:blipFill>
          <a:blip r:embed="rId3"/>
          <a:stretch>
            <a:fillRect/>
          </a:stretch>
        </p:blipFill>
        <p:spPr>
          <a:xfrm>
            <a:off x="6149456" y="2547514"/>
            <a:ext cx="2517866" cy="890093"/>
          </a:xfrm>
          <a:prstGeom prst="rect">
            <a:avLst/>
          </a:prstGeom>
        </p:spPr>
      </p:pic>
      <p:pic>
        <p:nvPicPr>
          <p:cNvPr id="6" name="Picture 5">
            <a:extLst>
              <a:ext uri="{FF2B5EF4-FFF2-40B4-BE49-F238E27FC236}">
                <a16:creationId xmlns:a16="http://schemas.microsoft.com/office/drawing/2014/main" id="{E22DF94F-4C82-414C-BEE4-8EABA8346E1C}"/>
              </a:ext>
            </a:extLst>
          </p:cNvPr>
          <p:cNvPicPr>
            <a:picLocks noChangeAspect="1"/>
          </p:cNvPicPr>
          <p:nvPr/>
        </p:nvPicPr>
        <p:blipFill rotWithShape="1">
          <a:blip r:embed="rId4"/>
          <a:srcRect t="15532" r="50412"/>
          <a:stretch/>
        </p:blipFill>
        <p:spPr>
          <a:xfrm>
            <a:off x="5667863" y="687294"/>
            <a:ext cx="3481053" cy="2050220"/>
          </a:xfrm>
          <a:prstGeom prst="rect">
            <a:avLst/>
          </a:prstGeom>
        </p:spPr>
      </p:pic>
      <p:sp>
        <p:nvSpPr>
          <p:cNvPr id="9" name="Content Placeholder 2">
            <a:extLst>
              <a:ext uri="{FF2B5EF4-FFF2-40B4-BE49-F238E27FC236}">
                <a16:creationId xmlns:a16="http://schemas.microsoft.com/office/drawing/2014/main" id="{F9FA7794-3F0B-18B6-7113-D575C2C8EDA5}"/>
              </a:ext>
            </a:extLst>
          </p:cNvPr>
          <p:cNvSpPr>
            <a:spLocks noGrp="1"/>
          </p:cNvSpPr>
          <p:nvPr>
            <p:ph idx="1"/>
          </p:nvPr>
        </p:nvSpPr>
        <p:spPr>
          <a:xfrm>
            <a:off x="228600" y="1996146"/>
            <a:ext cx="5434347" cy="4165787"/>
          </a:xfrm>
        </p:spPr>
        <p:txBody>
          <a:bodyPr>
            <a:normAutofit lnSpcReduction="10000"/>
          </a:bodyPr>
          <a:lstStyle/>
          <a:p>
            <a:pPr marL="342900" marR="0" lvl="0" indent="-342900">
              <a:spcBef>
                <a:spcPts val="0"/>
              </a:spcBef>
              <a:spcAft>
                <a:spcPts val="0"/>
              </a:spcAft>
              <a:buFont typeface="Symbol" panose="05050102010706020507" pitchFamily="18" charset="2"/>
              <a:buChar char=""/>
            </a:pPr>
            <a:r>
              <a:rPr lang="en-US" sz="1800" dirty="0">
                <a:effectLst/>
                <a:ea typeface="Times New Roman" panose="02020603050405020304" pitchFamily="18" charset="0"/>
              </a:rPr>
              <a:t>Click on the “Login” button to get started.</a:t>
            </a:r>
          </a:p>
          <a:p>
            <a:pPr marL="342900" marR="0" lvl="0" indent="-342900">
              <a:spcBef>
                <a:spcPts val="0"/>
              </a:spcBef>
              <a:spcAft>
                <a:spcPts val="0"/>
              </a:spcAft>
              <a:buFont typeface="Symbol" panose="05050102010706020507" pitchFamily="18" charset="2"/>
              <a:buChar char=""/>
            </a:pPr>
            <a:r>
              <a:rPr lang="en-US" sz="1800" dirty="0">
                <a:ea typeface="Times New Roman" panose="02020603050405020304" pitchFamily="18" charset="0"/>
              </a:rPr>
              <a:t>If you have already registered &amp; have your username &amp; password, enter them to log in. </a:t>
            </a:r>
          </a:p>
          <a:p>
            <a:pPr marL="342900" marR="0" lvl="0" indent="-342900">
              <a:spcBef>
                <a:spcPts val="0"/>
              </a:spcBef>
              <a:spcAft>
                <a:spcPts val="0"/>
              </a:spcAft>
              <a:buFont typeface="Symbol" panose="05050102010706020507" pitchFamily="18" charset="2"/>
              <a:buChar char=""/>
            </a:pPr>
            <a:r>
              <a:rPr lang="en-US" sz="1800" dirty="0">
                <a:effectLst/>
                <a:ea typeface="Times New Roman" panose="02020603050405020304" pitchFamily="18" charset="0"/>
              </a:rPr>
              <a:t>If you forgot your password, you could request to res</a:t>
            </a:r>
            <a:r>
              <a:rPr lang="en-US" sz="1800" dirty="0">
                <a:ea typeface="Times New Roman" panose="02020603050405020304" pitchFamily="18" charset="0"/>
              </a:rPr>
              <a:t>et it. </a:t>
            </a:r>
          </a:p>
          <a:p>
            <a:pPr>
              <a:spcBef>
                <a:spcPts val="0"/>
              </a:spcBef>
              <a:buFont typeface="Symbol" panose="05050102010706020507" pitchFamily="18" charset="2"/>
              <a:buChar char=""/>
            </a:pPr>
            <a:r>
              <a:rPr lang="en-US" sz="1800" dirty="0">
                <a:effectLst/>
                <a:ea typeface="Times New Roman" panose="02020603050405020304" pitchFamily="18" charset="0"/>
              </a:rPr>
              <a:t>If this is your first time, you can find an invite email sent for new hires or select “Register as a New User”</a:t>
            </a:r>
          </a:p>
          <a:p>
            <a:pPr lvl="1">
              <a:spcBef>
                <a:spcPts val="0"/>
              </a:spcBef>
              <a:buFont typeface="Symbol" panose="05050102010706020507" pitchFamily="18" charset="2"/>
              <a:buChar char=""/>
            </a:pPr>
            <a:r>
              <a:rPr lang="en-US" sz="1800" dirty="0">
                <a:ea typeface="Times New Roman" panose="02020603050405020304" pitchFamily="18" charset="0"/>
              </a:rPr>
              <a:t>Your first name and last name must match your employee file. </a:t>
            </a:r>
          </a:p>
          <a:p>
            <a:pPr lvl="1">
              <a:spcBef>
                <a:spcPts val="0"/>
              </a:spcBef>
              <a:buFont typeface="Symbol" panose="05050102010706020507" pitchFamily="18" charset="2"/>
              <a:buChar char=""/>
            </a:pPr>
            <a:r>
              <a:rPr lang="en-US" sz="1800" dirty="0">
                <a:effectLst/>
                <a:ea typeface="Times New Roman" panose="02020603050405020304" pitchFamily="18" charset="0"/>
              </a:rPr>
              <a:t>The company identifier is Vinylmax</a:t>
            </a:r>
          </a:p>
          <a:p>
            <a:pPr lvl="1">
              <a:spcBef>
                <a:spcPts val="0"/>
              </a:spcBef>
              <a:buFont typeface="Symbol" panose="05050102010706020507" pitchFamily="18" charset="2"/>
              <a:buChar char=""/>
            </a:pPr>
            <a:r>
              <a:rPr lang="en-US" sz="1800" dirty="0">
                <a:ea typeface="Times New Roman" panose="02020603050405020304" pitchFamily="18" charset="0"/>
              </a:rPr>
              <a:t>PIN is the last 4 digits of your social security number</a:t>
            </a:r>
          </a:p>
          <a:p>
            <a:pPr lvl="1">
              <a:spcBef>
                <a:spcPts val="0"/>
              </a:spcBef>
              <a:buFont typeface="Symbol" panose="05050102010706020507" pitchFamily="18" charset="2"/>
              <a:buChar char=""/>
            </a:pPr>
            <a:r>
              <a:rPr lang="en-US" sz="1800" dirty="0">
                <a:effectLst/>
                <a:ea typeface="Times New Roman" panose="02020603050405020304" pitchFamily="18" charset="0"/>
              </a:rPr>
              <a:t>Enter your birth date in mm/dd/</a:t>
            </a:r>
            <a:r>
              <a:rPr lang="en-US" sz="1800" dirty="0" err="1">
                <a:effectLst/>
                <a:ea typeface="Times New Roman" panose="02020603050405020304" pitchFamily="18" charset="0"/>
              </a:rPr>
              <a:t>yyyy</a:t>
            </a:r>
            <a:r>
              <a:rPr lang="en-US" sz="1800" dirty="0">
                <a:effectLst/>
                <a:ea typeface="Times New Roman" panose="02020603050405020304" pitchFamily="18" charset="0"/>
              </a:rPr>
              <a:t> format</a:t>
            </a:r>
            <a:endParaRPr lang="en-US" sz="1800" dirty="0">
              <a:ea typeface="Times New Roman" panose="02020603050405020304" pitchFamily="18" charset="0"/>
            </a:endParaRPr>
          </a:p>
          <a:p>
            <a:pPr lvl="1">
              <a:spcBef>
                <a:spcPts val="0"/>
              </a:spcBef>
              <a:buFont typeface="Symbol" panose="05050102010706020507" pitchFamily="18" charset="2"/>
              <a:buChar char=""/>
            </a:pPr>
            <a:r>
              <a:rPr lang="en-US" sz="1800" dirty="0">
                <a:effectLst/>
                <a:ea typeface="Times New Roman" panose="02020603050405020304" pitchFamily="18" charset="0"/>
              </a:rPr>
              <a:t>Click Next to register</a:t>
            </a:r>
          </a:p>
          <a:p>
            <a:pPr marL="342900" marR="0" lvl="0" indent="-342900">
              <a:spcBef>
                <a:spcPts val="0"/>
              </a:spcBef>
              <a:spcAft>
                <a:spcPts val="0"/>
              </a:spcAft>
              <a:buFont typeface="Symbol" panose="05050102010706020507" pitchFamily="18" charset="2"/>
              <a:buChar char=""/>
            </a:pPr>
            <a:endParaRPr lang="en-US" sz="1800" dirty="0">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endParaRPr lang="en-US" sz="1800" dirty="0">
              <a:effectLst/>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endParaRPr lang="en-US" sz="1800" dirty="0">
              <a:ea typeface="Times New Roman" panose="02020603050405020304" pitchFamily="18" charset="0"/>
            </a:endParaRPr>
          </a:p>
        </p:txBody>
      </p:sp>
      <p:pic>
        <p:nvPicPr>
          <p:cNvPr id="15" name="Picture 14">
            <a:extLst>
              <a:ext uri="{FF2B5EF4-FFF2-40B4-BE49-F238E27FC236}">
                <a16:creationId xmlns:a16="http://schemas.microsoft.com/office/drawing/2014/main" id="{3E400540-B920-A43A-1744-242549F9BCCA}"/>
              </a:ext>
            </a:extLst>
          </p:cNvPr>
          <p:cNvPicPr>
            <a:picLocks noChangeAspect="1"/>
          </p:cNvPicPr>
          <p:nvPr/>
        </p:nvPicPr>
        <p:blipFill>
          <a:blip r:embed="rId5"/>
          <a:stretch>
            <a:fillRect/>
          </a:stretch>
        </p:blipFill>
        <p:spPr>
          <a:xfrm>
            <a:off x="5804014" y="3437607"/>
            <a:ext cx="3111386" cy="2091076"/>
          </a:xfrm>
          <a:prstGeom prst="rect">
            <a:avLst/>
          </a:prstGeom>
        </p:spPr>
      </p:pic>
    </p:spTree>
    <p:extLst>
      <p:ext uri="{BB962C8B-B14F-4D97-AF65-F5344CB8AC3E}">
        <p14:creationId xmlns:p14="http://schemas.microsoft.com/office/powerpoint/2010/main" val="706943601"/>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Mid-Year Plan Changes</a:t>
            </a:r>
          </a:p>
        </p:txBody>
      </p:sp>
      <p:sp>
        <p:nvSpPr>
          <p:cNvPr id="3" name="Content Placeholder 2">
            <a:extLst>
              <a:ext uri="{FF2B5EF4-FFF2-40B4-BE49-F238E27FC236}">
                <a16:creationId xmlns:a16="http://schemas.microsoft.com/office/drawing/2014/main" id="{2193D6AA-E52B-4BB2-9AE5-79DD9CCB6B2E}"/>
              </a:ext>
            </a:extLst>
          </p:cNvPr>
          <p:cNvSpPr>
            <a:spLocks noGrp="1"/>
          </p:cNvSpPr>
          <p:nvPr>
            <p:ph idx="1"/>
          </p:nvPr>
        </p:nvSpPr>
        <p:spPr>
          <a:xfrm>
            <a:off x="305995" y="1295400"/>
            <a:ext cx="5567585" cy="4525963"/>
          </a:xfrm>
        </p:spPr>
        <p:txBody>
          <a:bodyPr>
            <a:normAutofit/>
          </a:bodyPr>
          <a:lstStyle/>
          <a:p>
            <a:r>
              <a:rPr lang="en-US" sz="1800" dirty="0"/>
              <a:t>You are </a:t>
            </a:r>
            <a:r>
              <a:rPr lang="en-US" sz="1800" b="1" u="sng" dirty="0"/>
              <a:t>only</a:t>
            </a:r>
            <a:r>
              <a:rPr lang="en-US" sz="1800" b="1" dirty="0"/>
              <a:t> </a:t>
            </a:r>
            <a:r>
              <a:rPr lang="en-US" sz="1800" dirty="0"/>
              <a:t>able to add or drop coverage during the plan year if you have a federal qualified event such as:</a:t>
            </a:r>
          </a:p>
          <a:p>
            <a:pPr lvl="1"/>
            <a:r>
              <a:rPr lang="en-US" sz="1800" dirty="0"/>
              <a:t>Change in marital status</a:t>
            </a:r>
          </a:p>
          <a:p>
            <a:pPr lvl="1"/>
            <a:r>
              <a:rPr lang="en-US" sz="1800" dirty="0"/>
              <a:t>Change in number of dependents</a:t>
            </a:r>
          </a:p>
          <a:p>
            <a:pPr lvl="1"/>
            <a:r>
              <a:rPr lang="en-US" sz="1800" dirty="0"/>
              <a:t>Change in employment status</a:t>
            </a:r>
          </a:p>
          <a:p>
            <a:pPr lvl="1"/>
            <a:r>
              <a:rPr lang="en-US" sz="1800" dirty="0"/>
              <a:t>Change in eligibility status</a:t>
            </a:r>
          </a:p>
          <a:p>
            <a:r>
              <a:rPr lang="en-US" sz="1800" dirty="0"/>
              <a:t>Any changes made must be consistent and correspond with the change in status.</a:t>
            </a:r>
          </a:p>
          <a:p>
            <a:r>
              <a:rPr lang="en-US" sz="1800" u="sng" dirty="0"/>
              <a:t>Documentation</a:t>
            </a:r>
            <a:r>
              <a:rPr lang="en-US" sz="1800" dirty="0"/>
              <a:t> is required for any mid-year status changes.</a:t>
            </a:r>
          </a:p>
          <a:p>
            <a:r>
              <a:rPr lang="en-US" sz="1800" dirty="0"/>
              <a:t>If you are making a mid-year plan change you must notify HR within 30 days of the qualifying event. </a:t>
            </a:r>
          </a:p>
        </p:txBody>
      </p:sp>
      <p:pic>
        <p:nvPicPr>
          <p:cNvPr id="5" name="Picture 4">
            <a:extLst>
              <a:ext uri="{FF2B5EF4-FFF2-40B4-BE49-F238E27FC236}">
                <a16:creationId xmlns:a16="http://schemas.microsoft.com/office/drawing/2014/main" id="{AF74E072-FB5A-E0A6-1C35-4B32BA6BD047}"/>
              </a:ext>
            </a:extLst>
          </p:cNvPr>
          <p:cNvPicPr>
            <a:picLocks noChangeAspect="1"/>
          </p:cNvPicPr>
          <p:nvPr/>
        </p:nvPicPr>
        <p:blipFill>
          <a:blip r:embed="rId3"/>
          <a:stretch>
            <a:fillRect/>
          </a:stretch>
        </p:blipFill>
        <p:spPr>
          <a:xfrm>
            <a:off x="5777715" y="2133600"/>
            <a:ext cx="3366285" cy="2526246"/>
          </a:xfrm>
          <a:prstGeom prst="rect">
            <a:avLst/>
          </a:prstGeom>
        </p:spPr>
      </p:pic>
    </p:spTree>
    <p:extLst>
      <p:ext uri="{BB962C8B-B14F-4D97-AF65-F5344CB8AC3E}">
        <p14:creationId xmlns:p14="http://schemas.microsoft.com/office/powerpoint/2010/main" val="4012837002"/>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Benefit Resource Center</a:t>
            </a:r>
          </a:p>
        </p:txBody>
      </p:sp>
      <p:pic>
        <p:nvPicPr>
          <p:cNvPr id="8" name="Picture 7">
            <a:extLst>
              <a:ext uri="{FF2B5EF4-FFF2-40B4-BE49-F238E27FC236}">
                <a16:creationId xmlns:a16="http://schemas.microsoft.com/office/drawing/2014/main" id="{64F2CEF6-E94A-4C9A-9BA4-F6FA9C31A3A3}"/>
              </a:ext>
            </a:extLst>
          </p:cNvPr>
          <p:cNvPicPr>
            <a:picLocks noChangeAspect="1"/>
          </p:cNvPicPr>
          <p:nvPr/>
        </p:nvPicPr>
        <p:blipFill>
          <a:blip r:embed="rId3"/>
          <a:stretch>
            <a:fillRect/>
          </a:stretch>
        </p:blipFill>
        <p:spPr>
          <a:xfrm>
            <a:off x="0" y="1488141"/>
            <a:ext cx="9144000" cy="3881718"/>
          </a:xfrm>
          <a:prstGeom prst="rect">
            <a:avLst/>
          </a:prstGeom>
        </p:spPr>
      </p:pic>
    </p:spTree>
    <p:extLst>
      <p:ext uri="{BB962C8B-B14F-4D97-AF65-F5344CB8AC3E}">
        <p14:creationId xmlns:p14="http://schemas.microsoft.com/office/powerpoint/2010/main" val="1182091134"/>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a:extLst>
              <a:ext uri="{FF2B5EF4-FFF2-40B4-BE49-F238E27FC236}">
                <a16:creationId xmlns:a16="http://schemas.microsoft.com/office/drawing/2014/main" id="{881F81F4-63AF-4550-8B03-607CE9B52D59}"/>
              </a:ext>
            </a:extLst>
          </p:cNvPr>
          <p:cNvSpPr>
            <a:spLocks noGrp="1"/>
          </p:cNvSpPr>
          <p:nvPr>
            <p:ph type="title"/>
          </p:nvPr>
        </p:nvSpPr>
        <p:spPr/>
        <p:txBody>
          <a:bodyPr>
            <a:normAutofit/>
          </a:bodyPr>
          <a:lstStyle/>
          <a:p>
            <a:r>
              <a:rPr lang="en-US" sz="3600" dirty="0"/>
              <a:t>Thank You!</a:t>
            </a:r>
            <a:endParaRPr lang="en-US" sz="1100" dirty="0"/>
          </a:p>
        </p:txBody>
      </p:sp>
      <p:pic>
        <p:nvPicPr>
          <p:cNvPr id="6" name="Picture 5">
            <a:extLst>
              <a:ext uri="{FF2B5EF4-FFF2-40B4-BE49-F238E27FC236}">
                <a16:creationId xmlns:a16="http://schemas.microsoft.com/office/drawing/2014/main" id="{E61FB4C7-C198-19E2-D6B2-F8A7D1AB97F5}"/>
              </a:ext>
            </a:extLst>
          </p:cNvPr>
          <p:cNvPicPr>
            <a:picLocks noChangeAspect="1"/>
          </p:cNvPicPr>
          <p:nvPr/>
        </p:nvPicPr>
        <p:blipFill>
          <a:blip r:embed="rId3"/>
          <a:stretch>
            <a:fillRect/>
          </a:stretch>
        </p:blipFill>
        <p:spPr>
          <a:xfrm>
            <a:off x="4354098" y="5523936"/>
            <a:ext cx="3714653" cy="1066800"/>
          </a:xfrm>
          <a:prstGeom prst="rect">
            <a:avLst/>
          </a:prstGeom>
        </p:spPr>
      </p:pic>
      <p:pic>
        <p:nvPicPr>
          <p:cNvPr id="10" name="Picture 9">
            <a:extLst>
              <a:ext uri="{FF2B5EF4-FFF2-40B4-BE49-F238E27FC236}">
                <a16:creationId xmlns:a16="http://schemas.microsoft.com/office/drawing/2014/main" id="{6BF4D9EE-5817-E8FF-2F8A-7DA3DF520079}"/>
              </a:ext>
            </a:extLst>
          </p:cNvPr>
          <p:cNvPicPr>
            <a:picLocks noChangeAspect="1"/>
          </p:cNvPicPr>
          <p:nvPr/>
        </p:nvPicPr>
        <p:blipFill>
          <a:blip r:embed="rId4"/>
          <a:stretch>
            <a:fillRect/>
          </a:stretch>
        </p:blipFill>
        <p:spPr>
          <a:xfrm>
            <a:off x="1524000" y="926821"/>
            <a:ext cx="6510338" cy="4407179"/>
          </a:xfrm>
          <a:prstGeom prst="rect">
            <a:avLst/>
          </a:prstGeom>
        </p:spPr>
      </p:pic>
      <p:sp>
        <p:nvSpPr>
          <p:cNvPr id="12" name="Text Placeholder 6">
            <a:extLst>
              <a:ext uri="{FF2B5EF4-FFF2-40B4-BE49-F238E27FC236}">
                <a16:creationId xmlns:a16="http://schemas.microsoft.com/office/drawing/2014/main" id="{879EA367-D00A-B5AE-E205-151E29F8887E}"/>
              </a:ext>
            </a:extLst>
          </p:cNvPr>
          <p:cNvSpPr txBox="1"/>
          <p:nvPr/>
        </p:nvSpPr>
        <p:spPr>
          <a:xfrm>
            <a:off x="304800" y="5664479"/>
            <a:ext cx="3947651" cy="533400"/>
          </a:xfrm>
          <a:prstGeom prst="rect">
            <a:avLst/>
          </a:prstGeom>
        </p:spPr>
        <p:txBody>
          <a:bodyPr>
            <a:normAutofit fontScale="700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HelveticaNeueLT Com 45 Lt" panose="020B0403020202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HelveticaNeueLT Com 45 Lt" panose="020B04030202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HelveticaNeueLT Com 45 Lt" panose="020B04030202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HelveticaNeueLT Com 45 Lt" panose="020B0403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HelveticaNeueLT Com 45 Lt" panose="020B0403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400" b="1" dirty="0">
                <a:latin typeface="Arial" panose="020B0604020202020204" pitchFamily="34" charset="0"/>
              </a:rPr>
              <a:t>All open enrollment election changes are due by:  Nov 15</a:t>
            </a:r>
            <a:r>
              <a:rPr lang="en-US" sz="2400" b="1" baseline="30000" dirty="0">
                <a:latin typeface="Arial" panose="020B0604020202020204" pitchFamily="34" charset="0"/>
              </a:rPr>
              <a:t>th</a:t>
            </a:r>
            <a:r>
              <a:rPr lang="en-US" sz="2400" b="1" dirty="0">
                <a:latin typeface="Arial" panose="020B0604020202020204" pitchFamily="34" charset="0"/>
              </a:rPr>
              <a:t> , 2024</a:t>
            </a:r>
          </a:p>
          <a:p>
            <a:pPr marL="0" indent="0">
              <a:buNone/>
            </a:pPr>
            <a:endParaRPr lang="en-US" sz="2400" dirty="0">
              <a:latin typeface="Arial" panose="020B0604020202020204" pitchFamily="34" charset="0"/>
            </a:endParaRPr>
          </a:p>
        </p:txBody>
      </p:sp>
    </p:spTree>
    <p:extLst>
      <p:ext uri="{BB962C8B-B14F-4D97-AF65-F5344CB8AC3E}">
        <p14:creationId xmlns:p14="http://schemas.microsoft.com/office/powerpoint/2010/main" val="892150816"/>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993CAC43-2216-D8DD-B0AE-63B19CEED1B1}"/>
              </a:ext>
            </a:extLst>
          </p:cNvPr>
          <p:cNvSpPr>
            <a:spLocks noGrp="1"/>
          </p:cNvSpPr>
          <p:nvPr>
            <p:ph type="title"/>
          </p:nvPr>
        </p:nvSpPr>
        <p:spPr>
          <a:xfrm>
            <a:off x="2819400" y="147935"/>
            <a:ext cx="6477000" cy="868362"/>
          </a:xfrm>
        </p:spPr>
        <p:txBody>
          <a:bodyPr/>
          <a:lstStyle/>
          <a:p>
            <a:pPr algn="l"/>
            <a:r>
              <a:rPr lang="en-US" dirty="0">
                <a:solidFill>
                  <a:srgbClr val="FF4713"/>
                </a:solidFill>
              </a:rPr>
              <a:t>UHC Medical Highlights </a:t>
            </a:r>
            <a:endParaRPr lang="en-US" sz="1600" dirty="0">
              <a:solidFill>
                <a:srgbClr val="FF4713"/>
              </a:solidFill>
            </a:endParaRPr>
          </a:p>
        </p:txBody>
      </p:sp>
      <p:sp>
        <p:nvSpPr>
          <p:cNvPr id="12" name="TextBox 11">
            <a:extLst>
              <a:ext uri="{FF2B5EF4-FFF2-40B4-BE49-F238E27FC236}">
                <a16:creationId xmlns:a16="http://schemas.microsoft.com/office/drawing/2014/main" id="{DBBF0E2D-E1D9-BEED-2C86-6EB8039195DA}"/>
              </a:ext>
            </a:extLst>
          </p:cNvPr>
          <p:cNvSpPr txBox="1"/>
          <p:nvPr/>
        </p:nvSpPr>
        <p:spPr>
          <a:xfrm>
            <a:off x="3585988" y="6063734"/>
            <a:ext cx="5266802" cy="646331"/>
          </a:xfrm>
          <a:prstGeom prst="rect">
            <a:avLst/>
          </a:prstGeom>
          <a:noFill/>
        </p:spPr>
        <p:txBody>
          <a:bodyPr wrap="square" rtlCol="0">
            <a:spAutoFit/>
          </a:bodyPr>
          <a:lstStyle/>
          <a:p>
            <a:r>
              <a:rPr lang="en-US" sz="1200" dirty="0">
                <a:solidFill>
                  <a:schemeClr val="tx1">
                    <a:lumMod val="65000"/>
                    <a:lumOff val="35000"/>
                  </a:schemeClr>
                </a:solidFill>
                <a:latin typeface="Arial" panose="020B0604020202020204" pitchFamily="34" charset="0"/>
              </a:rPr>
              <a:t>*The deductible is calculated on an embedded basis.</a:t>
            </a:r>
          </a:p>
          <a:p>
            <a:r>
              <a:rPr lang="en-US" sz="1200" dirty="0">
                <a:solidFill>
                  <a:schemeClr val="tx1">
                    <a:lumMod val="65000"/>
                    <a:lumOff val="35000"/>
                  </a:schemeClr>
                </a:solidFill>
                <a:latin typeface="Arial" panose="020B0604020202020204" pitchFamily="34" charset="0"/>
              </a:rPr>
              <a:t>**The out-of-pocket maximum includes the deductible all eligible copays and coinsurance amounts</a:t>
            </a:r>
            <a:r>
              <a:rPr lang="en-US" sz="1200" dirty="0">
                <a:solidFill>
                  <a:schemeClr val="bg1"/>
                </a:solidFill>
                <a:latin typeface="Arial" panose="020B0604020202020204" pitchFamily="34" charset="0"/>
              </a:rPr>
              <a:t>.</a:t>
            </a:r>
          </a:p>
        </p:txBody>
      </p:sp>
      <p:graphicFrame>
        <p:nvGraphicFramePr>
          <p:cNvPr id="13" name="Medical_Plan_Table_1">
            <a:extLst>
              <a:ext uri="{FF2B5EF4-FFF2-40B4-BE49-F238E27FC236}">
                <a16:creationId xmlns:a16="http://schemas.microsoft.com/office/drawing/2014/main" id="{138847E6-148F-4990-DF61-EC3AE9A7F89F}"/>
              </a:ext>
            </a:extLst>
          </p:cNvPr>
          <p:cNvGraphicFramePr>
            <a:graphicFrameLocks noGrp="1"/>
          </p:cNvGraphicFramePr>
          <p:nvPr>
            <p:extLst>
              <p:ext uri="{D42A27DB-BD31-4B8C-83A1-F6EECF244321}">
                <p14:modId xmlns:p14="http://schemas.microsoft.com/office/powerpoint/2010/main" val="483291178"/>
              </p:ext>
            </p:extLst>
          </p:nvPr>
        </p:nvGraphicFramePr>
        <p:xfrm>
          <a:off x="233187" y="1795759"/>
          <a:ext cx="8468741" cy="4297680"/>
        </p:xfrm>
        <a:graphic>
          <a:graphicData uri="http://schemas.openxmlformats.org/drawingml/2006/table">
            <a:tbl>
              <a:tblPr firstRow="1" bandRow="1">
                <a:tableStyleId>{7E9639D4-E3E2-4D34-9284-5A2195B3D0D7}</a:tableStyleId>
              </a:tblPr>
              <a:tblGrid>
                <a:gridCol w="2884805">
                  <a:extLst>
                    <a:ext uri="{9D8B030D-6E8A-4147-A177-3AD203B41FA5}">
                      <a16:colId xmlns:a16="http://schemas.microsoft.com/office/drawing/2014/main" val="20000"/>
                    </a:ext>
                  </a:extLst>
                </a:gridCol>
                <a:gridCol w="2791968">
                  <a:extLst>
                    <a:ext uri="{9D8B030D-6E8A-4147-A177-3AD203B41FA5}">
                      <a16:colId xmlns:a16="http://schemas.microsoft.com/office/drawing/2014/main" val="20001"/>
                    </a:ext>
                  </a:extLst>
                </a:gridCol>
                <a:gridCol w="2791968">
                  <a:extLst>
                    <a:ext uri="{9D8B030D-6E8A-4147-A177-3AD203B41FA5}">
                      <a16:colId xmlns:a16="http://schemas.microsoft.com/office/drawing/2014/main" val="20002"/>
                    </a:ext>
                  </a:extLst>
                </a:gridCol>
              </a:tblGrid>
              <a:tr h="210312">
                <a:tc>
                  <a:txBody>
                    <a:bodyPr/>
                    <a:lstStyle/>
                    <a:p>
                      <a:endParaRPr lang="en-US" sz="1050" b="1" dirty="0">
                        <a:solidFill>
                          <a:schemeClr val="bg1"/>
                        </a:solidFill>
                      </a:endParaRPr>
                    </a:p>
                  </a:txBody>
                  <a:tcPr anchor="ctr">
                    <a:solidFill>
                      <a:srgbClr val="FF4713"/>
                    </a:solidFill>
                  </a:tcPr>
                </a:tc>
                <a:tc>
                  <a:txBody>
                    <a:bodyPr/>
                    <a:lstStyle/>
                    <a:p>
                      <a:pPr algn="ctr"/>
                      <a:r>
                        <a:rPr lang="en-US" sz="1200" b="1" dirty="0">
                          <a:solidFill>
                            <a:schemeClr val="bg1"/>
                          </a:solidFill>
                        </a:rPr>
                        <a:t>HDHP HSA</a:t>
                      </a:r>
                    </a:p>
                  </a:txBody>
                  <a:tcPr anchor="ctr">
                    <a:solidFill>
                      <a:srgbClr val="FF4713"/>
                    </a:solidFill>
                  </a:tcPr>
                </a:tc>
                <a:tc>
                  <a:txBody>
                    <a:bodyPr/>
                    <a:lstStyle/>
                    <a:p>
                      <a:pPr algn="ctr"/>
                      <a:r>
                        <a:rPr lang="en-US" sz="1200" b="1" dirty="0">
                          <a:solidFill>
                            <a:schemeClr val="bg1"/>
                          </a:solidFill>
                        </a:rPr>
                        <a:t>PPO</a:t>
                      </a:r>
                    </a:p>
                  </a:txBody>
                  <a:tcPr anchor="ctr">
                    <a:solidFill>
                      <a:srgbClr val="FF4713"/>
                    </a:solidFill>
                  </a:tcPr>
                </a:tc>
                <a:extLst>
                  <a:ext uri="{0D108BD9-81ED-4DB2-BD59-A6C34878D82A}">
                    <a16:rowId xmlns:a16="http://schemas.microsoft.com/office/drawing/2014/main" val="10000"/>
                  </a:ext>
                </a:extLst>
              </a:tr>
              <a:tr h="274320">
                <a:tc>
                  <a:txBody>
                    <a:bodyPr/>
                    <a:lstStyle/>
                    <a:p>
                      <a:r>
                        <a:rPr lang="en-US" sz="1400" dirty="0">
                          <a:solidFill>
                            <a:srgbClr val="3F4443"/>
                          </a:solidFill>
                        </a:rPr>
                        <a:t>Annual</a:t>
                      </a:r>
                      <a:r>
                        <a:rPr lang="en-US" sz="1400" baseline="0" dirty="0">
                          <a:solidFill>
                            <a:srgbClr val="3F4443"/>
                          </a:solidFill>
                        </a:rPr>
                        <a:t> Deductible</a:t>
                      </a:r>
                      <a:endParaRPr lang="en-US" sz="1400" dirty="0">
                        <a:solidFill>
                          <a:srgbClr val="3F4443"/>
                        </a:solidFill>
                      </a:endParaRPr>
                    </a:p>
                  </a:txBody>
                  <a:tcPr anchor="ctr"/>
                </a:tc>
                <a:tc>
                  <a:txBody>
                    <a:bodyPr/>
                    <a:lstStyle/>
                    <a:p>
                      <a:pPr algn="ctr"/>
                      <a:r>
                        <a:rPr lang="en-US" sz="1400" dirty="0">
                          <a:solidFill>
                            <a:srgbClr val="3F4443"/>
                          </a:solidFill>
                        </a:rPr>
                        <a:t>$5,000 per individual
$10,000 per family</a:t>
                      </a:r>
                    </a:p>
                  </a:txBody>
                  <a:tcPr anchor="ctr"/>
                </a:tc>
                <a:tc>
                  <a:txBody>
                    <a:bodyPr/>
                    <a:lstStyle/>
                    <a:p>
                      <a:pPr algn="ctr"/>
                      <a:r>
                        <a:rPr lang="en-US" sz="1400" dirty="0">
                          <a:solidFill>
                            <a:srgbClr val="3F4443"/>
                          </a:solidFill>
                        </a:rPr>
                        <a:t>$4,000 per individual
$8,000 per family</a:t>
                      </a:r>
                    </a:p>
                  </a:txBody>
                  <a:tcPr anchor="ctr"/>
                </a:tc>
                <a:extLst>
                  <a:ext uri="{0D108BD9-81ED-4DB2-BD59-A6C34878D82A}">
                    <a16:rowId xmlns:a16="http://schemas.microsoft.com/office/drawing/2014/main" val="10001"/>
                  </a:ext>
                </a:extLst>
              </a:tr>
              <a:tr h="274320">
                <a:tc>
                  <a:txBody>
                    <a:bodyPr/>
                    <a:lstStyle/>
                    <a:p>
                      <a:pPr marL="0" marR="0" indent="0" algn="l" defTabSz="914400" rtl="0" eaLnBrk="1" fontAlgn="auto" latinLnBrk="0" hangingPunct="1">
                        <a:lnSpc>
                          <a:spcPct val="100000"/>
                        </a:lnSpc>
                        <a:spcBef>
                          <a:spcPct val="0"/>
                        </a:spcBef>
                        <a:spcAft>
                          <a:spcPct val="0"/>
                        </a:spcAft>
                        <a:buClrTx/>
                        <a:buSzTx/>
                        <a:buFontTx/>
                        <a:buNone/>
                        <a:defRPr/>
                      </a:pPr>
                      <a:r>
                        <a:rPr lang="en-US" sz="1400" dirty="0">
                          <a:solidFill>
                            <a:srgbClr val="3F4443"/>
                          </a:solidFill>
                        </a:rPr>
                        <a:t>Annual Out-of-Pocket Maximum**</a:t>
                      </a:r>
                    </a:p>
                  </a:txBody>
                  <a:tcPr anchor="ctr"/>
                </a:tc>
                <a:tc>
                  <a:txBody>
                    <a:bodyPr/>
                    <a:lstStyle/>
                    <a:p>
                      <a:pPr marL="0" marR="0" indent="0" algn="ctr" defTabSz="914400" rtl="0" eaLnBrk="1" fontAlgn="auto" latinLnBrk="0" hangingPunct="1">
                        <a:lnSpc>
                          <a:spcPct val="100000"/>
                        </a:lnSpc>
                        <a:spcBef>
                          <a:spcPct val="0"/>
                        </a:spcBef>
                        <a:spcAft>
                          <a:spcPct val="0"/>
                        </a:spcAft>
                        <a:buClrTx/>
                        <a:buSzTx/>
                        <a:buFontTx/>
                        <a:buNone/>
                        <a:defRPr/>
                      </a:pPr>
                      <a:r>
                        <a:rPr lang="en-US" sz="1400" dirty="0">
                          <a:solidFill>
                            <a:srgbClr val="3F4443"/>
                          </a:solidFill>
                        </a:rPr>
                        <a:t>$6,750 per individual
$13,500 per family</a:t>
                      </a:r>
                    </a:p>
                  </a:txBody>
                  <a:tcPr anchor="ctr"/>
                </a:tc>
                <a:tc>
                  <a:txBody>
                    <a:bodyPr/>
                    <a:lstStyle/>
                    <a:p>
                      <a:pPr marL="0" marR="0" indent="0" algn="ctr" defTabSz="914400" rtl="0" eaLnBrk="1" fontAlgn="auto" latinLnBrk="0" hangingPunct="1">
                        <a:lnSpc>
                          <a:spcPct val="100000"/>
                        </a:lnSpc>
                        <a:spcBef>
                          <a:spcPct val="0"/>
                        </a:spcBef>
                        <a:spcAft>
                          <a:spcPct val="0"/>
                        </a:spcAft>
                        <a:buClrTx/>
                        <a:buSzTx/>
                        <a:buFontTx/>
                        <a:buNone/>
                        <a:defRPr/>
                      </a:pPr>
                      <a:r>
                        <a:rPr lang="en-US" sz="1400" dirty="0">
                          <a:solidFill>
                            <a:srgbClr val="3F4443"/>
                          </a:solidFill>
                        </a:rPr>
                        <a:t>$7,900 per individual
$15,800 per family</a:t>
                      </a:r>
                    </a:p>
                  </a:txBody>
                  <a:tcPr anchor="ctr"/>
                </a:tc>
                <a:extLst>
                  <a:ext uri="{0D108BD9-81ED-4DB2-BD59-A6C34878D82A}">
                    <a16:rowId xmlns:a16="http://schemas.microsoft.com/office/drawing/2014/main" val="10002"/>
                  </a:ext>
                </a:extLst>
              </a:tr>
              <a:tr h="274320">
                <a:tc>
                  <a:txBody>
                    <a:bodyPr/>
                    <a:lstStyle/>
                    <a:p>
                      <a:r>
                        <a:rPr lang="en-US" sz="1400" dirty="0">
                          <a:solidFill>
                            <a:srgbClr val="3F4443"/>
                          </a:solidFill>
                        </a:rPr>
                        <a:t>Plan Coinsurance</a:t>
                      </a:r>
                    </a:p>
                  </a:txBody>
                  <a:tcPr anchor="ctr"/>
                </a:tc>
                <a:tc>
                  <a:txBody>
                    <a:bodyPr/>
                    <a:lstStyle/>
                    <a:p>
                      <a:pPr algn="ctr"/>
                      <a:r>
                        <a:rPr lang="en-US" sz="1400" dirty="0">
                          <a:solidFill>
                            <a:srgbClr val="3F4443"/>
                          </a:solidFill>
                        </a:rPr>
                        <a:t>80% in most cases</a:t>
                      </a:r>
                    </a:p>
                  </a:txBody>
                  <a:tcPr anchor="ctr"/>
                </a:tc>
                <a:tc>
                  <a:txBody>
                    <a:bodyPr/>
                    <a:lstStyle/>
                    <a:p>
                      <a:pPr algn="ctr"/>
                      <a:r>
                        <a:rPr lang="en-US" sz="1400" dirty="0">
                          <a:solidFill>
                            <a:srgbClr val="3F4443"/>
                          </a:solidFill>
                        </a:rPr>
                        <a:t>70% in most cases</a:t>
                      </a:r>
                    </a:p>
                  </a:txBody>
                  <a:tcPr anchor="ctr"/>
                </a:tc>
                <a:extLst>
                  <a:ext uri="{0D108BD9-81ED-4DB2-BD59-A6C34878D82A}">
                    <a16:rowId xmlns:a16="http://schemas.microsoft.com/office/drawing/2014/main" val="10003"/>
                  </a:ext>
                </a:extLst>
              </a:tr>
              <a:tr h="274320">
                <a:tc>
                  <a:txBody>
                    <a:bodyPr/>
                    <a:lstStyle/>
                    <a:p>
                      <a:r>
                        <a:rPr lang="en-US" sz="1400" dirty="0">
                          <a:solidFill>
                            <a:srgbClr val="3F4443"/>
                          </a:solidFill>
                        </a:rPr>
                        <a:t>Primary Office Visit</a:t>
                      </a:r>
                    </a:p>
                  </a:txBody>
                  <a:tcPr anchor="ctr"/>
                </a:tc>
                <a:tc>
                  <a:txBody>
                    <a:bodyPr/>
                    <a:lstStyle/>
                    <a:p>
                      <a:pPr algn="ctr"/>
                      <a:r>
                        <a:rPr lang="en-US" sz="1400" dirty="0">
                          <a:solidFill>
                            <a:srgbClr val="3F4443"/>
                          </a:solidFill>
                        </a:rPr>
                        <a:t>DN: Deductible then 80% </a:t>
                      </a:r>
                    </a:p>
                    <a:p>
                      <a:pPr algn="ctr"/>
                      <a:r>
                        <a:rPr lang="en-US" sz="1400" dirty="0">
                          <a:solidFill>
                            <a:srgbClr val="3F4443"/>
                          </a:solidFill>
                        </a:rPr>
                        <a:t>N: Deductible then 60% </a:t>
                      </a:r>
                    </a:p>
                  </a:txBody>
                  <a:tcPr anchor="ctr"/>
                </a:tc>
                <a:tc>
                  <a:txBody>
                    <a:bodyPr/>
                    <a:lstStyle/>
                    <a:p>
                      <a:pPr algn="ctr"/>
                      <a:r>
                        <a:rPr lang="en-US" sz="1400" dirty="0">
                          <a:solidFill>
                            <a:srgbClr val="3F4443"/>
                          </a:solidFill>
                        </a:rPr>
                        <a:t>$40 copay</a:t>
                      </a:r>
                    </a:p>
                  </a:txBody>
                  <a:tcPr anchor="ctr"/>
                </a:tc>
                <a:extLst>
                  <a:ext uri="{0D108BD9-81ED-4DB2-BD59-A6C34878D82A}">
                    <a16:rowId xmlns:a16="http://schemas.microsoft.com/office/drawing/2014/main" val="10004"/>
                  </a:ext>
                </a:extLst>
              </a:tr>
              <a:tr h="274320">
                <a:tc>
                  <a:txBody>
                    <a:bodyPr/>
                    <a:lstStyle/>
                    <a:p>
                      <a:r>
                        <a:rPr lang="en-US" sz="1400" dirty="0">
                          <a:solidFill>
                            <a:srgbClr val="3F4443"/>
                          </a:solidFill>
                        </a:rPr>
                        <a:t>Specialty Office Visit </a:t>
                      </a:r>
                    </a:p>
                  </a:txBody>
                  <a:tcPr anchor="ctr"/>
                </a:tc>
                <a:tc>
                  <a:txBody>
                    <a:bodyPr/>
                    <a:lstStyle/>
                    <a:p>
                      <a:pPr algn="ctr"/>
                      <a:r>
                        <a:rPr lang="en-US" sz="1400" dirty="0">
                          <a:solidFill>
                            <a:srgbClr val="3F4443"/>
                          </a:solidFill>
                        </a:rPr>
                        <a:t>DN: Deductible then 80% </a:t>
                      </a:r>
                    </a:p>
                    <a:p>
                      <a:pPr algn="ctr"/>
                      <a:r>
                        <a:rPr lang="en-US" sz="1400" dirty="0">
                          <a:solidFill>
                            <a:srgbClr val="3F4443"/>
                          </a:solidFill>
                        </a:rPr>
                        <a:t>N: Deductible then 60% </a:t>
                      </a:r>
                    </a:p>
                  </a:txBody>
                  <a:tcPr anchor="ctr"/>
                </a:tc>
                <a:tc>
                  <a:txBody>
                    <a:bodyPr/>
                    <a:lstStyle/>
                    <a:p>
                      <a:pPr algn="ctr"/>
                      <a:r>
                        <a:rPr lang="en-US" sz="1400" dirty="0">
                          <a:solidFill>
                            <a:srgbClr val="3F4443"/>
                          </a:solidFill>
                        </a:rPr>
                        <a:t>DN: $60 copay / N: $100 copay</a:t>
                      </a:r>
                    </a:p>
                  </a:txBody>
                  <a:tcPr anchor="ctr"/>
                </a:tc>
                <a:extLst>
                  <a:ext uri="{0D108BD9-81ED-4DB2-BD59-A6C34878D82A}">
                    <a16:rowId xmlns:a16="http://schemas.microsoft.com/office/drawing/2014/main" val="4011521289"/>
                  </a:ext>
                </a:extLst>
              </a:tr>
              <a:tr h="274320">
                <a:tc>
                  <a:txBody>
                    <a:bodyPr/>
                    <a:lstStyle/>
                    <a:p>
                      <a:r>
                        <a:rPr lang="en-US" sz="1400" dirty="0">
                          <a:solidFill>
                            <a:srgbClr val="3F4443"/>
                          </a:solidFill>
                        </a:rPr>
                        <a:t>Lab &amp; X-ray</a:t>
                      </a:r>
                    </a:p>
                  </a:txBody>
                  <a:tcPr anchor="ctr"/>
                </a:tc>
                <a:tc>
                  <a:txBody>
                    <a:bodyPr/>
                    <a:lstStyle/>
                    <a:p>
                      <a:pPr algn="ctr"/>
                      <a:r>
                        <a:rPr lang="en-US" sz="1400" dirty="0">
                          <a:solidFill>
                            <a:srgbClr val="3F4443"/>
                          </a:solidFill>
                        </a:rPr>
                        <a:t>Deductible then 80%</a:t>
                      </a:r>
                    </a:p>
                  </a:txBody>
                  <a:tcPr anchor="ctr"/>
                </a:tc>
                <a:tc>
                  <a:txBody>
                    <a:bodyPr/>
                    <a:lstStyle/>
                    <a:p>
                      <a:pPr algn="ctr"/>
                      <a:r>
                        <a:rPr lang="en-US" sz="1400" dirty="0">
                          <a:solidFill>
                            <a:srgbClr val="3F4443"/>
                          </a:solidFill>
                        </a:rPr>
                        <a:t>DN: Deductible then 70%</a:t>
                      </a:r>
                    </a:p>
                    <a:p>
                      <a:pPr algn="ctr"/>
                      <a:r>
                        <a:rPr lang="en-US" sz="1400" dirty="0">
                          <a:solidFill>
                            <a:srgbClr val="3F4443"/>
                          </a:solidFill>
                        </a:rPr>
                        <a:t>N: Deductible then 50%</a:t>
                      </a:r>
                    </a:p>
                  </a:txBody>
                  <a:tcPr anchor="ctr"/>
                </a:tc>
                <a:extLst>
                  <a:ext uri="{0D108BD9-81ED-4DB2-BD59-A6C34878D82A}">
                    <a16:rowId xmlns:a16="http://schemas.microsoft.com/office/drawing/2014/main" val="10005"/>
                  </a:ext>
                </a:extLst>
              </a:tr>
              <a:tr h="274320">
                <a:tc>
                  <a:txBody>
                    <a:bodyPr/>
                    <a:lstStyle/>
                    <a:p>
                      <a:r>
                        <a:rPr lang="en-US" sz="1400" dirty="0">
                          <a:solidFill>
                            <a:srgbClr val="3F4443"/>
                          </a:solidFill>
                        </a:rPr>
                        <a:t>Complex Radiology</a:t>
                      </a:r>
                    </a:p>
                  </a:txBody>
                  <a:tcPr anchor="ctr"/>
                </a:tc>
                <a:tc>
                  <a:txBody>
                    <a:bodyPr/>
                    <a:lstStyle/>
                    <a:p>
                      <a:pPr algn="ctr"/>
                      <a:r>
                        <a:rPr lang="en-US" sz="1400" dirty="0">
                          <a:solidFill>
                            <a:srgbClr val="3F4443"/>
                          </a:solidFill>
                        </a:rPr>
                        <a:t>Deductible then 80% </a:t>
                      </a:r>
                    </a:p>
                  </a:txBody>
                  <a:tcPr anchor="ctr"/>
                </a:tc>
                <a:tc>
                  <a:txBody>
                    <a:bodyPr/>
                    <a:lstStyle/>
                    <a:p>
                      <a:pPr algn="ctr"/>
                      <a:r>
                        <a:rPr lang="en-US" sz="1400" dirty="0">
                          <a:solidFill>
                            <a:srgbClr val="3F4443"/>
                          </a:solidFill>
                        </a:rPr>
                        <a:t>70% after deductible</a:t>
                      </a:r>
                    </a:p>
                  </a:txBody>
                  <a:tcPr anchor="ctr"/>
                </a:tc>
                <a:extLst>
                  <a:ext uri="{0D108BD9-81ED-4DB2-BD59-A6C34878D82A}">
                    <a16:rowId xmlns:a16="http://schemas.microsoft.com/office/drawing/2014/main" val="10006"/>
                  </a:ext>
                </a:extLst>
              </a:tr>
              <a:tr h="274320">
                <a:tc>
                  <a:txBody>
                    <a:bodyPr/>
                    <a:lstStyle/>
                    <a:p>
                      <a:r>
                        <a:rPr lang="en-US" sz="1400" dirty="0">
                          <a:solidFill>
                            <a:srgbClr val="3F4443"/>
                          </a:solidFill>
                        </a:rPr>
                        <a:t>Inpatient Hospital</a:t>
                      </a:r>
                    </a:p>
                  </a:txBody>
                  <a:tcPr anchor="ctr"/>
                </a:tc>
                <a:tc>
                  <a:txBody>
                    <a:bodyPr/>
                    <a:lstStyle/>
                    <a:p>
                      <a:pPr algn="ctr"/>
                      <a:r>
                        <a:rPr lang="en-US" sz="1400" dirty="0">
                          <a:solidFill>
                            <a:srgbClr val="3F4443"/>
                          </a:solidFill>
                        </a:rPr>
                        <a:t>Deductible then 80% </a:t>
                      </a:r>
                    </a:p>
                  </a:txBody>
                  <a:tcPr anchor="ctr"/>
                </a:tc>
                <a:tc>
                  <a:txBody>
                    <a:bodyPr/>
                    <a:lstStyle/>
                    <a:p>
                      <a:pPr algn="ctr"/>
                      <a:r>
                        <a:rPr lang="en-US" sz="1400" dirty="0">
                          <a:solidFill>
                            <a:srgbClr val="3F4443"/>
                          </a:solidFill>
                        </a:rPr>
                        <a:t>70% after deductible</a:t>
                      </a:r>
                    </a:p>
                  </a:txBody>
                  <a:tcPr anchor="ctr"/>
                </a:tc>
                <a:extLst>
                  <a:ext uri="{0D108BD9-81ED-4DB2-BD59-A6C34878D82A}">
                    <a16:rowId xmlns:a16="http://schemas.microsoft.com/office/drawing/2014/main" val="10007"/>
                  </a:ext>
                </a:extLst>
              </a:tr>
              <a:tr h="274320">
                <a:tc>
                  <a:txBody>
                    <a:bodyPr/>
                    <a:lstStyle/>
                    <a:p>
                      <a:r>
                        <a:rPr lang="en-US" sz="1400" dirty="0">
                          <a:solidFill>
                            <a:srgbClr val="3F4443"/>
                          </a:solidFill>
                        </a:rPr>
                        <a:t>Emergency Room</a:t>
                      </a:r>
                    </a:p>
                  </a:txBody>
                  <a:tcPr anchor="ctr"/>
                </a:tc>
                <a:tc>
                  <a:txBody>
                    <a:bodyPr/>
                    <a:lstStyle/>
                    <a:p>
                      <a:pPr algn="ctr"/>
                      <a:r>
                        <a:rPr lang="en-US" sz="1400" dirty="0">
                          <a:solidFill>
                            <a:srgbClr val="3F4443"/>
                          </a:solidFill>
                        </a:rPr>
                        <a:t>Deductible then 80% </a:t>
                      </a:r>
                    </a:p>
                  </a:txBody>
                  <a:tcPr anchor="ctr"/>
                </a:tc>
                <a:tc>
                  <a:txBody>
                    <a:bodyPr/>
                    <a:lstStyle/>
                    <a:p>
                      <a:pPr algn="ctr"/>
                      <a:r>
                        <a:rPr lang="en-US" sz="1400" dirty="0">
                          <a:solidFill>
                            <a:srgbClr val="3F4443"/>
                          </a:solidFill>
                        </a:rPr>
                        <a:t>$300 copay then 70% after deductible</a:t>
                      </a:r>
                    </a:p>
                  </a:txBody>
                  <a:tcPr anchor="ctr"/>
                </a:tc>
                <a:extLst>
                  <a:ext uri="{0D108BD9-81ED-4DB2-BD59-A6C34878D82A}">
                    <a16:rowId xmlns:a16="http://schemas.microsoft.com/office/drawing/2014/main" val="10008"/>
                  </a:ext>
                </a:extLst>
              </a:tr>
            </a:tbl>
          </a:graphicData>
        </a:graphic>
      </p:graphicFrame>
      <p:pic>
        <p:nvPicPr>
          <p:cNvPr id="14" name="Picture 13">
            <a:extLst>
              <a:ext uri="{FF2B5EF4-FFF2-40B4-BE49-F238E27FC236}">
                <a16:creationId xmlns:a16="http://schemas.microsoft.com/office/drawing/2014/main" id="{2EE1A11A-6597-26D0-11CF-06538596576F}"/>
              </a:ext>
            </a:extLst>
          </p:cNvPr>
          <p:cNvPicPr>
            <a:picLocks noChangeAspect="1"/>
          </p:cNvPicPr>
          <p:nvPr/>
        </p:nvPicPr>
        <p:blipFill>
          <a:blip r:embed="rId3"/>
          <a:stretch>
            <a:fillRect/>
          </a:stretch>
        </p:blipFill>
        <p:spPr>
          <a:xfrm>
            <a:off x="7136059" y="0"/>
            <a:ext cx="1716730" cy="1082358"/>
          </a:xfrm>
          <a:prstGeom prst="rect">
            <a:avLst/>
          </a:prstGeom>
        </p:spPr>
      </p:pic>
      <p:pic>
        <p:nvPicPr>
          <p:cNvPr id="15" name="Picture 14">
            <a:extLst>
              <a:ext uri="{FF2B5EF4-FFF2-40B4-BE49-F238E27FC236}">
                <a16:creationId xmlns:a16="http://schemas.microsoft.com/office/drawing/2014/main" id="{AC636524-C7FA-B590-780A-41673B3AA894}"/>
              </a:ext>
            </a:extLst>
          </p:cNvPr>
          <p:cNvPicPr>
            <a:picLocks noChangeAspect="1"/>
          </p:cNvPicPr>
          <p:nvPr/>
        </p:nvPicPr>
        <p:blipFill rotWithShape="1">
          <a:blip r:embed="rId4"/>
          <a:srcRect t="11141"/>
          <a:stretch/>
        </p:blipFill>
        <p:spPr>
          <a:xfrm>
            <a:off x="233187" y="72080"/>
            <a:ext cx="2433813" cy="1608993"/>
          </a:xfrm>
          <a:prstGeom prst="rect">
            <a:avLst/>
          </a:prstGeom>
        </p:spPr>
      </p:pic>
    </p:spTree>
    <p:extLst>
      <p:ext uri="{BB962C8B-B14F-4D97-AF65-F5344CB8AC3E}">
        <p14:creationId xmlns:p14="http://schemas.microsoft.com/office/powerpoint/2010/main" val="792800364"/>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Medical – HDHP HSA Features </a:t>
            </a:r>
            <a:endParaRPr lang="en-US" sz="1600" dirty="0"/>
          </a:p>
        </p:txBody>
      </p:sp>
      <p:sp>
        <p:nvSpPr>
          <p:cNvPr id="7" name="Content Placeholder 6">
            <a:extLst>
              <a:ext uri="{FF2B5EF4-FFF2-40B4-BE49-F238E27FC236}">
                <a16:creationId xmlns:a16="http://schemas.microsoft.com/office/drawing/2014/main" id="{B6C9DA09-1C72-49A9-9FDB-7B46F1D78DCB}"/>
              </a:ext>
            </a:extLst>
          </p:cNvPr>
          <p:cNvSpPr>
            <a:spLocks noGrp="1"/>
          </p:cNvSpPr>
          <p:nvPr>
            <p:ph idx="1"/>
          </p:nvPr>
        </p:nvSpPr>
        <p:spPr>
          <a:xfrm>
            <a:off x="438530" y="1231370"/>
            <a:ext cx="5633151" cy="4525963"/>
          </a:xfrm>
        </p:spPr>
        <p:txBody>
          <a:bodyPr>
            <a:normAutofit/>
          </a:bodyPr>
          <a:lstStyle/>
          <a:p>
            <a:r>
              <a:rPr lang="en-US" sz="2000" dirty="0">
                <a:solidFill>
                  <a:srgbClr val="3F4443"/>
                </a:solidFill>
              </a:rPr>
              <a:t>Continuing for 2025 for the HDHP HSA Plan: </a:t>
            </a:r>
          </a:p>
          <a:p>
            <a:endParaRPr lang="en-US" sz="2000" dirty="0">
              <a:solidFill>
                <a:srgbClr val="3F4443"/>
              </a:solidFill>
            </a:endParaRPr>
          </a:p>
          <a:p>
            <a:pPr lvl="1"/>
            <a:r>
              <a:rPr lang="en-US" sz="2000" dirty="0">
                <a:solidFill>
                  <a:srgbClr val="3F4443"/>
                </a:solidFill>
              </a:rPr>
              <a:t>Vinylmax HSA contribution of $600 for an employee covered on the HDHP HSA plan and $1,000 for those with employee/spouse, employee/child, or family coverage. </a:t>
            </a:r>
          </a:p>
          <a:p>
            <a:pPr lvl="1"/>
            <a:r>
              <a:rPr lang="en-US" sz="2000" dirty="0">
                <a:solidFill>
                  <a:srgbClr val="3F4443"/>
                </a:solidFill>
              </a:rPr>
              <a:t>Annual contributions are evenly distributed based on the employee’s pay frequency. </a:t>
            </a:r>
            <a:endParaRPr lang="en-US" dirty="0">
              <a:solidFill>
                <a:srgbClr val="3F4443"/>
              </a:solidFill>
              <a:highlight>
                <a:srgbClr val="FFFF00"/>
              </a:highlight>
            </a:endParaRPr>
          </a:p>
          <a:p>
            <a:pPr lvl="1"/>
            <a:r>
              <a:rPr lang="en-US" sz="2000" dirty="0">
                <a:solidFill>
                  <a:srgbClr val="3F4443"/>
                </a:solidFill>
              </a:rPr>
              <a:t>HSA contributions can be set-up on payroll and will automatically be set up through PNC Bank. </a:t>
            </a:r>
          </a:p>
        </p:txBody>
      </p:sp>
      <p:sp>
        <p:nvSpPr>
          <p:cNvPr id="4" name="Rectangle 4"/>
          <p:cNvSpPr>
            <a:spLocks noChangeArrowheads="1"/>
          </p:cNvSpPr>
          <p:nvPr/>
        </p:nvSpPr>
        <p:spPr bwMode="auto">
          <a:xfrm>
            <a:off x="609600" y="5757333"/>
            <a:ext cx="7924800" cy="406449"/>
          </a:xfrm>
          <a:prstGeom prst="rect">
            <a:avLst/>
          </a:prstGeom>
          <a:noFill/>
          <a:ln w="9525">
            <a:noFill/>
            <a:miter lim="800000"/>
          </a:ln>
        </p:spPr>
        <p:txBody>
          <a:bodyPr wrap="square" lIns="82479" tIns="41239" rIns="82479" bIns="41239">
            <a:spAutoFit/>
          </a:bodyPr>
          <a:lstStyle/>
          <a:p>
            <a:pPr defTabSz="825500"/>
            <a:r>
              <a:rPr lang="en-US" sz="1050" b="1" i="1" dirty="0">
                <a:latin typeface="Arial" panose="020B0604020202020204" pitchFamily="34" charset="0"/>
                <a:cs typeface="Calibri" panose="020F0502020204030204" pitchFamily="34" charset="0"/>
              </a:rPr>
              <a:t>NOTE: </a:t>
            </a:r>
            <a:r>
              <a:rPr lang="en-US" sz="1050" i="1" dirty="0">
                <a:latin typeface="Arial" panose="020B0604020202020204" pitchFamily="34" charset="0"/>
                <a:cs typeface="Calibri" panose="020F0502020204030204" pitchFamily="34" charset="0"/>
              </a:rPr>
              <a:t>Please refer to your vendor benefit summaries for a detailed listing of covered benefits. Benefits listed in this presentation are for illustrative purposes only.</a:t>
            </a:r>
          </a:p>
        </p:txBody>
      </p:sp>
      <p:pic>
        <p:nvPicPr>
          <p:cNvPr id="3" name="Picture 2">
            <a:extLst>
              <a:ext uri="{FF2B5EF4-FFF2-40B4-BE49-F238E27FC236}">
                <a16:creationId xmlns:a16="http://schemas.microsoft.com/office/drawing/2014/main" id="{1EE6102F-C1AA-3225-6940-CDA0FA6CD990}"/>
              </a:ext>
            </a:extLst>
          </p:cNvPr>
          <p:cNvPicPr>
            <a:picLocks noChangeAspect="1"/>
          </p:cNvPicPr>
          <p:nvPr/>
        </p:nvPicPr>
        <p:blipFill>
          <a:blip r:embed="rId3"/>
          <a:stretch>
            <a:fillRect/>
          </a:stretch>
        </p:blipFill>
        <p:spPr>
          <a:xfrm>
            <a:off x="6085366" y="-112203"/>
            <a:ext cx="2606419" cy="1642044"/>
          </a:xfrm>
          <a:prstGeom prst="rect">
            <a:avLst/>
          </a:prstGeom>
          <a:noFill/>
        </p:spPr>
      </p:pic>
      <p:pic>
        <p:nvPicPr>
          <p:cNvPr id="5" name="Picture 4">
            <a:extLst>
              <a:ext uri="{FF2B5EF4-FFF2-40B4-BE49-F238E27FC236}">
                <a16:creationId xmlns:a16="http://schemas.microsoft.com/office/drawing/2014/main" id="{0EC73956-C959-AD11-A982-BA408F7A419B}"/>
              </a:ext>
            </a:extLst>
          </p:cNvPr>
          <p:cNvPicPr>
            <a:picLocks noChangeAspect="1"/>
          </p:cNvPicPr>
          <p:nvPr/>
        </p:nvPicPr>
        <p:blipFill rotWithShape="1">
          <a:blip r:embed="rId4"/>
          <a:srcRect l="13589" t="3163"/>
          <a:stretch/>
        </p:blipFill>
        <p:spPr>
          <a:xfrm>
            <a:off x="6208398" y="1596209"/>
            <a:ext cx="2707001" cy="2101961"/>
          </a:xfrm>
          <a:prstGeom prst="rect">
            <a:avLst/>
          </a:prstGeom>
        </p:spPr>
      </p:pic>
    </p:spTree>
    <p:extLst>
      <p:ext uri="{BB962C8B-B14F-4D97-AF65-F5344CB8AC3E}">
        <p14:creationId xmlns:p14="http://schemas.microsoft.com/office/powerpoint/2010/main" val="3701528557"/>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2">
            <a:extLst>
              <a:ext uri="{FF2B5EF4-FFF2-40B4-BE49-F238E27FC236}">
                <a16:creationId xmlns:a16="http://schemas.microsoft.com/office/drawing/2014/main" id="{AF0173E3-FE9F-186B-DFFD-401C09AC59E5}"/>
              </a:ext>
            </a:extLst>
          </p:cNvPr>
          <p:cNvSpPr>
            <a:spLocks noGrp="1"/>
          </p:cNvSpPr>
          <p:nvPr>
            <p:ph type="title"/>
          </p:nvPr>
        </p:nvSpPr>
        <p:spPr>
          <a:xfrm>
            <a:off x="4198128" y="1028740"/>
            <a:ext cx="4572000" cy="868362"/>
          </a:xfrm>
        </p:spPr>
        <p:txBody>
          <a:bodyPr>
            <a:normAutofit/>
          </a:bodyPr>
          <a:lstStyle/>
          <a:p>
            <a:r>
              <a:rPr lang="en-US" sz="2800" dirty="0">
                <a:solidFill>
                  <a:srgbClr val="FF4713"/>
                </a:solidFill>
              </a:rPr>
              <a:t>UHC Rx – Plan </a:t>
            </a:r>
            <a:r>
              <a:rPr lang="en-US" dirty="0">
                <a:solidFill>
                  <a:srgbClr val="FF4713"/>
                </a:solidFill>
              </a:rPr>
              <a:t>Highlights </a:t>
            </a:r>
            <a:endParaRPr lang="en-US" sz="1800" dirty="0">
              <a:solidFill>
                <a:srgbClr val="FF4713"/>
              </a:solidFill>
            </a:endParaRPr>
          </a:p>
        </p:txBody>
      </p:sp>
      <p:graphicFrame>
        <p:nvGraphicFramePr>
          <p:cNvPr id="18" name="Medical_Prescription_Table">
            <a:extLst>
              <a:ext uri="{FF2B5EF4-FFF2-40B4-BE49-F238E27FC236}">
                <a16:creationId xmlns:a16="http://schemas.microsoft.com/office/drawing/2014/main" id="{1A04821C-E508-70D2-43F3-C01E07318C38}"/>
              </a:ext>
            </a:extLst>
          </p:cNvPr>
          <p:cNvGraphicFramePr>
            <a:graphicFrameLocks noGrp="1" noChangeAspect="1"/>
          </p:cNvGraphicFramePr>
          <p:nvPr>
            <p:extLst>
              <p:ext uri="{D42A27DB-BD31-4B8C-83A1-F6EECF244321}">
                <p14:modId xmlns:p14="http://schemas.microsoft.com/office/powerpoint/2010/main" val="2647717279"/>
              </p:ext>
            </p:extLst>
          </p:nvPr>
        </p:nvGraphicFramePr>
        <p:xfrm>
          <a:off x="388620" y="2336144"/>
          <a:ext cx="8366760" cy="3703320"/>
        </p:xfrm>
        <a:graphic>
          <a:graphicData uri="http://schemas.openxmlformats.org/drawingml/2006/table">
            <a:tbl>
              <a:tblPr firstRow="1" bandRow="1">
                <a:tableStyleId>{7E9639D4-E3E2-4D34-9284-5A2195B3D0D7}</a:tableStyleId>
              </a:tblPr>
              <a:tblGrid>
                <a:gridCol w="2788920">
                  <a:extLst>
                    <a:ext uri="{9D8B030D-6E8A-4147-A177-3AD203B41FA5}">
                      <a16:colId xmlns:a16="http://schemas.microsoft.com/office/drawing/2014/main" val="20000"/>
                    </a:ext>
                  </a:extLst>
                </a:gridCol>
                <a:gridCol w="2788920">
                  <a:extLst>
                    <a:ext uri="{9D8B030D-6E8A-4147-A177-3AD203B41FA5}">
                      <a16:colId xmlns:a16="http://schemas.microsoft.com/office/drawing/2014/main" val="20001"/>
                    </a:ext>
                  </a:extLst>
                </a:gridCol>
                <a:gridCol w="2788920">
                  <a:extLst>
                    <a:ext uri="{9D8B030D-6E8A-4147-A177-3AD203B41FA5}">
                      <a16:colId xmlns:a16="http://schemas.microsoft.com/office/drawing/2014/main" val="20002"/>
                    </a:ext>
                  </a:extLst>
                </a:gridCol>
              </a:tblGrid>
              <a:tr h="358856">
                <a:tc>
                  <a:txBody>
                    <a:bodyPr/>
                    <a:lstStyle/>
                    <a:p>
                      <a:endParaRPr lang="en-US" sz="1050" dirty="0">
                        <a:solidFill>
                          <a:schemeClr val="bg1"/>
                        </a:solidFill>
                      </a:endParaRPr>
                    </a:p>
                    <a:p>
                      <a:endParaRPr lang="en-US" sz="1050" dirty="0">
                        <a:solidFill>
                          <a:schemeClr val="bg1"/>
                        </a:solidFill>
                      </a:endParaRPr>
                    </a:p>
                  </a:txBody>
                  <a:tcPr anchor="ctr">
                    <a:solidFill>
                      <a:srgbClr val="FF4713"/>
                    </a:solidFill>
                  </a:tcPr>
                </a:tc>
                <a:tc>
                  <a:txBody>
                    <a:bodyPr/>
                    <a:lstStyle/>
                    <a:p>
                      <a:pPr algn="ctr"/>
                      <a:r>
                        <a:rPr lang="en-US" sz="1200" dirty="0">
                          <a:solidFill>
                            <a:schemeClr val="bg1"/>
                          </a:solidFill>
                        </a:rPr>
                        <a:t>HDHP HSA</a:t>
                      </a:r>
                    </a:p>
                  </a:txBody>
                  <a:tcPr anchor="ctr">
                    <a:solidFill>
                      <a:srgbClr val="FF4713"/>
                    </a:solidFill>
                  </a:tcPr>
                </a:tc>
                <a:tc>
                  <a:txBody>
                    <a:bodyPr/>
                    <a:lstStyle/>
                    <a:p>
                      <a:pPr algn="ctr"/>
                      <a:r>
                        <a:rPr lang="en-US" sz="1200" dirty="0">
                          <a:solidFill>
                            <a:schemeClr val="bg1"/>
                          </a:solidFill>
                        </a:rPr>
                        <a:t>PPO</a:t>
                      </a:r>
                    </a:p>
                  </a:txBody>
                  <a:tcPr anchor="ctr">
                    <a:solidFill>
                      <a:srgbClr val="FF4713"/>
                    </a:solidFill>
                  </a:tcPr>
                </a:tc>
                <a:extLst>
                  <a:ext uri="{0D108BD9-81ED-4DB2-BD59-A6C34878D82A}">
                    <a16:rowId xmlns:a16="http://schemas.microsoft.com/office/drawing/2014/main" val="10000"/>
                  </a:ext>
                </a:extLst>
              </a:tr>
              <a:tr h="274320">
                <a:tc>
                  <a:txBody>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en-US" sz="1400" u="none" strike="noStrike" kern="1200" cap="none" spc="0" normalizeH="0" baseline="0" noProof="0" dirty="0">
                          <a:ln>
                            <a:noFill/>
                          </a:ln>
                          <a:solidFill>
                            <a:srgbClr val="3F4443"/>
                          </a:solidFill>
                          <a:effectLst/>
                          <a:uLnTx/>
                          <a:uFillTx/>
                        </a:rPr>
                        <a:t>Rx Deductible</a:t>
                      </a:r>
                      <a:endParaRPr lang="en-US" sz="3200" dirty="0">
                        <a:solidFill>
                          <a:srgbClr val="3F4443"/>
                        </a:solidFill>
                      </a:endParaRPr>
                    </a:p>
                  </a:txBody>
                  <a:tcPr anchor="ctr"/>
                </a:tc>
                <a:tc>
                  <a:txBody>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en-US" sz="1400" u="none" strike="noStrike" kern="1200" cap="none" spc="0" normalizeH="0" baseline="0" noProof="0" dirty="0">
                          <a:ln>
                            <a:noFill/>
                          </a:ln>
                          <a:solidFill>
                            <a:srgbClr val="3F4443"/>
                          </a:solidFill>
                          <a:effectLst/>
                          <a:uLnTx/>
                          <a:uFillTx/>
                        </a:rPr>
                        <a:t>Rx subject to medical deductible</a:t>
                      </a:r>
                    </a:p>
                  </a:txBody>
                  <a:tcPr anchor="ctr"/>
                </a:tc>
                <a:tc>
                  <a:txBody>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en-US" sz="1400" u="none" strike="noStrike" kern="1200" cap="none" spc="0" normalizeH="0" baseline="0" noProof="0" dirty="0">
                          <a:ln>
                            <a:noFill/>
                          </a:ln>
                          <a:solidFill>
                            <a:srgbClr val="3F4443"/>
                          </a:solidFill>
                          <a:effectLst/>
                          <a:uLnTx/>
                          <a:uFillTx/>
                        </a:rPr>
                        <a:t>N/A</a:t>
                      </a:r>
                    </a:p>
                  </a:txBody>
                  <a:tcPr anchor="ctr"/>
                </a:tc>
                <a:extLst>
                  <a:ext uri="{0D108BD9-81ED-4DB2-BD59-A6C34878D82A}">
                    <a16:rowId xmlns:a16="http://schemas.microsoft.com/office/drawing/2014/main" val="10001"/>
                  </a:ext>
                </a:extLst>
              </a:tr>
              <a:tr h="274320">
                <a:tc gridSpan="3">
                  <a:txBody>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en-US" sz="1000" u="none" strike="noStrike" kern="1200" cap="none" spc="0" normalizeH="0" baseline="0" noProof="0" dirty="0">
                          <a:ln>
                            <a:noFill/>
                          </a:ln>
                          <a:solidFill>
                            <a:schemeClr val="bg1"/>
                          </a:solidFill>
                          <a:effectLst/>
                          <a:uLnTx/>
                          <a:uFillTx/>
                        </a:rPr>
                        <a:t>Retail Prescription Drugs</a:t>
                      </a:r>
                      <a:endParaRPr lang="en-US" dirty="0">
                        <a:solidFill>
                          <a:schemeClr val="bg1"/>
                        </a:solidFill>
                      </a:endParaRPr>
                    </a:p>
                  </a:txBody>
                  <a:tcPr anchor="ctr">
                    <a:solidFill>
                      <a:srgbClr val="FF4713"/>
                    </a:solidFill>
                  </a:tcPr>
                </a:tc>
                <a:tc hMerge="1">
                  <a:txBody>
                    <a:bodyPr/>
                    <a:lstStyle/>
                    <a:p>
                      <a:endParaRPr/>
                    </a:p>
                  </a:txBody>
                  <a:tcPr/>
                </a:tc>
                <a:tc hMerge="1">
                  <a:txBody>
                    <a:bodyPr/>
                    <a:lstStyle/>
                    <a:p>
                      <a:endParaRPr/>
                    </a:p>
                  </a:txBody>
                  <a:tcPr/>
                </a:tc>
                <a:extLst>
                  <a:ext uri="{0D108BD9-81ED-4DB2-BD59-A6C34878D82A}">
                    <a16:rowId xmlns:a16="http://schemas.microsoft.com/office/drawing/2014/main" val="10002"/>
                  </a:ext>
                </a:extLst>
              </a:tr>
              <a:tr h="274320">
                <a:tc>
                  <a:txBody>
                    <a:bodyPr/>
                    <a:lstStyle/>
                    <a:p>
                      <a:r>
                        <a:rPr lang="en-US" sz="1400" dirty="0">
                          <a:solidFill>
                            <a:srgbClr val="3F4443"/>
                          </a:solidFill>
                        </a:rPr>
                        <a:t>Generic</a:t>
                      </a:r>
                    </a:p>
                  </a:txBody>
                  <a:tcPr anchor="ctr"/>
                </a:tc>
                <a:tc>
                  <a:txBody>
                    <a:bodyPr/>
                    <a:lstStyle/>
                    <a:p>
                      <a:pPr algn="ctr"/>
                      <a:r>
                        <a:rPr lang="en-US" sz="1400" dirty="0">
                          <a:solidFill>
                            <a:srgbClr val="3F4443"/>
                          </a:solidFill>
                        </a:rPr>
                        <a:t>Deductible then $5 copay</a:t>
                      </a:r>
                    </a:p>
                  </a:txBody>
                  <a:tcPr anchor="ctr"/>
                </a:tc>
                <a:tc>
                  <a:txBody>
                    <a:bodyPr/>
                    <a:lstStyle/>
                    <a:p>
                      <a:pPr algn="ctr"/>
                      <a:r>
                        <a:rPr lang="en-US" sz="1400" dirty="0">
                          <a:solidFill>
                            <a:srgbClr val="3F4443"/>
                          </a:solidFill>
                        </a:rPr>
                        <a:t>$10 copay</a:t>
                      </a:r>
                    </a:p>
                  </a:txBody>
                  <a:tcPr anchor="ctr"/>
                </a:tc>
                <a:extLst>
                  <a:ext uri="{0D108BD9-81ED-4DB2-BD59-A6C34878D82A}">
                    <a16:rowId xmlns:a16="http://schemas.microsoft.com/office/drawing/2014/main" val="10003"/>
                  </a:ext>
                </a:extLst>
              </a:tr>
              <a:tr h="274320">
                <a:tc>
                  <a:txBody>
                    <a:bodyPr/>
                    <a:lstStyle/>
                    <a:p>
                      <a:r>
                        <a:rPr lang="en-US" sz="1400" dirty="0">
                          <a:solidFill>
                            <a:srgbClr val="3F4443"/>
                          </a:solidFill>
                        </a:rPr>
                        <a:t>Preferred Brand Name</a:t>
                      </a:r>
                    </a:p>
                  </a:txBody>
                  <a:tcPr anchor="ctr"/>
                </a:tc>
                <a:tc>
                  <a:txBody>
                    <a:bodyPr/>
                    <a:lstStyle/>
                    <a:p>
                      <a:pPr algn="ctr"/>
                      <a:r>
                        <a:rPr lang="en-US" sz="1400" dirty="0">
                          <a:solidFill>
                            <a:srgbClr val="3F4443"/>
                          </a:solidFill>
                        </a:rPr>
                        <a:t>Deductible then $40 copay</a:t>
                      </a:r>
                    </a:p>
                  </a:txBody>
                  <a:tcPr anchor="ctr"/>
                </a:tc>
                <a:tc>
                  <a:txBody>
                    <a:bodyPr/>
                    <a:lstStyle/>
                    <a:p>
                      <a:pPr algn="ctr"/>
                      <a:r>
                        <a:rPr lang="en-US" sz="1400" dirty="0">
                          <a:solidFill>
                            <a:srgbClr val="3F4443"/>
                          </a:solidFill>
                        </a:rPr>
                        <a:t>$65 copay</a:t>
                      </a:r>
                    </a:p>
                  </a:txBody>
                  <a:tcPr anchor="ctr"/>
                </a:tc>
                <a:extLst>
                  <a:ext uri="{0D108BD9-81ED-4DB2-BD59-A6C34878D82A}">
                    <a16:rowId xmlns:a16="http://schemas.microsoft.com/office/drawing/2014/main" val="10004"/>
                  </a:ext>
                </a:extLst>
              </a:tr>
              <a:tr h="274320">
                <a:tc>
                  <a:txBody>
                    <a:bodyPr/>
                    <a:lstStyle/>
                    <a:p>
                      <a:r>
                        <a:rPr lang="en-US" sz="1400" dirty="0">
                          <a:solidFill>
                            <a:srgbClr val="3F4443"/>
                          </a:solidFill>
                        </a:rPr>
                        <a:t>Non-Preferred </a:t>
                      </a:r>
                      <a:r>
                        <a:rPr lang="en-US" sz="1400" baseline="0" dirty="0">
                          <a:solidFill>
                            <a:srgbClr val="3F4443"/>
                          </a:solidFill>
                        </a:rPr>
                        <a:t>Brand Name</a:t>
                      </a:r>
                      <a:endParaRPr lang="en-US" sz="1400" dirty="0">
                        <a:solidFill>
                          <a:srgbClr val="3F4443"/>
                        </a:solidFill>
                      </a:endParaRPr>
                    </a:p>
                  </a:txBody>
                  <a:tcPr anchor="ctr"/>
                </a:tc>
                <a:tc>
                  <a:txBody>
                    <a:bodyPr/>
                    <a:lstStyle/>
                    <a:p>
                      <a:pPr algn="ctr"/>
                      <a:r>
                        <a:rPr lang="en-US" sz="1400" dirty="0">
                          <a:solidFill>
                            <a:srgbClr val="3F4443"/>
                          </a:solidFill>
                        </a:rPr>
                        <a:t>Deductible then $105 copay</a:t>
                      </a:r>
                    </a:p>
                  </a:txBody>
                  <a:tcPr anchor="ctr"/>
                </a:tc>
                <a:tc>
                  <a:txBody>
                    <a:bodyPr/>
                    <a:lstStyle/>
                    <a:p>
                      <a:pPr algn="ctr"/>
                      <a:r>
                        <a:rPr lang="en-US" sz="1400" dirty="0">
                          <a:solidFill>
                            <a:srgbClr val="3F4443"/>
                          </a:solidFill>
                        </a:rPr>
                        <a:t>$125 copay</a:t>
                      </a:r>
                    </a:p>
                  </a:txBody>
                  <a:tcPr anchor="ctr"/>
                </a:tc>
                <a:extLst>
                  <a:ext uri="{0D108BD9-81ED-4DB2-BD59-A6C34878D82A}">
                    <a16:rowId xmlns:a16="http://schemas.microsoft.com/office/drawing/2014/main" val="10005"/>
                  </a:ext>
                </a:extLst>
              </a:tr>
              <a:tr h="274320">
                <a:tc>
                  <a:txBody>
                    <a:bodyPr/>
                    <a:lstStyle/>
                    <a:p>
                      <a:r>
                        <a:rPr lang="en-US" sz="1400" dirty="0">
                          <a:solidFill>
                            <a:srgbClr val="3F4443"/>
                          </a:solidFill>
                        </a:rPr>
                        <a:t>Preferred  Specialty</a:t>
                      </a:r>
                    </a:p>
                  </a:txBody>
                  <a:tcPr anchor="ctr"/>
                </a:tc>
                <a:tc>
                  <a:txBody>
                    <a:bodyPr/>
                    <a:lstStyle/>
                    <a:p>
                      <a:pPr algn="ctr"/>
                      <a:r>
                        <a:rPr lang="en-US" sz="1400" dirty="0">
                          <a:solidFill>
                            <a:srgbClr val="3F4443"/>
                          </a:solidFill>
                        </a:rPr>
                        <a:t>Deductible then $250 copay</a:t>
                      </a:r>
                    </a:p>
                  </a:txBody>
                  <a:tcPr anchor="ctr"/>
                </a:tc>
                <a:tc>
                  <a:txBody>
                    <a:bodyPr/>
                    <a:lstStyle/>
                    <a:p>
                      <a:pPr algn="ctr"/>
                      <a:r>
                        <a:rPr lang="en-US" sz="1400" dirty="0">
                          <a:solidFill>
                            <a:srgbClr val="3F4443"/>
                          </a:solidFill>
                        </a:rPr>
                        <a:t>$250 copay</a:t>
                      </a:r>
                    </a:p>
                  </a:txBody>
                  <a:tcPr anchor="ctr"/>
                </a:tc>
                <a:extLst>
                  <a:ext uri="{0D108BD9-81ED-4DB2-BD59-A6C34878D82A}">
                    <a16:rowId xmlns:a16="http://schemas.microsoft.com/office/drawing/2014/main" val="10006"/>
                  </a:ext>
                </a:extLst>
              </a:tr>
              <a:tr h="274320">
                <a:tc gridSpan="3">
                  <a:txBody>
                    <a:bodyPr/>
                    <a:lstStyle/>
                    <a:p>
                      <a:r>
                        <a:rPr lang="en-US" sz="1000" dirty="0">
                          <a:solidFill>
                            <a:schemeClr val="bg1"/>
                          </a:solidFill>
                        </a:rPr>
                        <a:t>Mail-Order Prescriptions</a:t>
                      </a:r>
                    </a:p>
                  </a:txBody>
                  <a:tcPr anchor="ctr">
                    <a:solidFill>
                      <a:srgbClr val="FF4713"/>
                    </a:solidFill>
                  </a:tcPr>
                </a:tc>
                <a:tc hMerge="1">
                  <a:txBody>
                    <a:bodyPr/>
                    <a:lstStyle/>
                    <a:p>
                      <a:endParaRPr/>
                    </a:p>
                  </a:txBody>
                  <a:tcPr/>
                </a:tc>
                <a:tc hMerge="1">
                  <a:txBody>
                    <a:bodyPr/>
                    <a:lstStyle/>
                    <a:p>
                      <a:endParaRPr/>
                    </a:p>
                  </a:txBody>
                  <a:tcPr/>
                </a:tc>
                <a:extLst>
                  <a:ext uri="{0D108BD9-81ED-4DB2-BD59-A6C34878D82A}">
                    <a16:rowId xmlns:a16="http://schemas.microsoft.com/office/drawing/2014/main" val="10007"/>
                  </a:ext>
                </a:extLst>
              </a:tr>
              <a:tr h="274320">
                <a:tc>
                  <a:txBody>
                    <a:bodyPr/>
                    <a:lstStyle/>
                    <a:p>
                      <a:r>
                        <a:rPr lang="en-US" sz="1400" dirty="0">
                          <a:solidFill>
                            <a:srgbClr val="3F4443"/>
                          </a:solidFill>
                        </a:rPr>
                        <a:t>Generic</a:t>
                      </a:r>
                    </a:p>
                  </a:txBody>
                  <a:tcPr anchor="ctr"/>
                </a:tc>
                <a:tc>
                  <a:txBody>
                    <a:bodyPr/>
                    <a:lstStyle/>
                    <a:p>
                      <a:pPr algn="ctr"/>
                      <a:r>
                        <a:rPr lang="en-US" sz="1400" dirty="0">
                          <a:solidFill>
                            <a:srgbClr val="3F4443"/>
                          </a:solidFill>
                        </a:rPr>
                        <a:t>Deductible then $12.50 copay</a:t>
                      </a:r>
                    </a:p>
                  </a:txBody>
                  <a:tcPr anchor="ctr"/>
                </a:tc>
                <a:tc>
                  <a:txBody>
                    <a:bodyPr/>
                    <a:lstStyle/>
                    <a:p>
                      <a:pPr algn="ctr"/>
                      <a:r>
                        <a:rPr lang="en-US" sz="1400" dirty="0">
                          <a:solidFill>
                            <a:srgbClr val="3F4443"/>
                          </a:solidFill>
                        </a:rPr>
                        <a:t>$25 copay</a:t>
                      </a:r>
                    </a:p>
                  </a:txBody>
                  <a:tcPr anchor="ctr"/>
                </a:tc>
                <a:extLst>
                  <a:ext uri="{0D108BD9-81ED-4DB2-BD59-A6C34878D82A}">
                    <a16:rowId xmlns:a16="http://schemas.microsoft.com/office/drawing/2014/main" val="10009"/>
                  </a:ext>
                </a:extLst>
              </a:tr>
              <a:tr h="274320">
                <a:tc>
                  <a:txBody>
                    <a:bodyPr/>
                    <a:lstStyle/>
                    <a:p>
                      <a:pPr marL="0" marR="0" indent="0" algn="l" defTabSz="914400" rtl="0" eaLnBrk="1" fontAlgn="auto" latinLnBrk="0" hangingPunct="1">
                        <a:lnSpc>
                          <a:spcPct val="100000"/>
                        </a:lnSpc>
                        <a:spcBef>
                          <a:spcPct val="0"/>
                        </a:spcBef>
                        <a:spcAft>
                          <a:spcPct val="0"/>
                        </a:spcAft>
                        <a:buClrTx/>
                        <a:buSzTx/>
                        <a:buFontTx/>
                        <a:buNone/>
                        <a:defRPr/>
                      </a:pPr>
                      <a:r>
                        <a:rPr lang="en-US" sz="1400" dirty="0">
                          <a:solidFill>
                            <a:srgbClr val="3F4443"/>
                          </a:solidFill>
                        </a:rPr>
                        <a:t>Preferred Brand Name</a:t>
                      </a:r>
                    </a:p>
                  </a:txBody>
                  <a:tcPr anchor="ctr"/>
                </a:tc>
                <a:tc>
                  <a:txBody>
                    <a:bodyPr/>
                    <a:lstStyle/>
                    <a:p>
                      <a:pPr marL="0" marR="0" indent="0" algn="ctr" defTabSz="914400" rtl="0" eaLnBrk="1" fontAlgn="auto" latinLnBrk="0" hangingPunct="1">
                        <a:lnSpc>
                          <a:spcPct val="100000"/>
                        </a:lnSpc>
                        <a:spcBef>
                          <a:spcPct val="0"/>
                        </a:spcBef>
                        <a:spcAft>
                          <a:spcPct val="0"/>
                        </a:spcAft>
                        <a:buClrTx/>
                        <a:buSzTx/>
                        <a:buFontTx/>
                        <a:buNone/>
                        <a:defRPr/>
                      </a:pPr>
                      <a:r>
                        <a:rPr lang="en-US" sz="1400" dirty="0">
                          <a:solidFill>
                            <a:srgbClr val="3F4443"/>
                          </a:solidFill>
                        </a:rPr>
                        <a:t>Deductible then $100.00 copay</a:t>
                      </a:r>
                    </a:p>
                  </a:txBody>
                  <a:tcPr anchor="ctr"/>
                </a:tc>
                <a:tc>
                  <a:txBody>
                    <a:bodyPr/>
                    <a:lstStyle/>
                    <a:p>
                      <a:pPr marL="0" marR="0" indent="0" algn="ctr" defTabSz="914400" rtl="0" eaLnBrk="1" fontAlgn="auto" latinLnBrk="0" hangingPunct="1">
                        <a:lnSpc>
                          <a:spcPct val="100000"/>
                        </a:lnSpc>
                        <a:spcBef>
                          <a:spcPct val="0"/>
                        </a:spcBef>
                        <a:spcAft>
                          <a:spcPct val="0"/>
                        </a:spcAft>
                        <a:buClrTx/>
                        <a:buSzTx/>
                        <a:buFontTx/>
                        <a:buNone/>
                        <a:defRPr/>
                      </a:pPr>
                      <a:r>
                        <a:rPr lang="en-US" sz="1400" dirty="0">
                          <a:solidFill>
                            <a:srgbClr val="3F4443"/>
                          </a:solidFill>
                        </a:rPr>
                        <a:t>$162.50 copay</a:t>
                      </a:r>
                    </a:p>
                  </a:txBody>
                  <a:tcPr anchor="ctr"/>
                </a:tc>
                <a:extLst>
                  <a:ext uri="{0D108BD9-81ED-4DB2-BD59-A6C34878D82A}">
                    <a16:rowId xmlns:a16="http://schemas.microsoft.com/office/drawing/2014/main" val="10010"/>
                  </a:ext>
                </a:extLst>
              </a:tr>
              <a:tr h="274320">
                <a:tc>
                  <a:txBody>
                    <a:bodyPr/>
                    <a:lstStyle/>
                    <a:p>
                      <a:pPr marL="0" marR="0" indent="0" algn="l" defTabSz="914400" rtl="0" eaLnBrk="1" fontAlgn="auto" latinLnBrk="0" hangingPunct="1">
                        <a:lnSpc>
                          <a:spcPct val="100000"/>
                        </a:lnSpc>
                        <a:spcBef>
                          <a:spcPct val="0"/>
                        </a:spcBef>
                        <a:spcAft>
                          <a:spcPct val="0"/>
                        </a:spcAft>
                        <a:buClrTx/>
                        <a:buSzTx/>
                        <a:buFontTx/>
                        <a:buNone/>
                        <a:defRPr/>
                      </a:pPr>
                      <a:r>
                        <a:rPr lang="en-US" sz="1400" dirty="0">
                          <a:solidFill>
                            <a:srgbClr val="3F4443"/>
                          </a:solidFill>
                        </a:rPr>
                        <a:t>Non-Preferred Brand Name</a:t>
                      </a:r>
                    </a:p>
                  </a:txBody>
                  <a:tcPr anchor="ctr"/>
                </a:tc>
                <a:tc>
                  <a:txBody>
                    <a:bodyPr/>
                    <a:lstStyle/>
                    <a:p>
                      <a:pPr marL="0" marR="0" indent="0" algn="ctr" defTabSz="914400" rtl="0" eaLnBrk="1" fontAlgn="auto" latinLnBrk="0" hangingPunct="1">
                        <a:lnSpc>
                          <a:spcPct val="100000"/>
                        </a:lnSpc>
                        <a:spcBef>
                          <a:spcPct val="0"/>
                        </a:spcBef>
                        <a:spcAft>
                          <a:spcPct val="0"/>
                        </a:spcAft>
                        <a:buClrTx/>
                        <a:buSzTx/>
                        <a:buFontTx/>
                        <a:buNone/>
                        <a:defRPr/>
                      </a:pPr>
                      <a:r>
                        <a:rPr lang="en-US" sz="1400" dirty="0">
                          <a:solidFill>
                            <a:srgbClr val="3F4443"/>
                          </a:solidFill>
                        </a:rPr>
                        <a:t>Deductible then $262.50 copay</a:t>
                      </a:r>
                    </a:p>
                  </a:txBody>
                  <a:tcPr anchor="ctr"/>
                </a:tc>
                <a:tc>
                  <a:txBody>
                    <a:bodyPr/>
                    <a:lstStyle/>
                    <a:p>
                      <a:pPr marL="0" marR="0" indent="0" algn="ctr" defTabSz="914400" rtl="0" eaLnBrk="1" fontAlgn="auto" latinLnBrk="0" hangingPunct="1">
                        <a:lnSpc>
                          <a:spcPct val="100000"/>
                        </a:lnSpc>
                        <a:spcBef>
                          <a:spcPct val="0"/>
                        </a:spcBef>
                        <a:spcAft>
                          <a:spcPct val="0"/>
                        </a:spcAft>
                        <a:buClrTx/>
                        <a:buSzTx/>
                        <a:buFontTx/>
                        <a:buNone/>
                        <a:defRPr/>
                      </a:pPr>
                      <a:r>
                        <a:rPr lang="en-US" sz="1400" dirty="0">
                          <a:solidFill>
                            <a:srgbClr val="3F4443"/>
                          </a:solidFill>
                        </a:rPr>
                        <a:t>$312.50 copay</a:t>
                      </a:r>
                    </a:p>
                  </a:txBody>
                  <a:tcPr anchor="ctr"/>
                </a:tc>
                <a:extLst>
                  <a:ext uri="{0D108BD9-81ED-4DB2-BD59-A6C34878D82A}">
                    <a16:rowId xmlns:a16="http://schemas.microsoft.com/office/drawing/2014/main" val="10011"/>
                  </a:ext>
                </a:extLst>
              </a:tr>
              <a:tr h="274320">
                <a:tc>
                  <a:txBody>
                    <a:bodyPr/>
                    <a:lstStyle/>
                    <a:p>
                      <a:pPr marL="0" marR="0" indent="0" algn="l" defTabSz="914400" rtl="0" eaLnBrk="1" fontAlgn="auto" latinLnBrk="0" hangingPunct="1">
                        <a:lnSpc>
                          <a:spcPct val="100000"/>
                        </a:lnSpc>
                        <a:spcBef>
                          <a:spcPct val="0"/>
                        </a:spcBef>
                        <a:spcAft>
                          <a:spcPct val="0"/>
                        </a:spcAft>
                        <a:buClrTx/>
                        <a:buSzTx/>
                        <a:buFontTx/>
                        <a:buNone/>
                        <a:defRPr/>
                      </a:pPr>
                      <a:r>
                        <a:rPr lang="en-US" sz="1400" dirty="0">
                          <a:solidFill>
                            <a:srgbClr val="3F4443"/>
                          </a:solidFill>
                        </a:rPr>
                        <a:t>Preferred Specialty</a:t>
                      </a:r>
                    </a:p>
                  </a:txBody>
                  <a:tcPr anchor="ctr"/>
                </a:tc>
                <a:tc>
                  <a:txBody>
                    <a:bodyPr/>
                    <a:lstStyle/>
                    <a:p>
                      <a:pPr marL="0" marR="0" indent="0" algn="ctr" defTabSz="914400" rtl="0" eaLnBrk="1" fontAlgn="auto" latinLnBrk="0" hangingPunct="1">
                        <a:lnSpc>
                          <a:spcPct val="100000"/>
                        </a:lnSpc>
                        <a:spcBef>
                          <a:spcPct val="0"/>
                        </a:spcBef>
                        <a:spcAft>
                          <a:spcPct val="0"/>
                        </a:spcAft>
                        <a:buClrTx/>
                        <a:buSzTx/>
                        <a:buFontTx/>
                        <a:buNone/>
                        <a:defRPr/>
                      </a:pPr>
                      <a:r>
                        <a:rPr lang="en-US" sz="1400" dirty="0">
                          <a:solidFill>
                            <a:srgbClr val="3F4443"/>
                          </a:solidFill>
                        </a:rPr>
                        <a:t>Deductible then $625</a:t>
                      </a:r>
                    </a:p>
                  </a:txBody>
                  <a:tcPr anchor="ctr"/>
                </a:tc>
                <a:tc>
                  <a:txBody>
                    <a:bodyPr/>
                    <a:lstStyle/>
                    <a:p>
                      <a:pPr marL="0" marR="0" indent="0" algn="ctr" defTabSz="914400" rtl="0" eaLnBrk="1" fontAlgn="auto" latinLnBrk="0" hangingPunct="1">
                        <a:lnSpc>
                          <a:spcPct val="100000"/>
                        </a:lnSpc>
                        <a:spcBef>
                          <a:spcPct val="0"/>
                        </a:spcBef>
                        <a:spcAft>
                          <a:spcPct val="0"/>
                        </a:spcAft>
                        <a:buClrTx/>
                        <a:buSzTx/>
                        <a:buFontTx/>
                        <a:buNone/>
                        <a:defRPr/>
                      </a:pPr>
                      <a:r>
                        <a:rPr lang="en-US" sz="1400" dirty="0">
                          <a:solidFill>
                            <a:srgbClr val="3F4443"/>
                          </a:solidFill>
                        </a:rPr>
                        <a:t>$625 copay</a:t>
                      </a:r>
                    </a:p>
                  </a:txBody>
                  <a:tcPr anchor="ctr"/>
                </a:tc>
                <a:extLst>
                  <a:ext uri="{0D108BD9-81ED-4DB2-BD59-A6C34878D82A}">
                    <a16:rowId xmlns:a16="http://schemas.microsoft.com/office/drawing/2014/main" val="10012"/>
                  </a:ext>
                </a:extLst>
              </a:tr>
            </a:tbl>
          </a:graphicData>
        </a:graphic>
      </p:graphicFrame>
      <p:pic>
        <p:nvPicPr>
          <p:cNvPr id="19" name="Picture 18">
            <a:extLst>
              <a:ext uri="{FF2B5EF4-FFF2-40B4-BE49-F238E27FC236}">
                <a16:creationId xmlns:a16="http://schemas.microsoft.com/office/drawing/2014/main" id="{06E473E0-7D5C-2EE7-B855-9DC880AF7C46}"/>
              </a:ext>
            </a:extLst>
          </p:cNvPr>
          <p:cNvPicPr>
            <a:picLocks noChangeAspect="1"/>
          </p:cNvPicPr>
          <p:nvPr/>
        </p:nvPicPr>
        <p:blipFill>
          <a:blip r:embed="rId3"/>
          <a:stretch>
            <a:fillRect/>
          </a:stretch>
        </p:blipFill>
        <p:spPr>
          <a:xfrm>
            <a:off x="6531077" y="12290"/>
            <a:ext cx="2224303" cy="1400488"/>
          </a:xfrm>
          <a:prstGeom prst="rect">
            <a:avLst/>
          </a:prstGeom>
        </p:spPr>
      </p:pic>
      <p:pic>
        <p:nvPicPr>
          <p:cNvPr id="20" name="Picture 19">
            <a:extLst>
              <a:ext uri="{FF2B5EF4-FFF2-40B4-BE49-F238E27FC236}">
                <a16:creationId xmlns:a16="http://schemas.microsoft.com/office/drawing/2014/main" id="{1DABC865-DF82-FB0B-D33F-054AC4B7D873}"/>
              </a:ext>
            </a:extLst>
          </p:cNvPr>
          <p:cNvPicPr>
            <a:picLocks noChangeAspect="1"/>
          </p:cNvPicPr>
          <p:nvPr/>
        </p:nvPicPr>
        <p:blipFill>
          <a:blip r:embed="rId4"/>
          <a:stretch>
            <a:fillRect/>
          </a:stretch>
        </p:blipFill>
        <p:spPr>
          <a:xfrm>
            <a:off x="388620" y="228600"/>
            <a:ext cx="3219056" cy="1795619"/>
          </a:xfrm>
          <a:prstGeom prst="rect">
            <a:avLst/>
          </a:prstGeom>
        </p:spPr>
      </p:pic>
    </p:spTree>
    <p:extLst>
      <p:ext uri="{BB962C8B-B14F-4D97-AF65-F5344CB8AC3E}">
        <p14:creationId xmlns:p14="http://schemas.microsoft.com/office/powerpoint/2010/main" val="3838405230"/>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F658B-8C5B-A911-78AE-3E7D5EAF9B27}"/>
              </a:ext>
            </a:extLst>
          </p:cNvPr>
          <p:cNvSpPr>
            <a:spLocks noGrp="1"/>
          </p:cNvSpPr>
          <p:nvPr>
            <p:ph type="title"/>
          </p:nvPr>
        </p:nvSpPr>
        <p:spPr>
          <a:xfrm>
            <a:off x="533400" y="533400"/>
            <a:ext cx="7886700" cy="994172"/>
          </a:xfrm>
        </p:spPr>
        <p:txBody>
          <a:bodyPr>
            <a:normAutofit/>
          </a:bodyPr>
          <a:lstStyle/>
          <a:p>
            <a:r>
              <a:rPr lang="en-US" i="0" dirty="0">
                <a:effectLst/>
                <a:latin typeface="+mj-lt"/>
              </a:rPr>
              <a:t>What medical plan do I choose? </a:t>
            </a:r>
            <a:br>
              <a:rPr lang="en-US" i="0" dirty="0">
                <a:effectLst/>
                <a:latin typeface="+mj-lt"/>
              </a:rPr>
            </a:br>
            <a:endParaRPr lang="en-US" dirty="0">
              <a:latin typeface="+mj-lt"/>
            </a:endParaRPr>
          </a:p>
        </p:txBody>
      </p:sp>
      <p:sp>
        <p:nvSpPr>
          <p:cNvPr id="3" name="Content Placeholder 2">
            <a:extLst>
              <a:ext uri="{FF2B5EF4-FFF2-40B4-BE49-F238E27FC236}">
                <a16:creationId xmlns:a16="http://schemas.microsoft.com/office/drawing/2014/main" id="{CCBE8DDA-3DCB-A50B-A0AE-696875A91F71}"/>
              </a:ext>
            </a:extLst>
          </p:cNvPr>
          <p:cNvSpPr>
            <a:spLocks noGrp="1"/>
          </p:cNvSpPr>
          <p:nvPr>
            <p:ph idx="1"/>
          </p:nvPr>
        </p:nvSpPr>
        <p:spPr>
          <a:xfrm>
            <a:off x="436033" y="1401097"/>
            <a:ext cx="8191500" cy="4055806"/>
          </a:xfrm>
        </p:spPr>
        <p:txBody>
          <a:bodyPr>
            <a:normAutofit fontScale="32500" lnSpcReduction="20000"/>
          </a:bodyPr>
          <a:lstStyle/>
          <a:p>
            <a:pPr marL="0" indent="0">
              <a:buNone/>
            </a:pPr>
            <a:r>
              <a:rPr lang="en-US" sz="4500" b="1" dirty="0">
                <a:solidFill>
                  <a:srgbClr val="FF4713"/>
                </a:solidFill>
                <a:latin typeface="+mn-lt"/>
              </a:rPr>
              <a:t>PPO Plan: Traditional Preferred Provider Organization Plan. </a:t>
            </a:r>
          </a:p>
          <a:p>
            <a:pPr marL="0" indent="0">
              <a:buNone/>
            </a:pPr>
            <a:endParaRPr lang="en-US" sz="4500" b="1" dirty="0">
              <a:solidFill>
                <a:srgbClr val="FF4713"/>
              </a:solidFill>
              <a:latin typeface="+mn-lt"/>
            </a:endParaRPr>
          </a:p>
          <a:p>
            <a:pPr algn="just">
              <a:lnSpc>
                <a:spcPct val="170000"/>
              </a:lnSpc>
            </a:pPr>
            <a:r>
              <a:rPr lang="en-US" sz="4900" dirty="0">
                <a:solidFill>
                  <a:srgbClr val="58585A"/>
                </a:solidFill>
                <a:latin typeface="+mn-lt"/>
              </a:rPr>
              <a:t>Compared to an HSA plan, this one has higher paycheck cost, lower deductible, higher out of pocket max.</a:t>
            </a:r>
          </a:p>
          <a:p>
            <a:pPr algn="just">
              <a:lnSpc>
                <a:spcPct val="170000"/>
              </a:lnSpc>
            </a:pPr>
            <a:r>
              <a:rPr lang="en-US" sz="4900" dirty="0">
                <a:solidFill>
                  <a:srgbClr val="58585A"/>
                </a:solidFill>
                <a:latin typeface="+mn-lt"/>
              </a:rPr>
              <a:t>Copayments (with no deductible) apply to office visits, prescriptions</a:t>
            </a:r>
          </a:p>
          <a:p>
            <a:pPr algn="just">
              <a:lnSpc>
                <a:spcPct val="170000"/>
              </a:lnSpc>
            </a:pPr>
            <a:r>
              <a:rPr lang="en-US" sz="4900" dirty="0">
                <a:solidFill>
                  <a:srgbClr val="58585A"/>
                </a:solidFill>
                <a:latin typeface="+mn-lt"/>
              </a:rPr>
              <a:t>All copayments apply to the out-of-pocket max.</a:t>
            </a:r>
          </a:p>
          <a:p>
            <a:pPr algn="just">
              <a:lnSpc>
                <a:spcPct val="170000"/>
              </a:lnSpc>
            </a:pPr>
            <a:r>
              <a:rPr lang="en-US" sz="4900" dirty="0">
                <a:solidFill>
                  <a:srgbClr val="58585A"/>
                </a:solidFill>
                <a:latin typeface="+mn-lt"/>
              </a:rPr>
              <a:t>This plan is good for those with steady, predictable medical expenses with lower out of pocket immediate risk exposure. (You're willing to pay higher premiums than the HSA in exchange for the certainty of lower out-of-pocket costs related to specific medical needs.)</a:t>
            </a:r>
          </a:p>
          <a:p>
            <a:endParaRPr lang="en-US" dirty="0">
              <a:solidFill>
                <a:srgbClr val="58585A"/>
              </a:solidFill>
              <a:latin typeface="Avenir LT W01_85 Heavy1475544"/>
            </a:endParaRPr>
          </a:p>
        </p:txBody>
      </p:sp>
      <p:pic>
        <p:nvPicPr>
          <p:cNvPr id="4" name="Picture 3">
            <a:extLst>
              <a:ext uri="{FF2B5EF4-FFF2-40B4-BE49-F238E27FC236}">
                <a16:creationId xmlns:a16="http://schemas.microsoft.com/office/drawing/2014/main" id="{F1328A2A-472D-8738-16D7-472838331A2B}"/>
              </a:ext>
            </a:extLst>
          </p:cNvPr>
          <p:cNvPicPr>
            <a:picLocks noChangeAspect="1"/>
          </p:cNvPicPr>
          <p:nvPr/>
        </p:nvPicPr>
        <p:blipFill>
          <a:blip r:embed="rId3"/>
          <a:stretch>
            <a:fillRect/>
          </a:stretch>
        </p:blipFill>
        <p:spPr>
          <a:xfrm>
            <a:off x="6954292" y="516194"/>
            <a:ext cx="1915634" cy="1206849"/>
          </a:xfrm>
          <a:prstGeom prst="rect">
            <a:avLst/>
          </a:prstGeom>
          <a:noFill/>
        </p:spPr>
      </p:pic>
    </p:spTree>
    <p:extLst>
      <p:ext uri="{BB962C8B-B14F-4D97-AF65-F5344CB8AC3E}">
        <p14:creationId xmlns:p14="http://schemas.microsoft.com/office/powerpoint/2010/main" val="4008248547"/>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F658B-8C5B-A911-78AE-3E7D5EAF9B27}"/>
              </a:ext>
            </a:extLst>
          </p:cNvPr>
          <p:cNvSpPr>
            <a:spLocks noGrp="1"/>
          </p:cNvSpPr>
          <p:nvPr>
            <p:ph type="title"/>
          </p:nvPr>
        </p:nvSpPr>
        <p:spPr>
          <a:xfrm>
            <a:off x="381000" y="457200"/>
            <a:ext cx="7886700" cy="994172"/>
          </a:xfrm>
        </p:spPr>
        <p:txBody>
          <a:bodyPr>
            <a:normAutofit/>
          </a:bodyPr>
          <a:lstStyle/>
          <a:p>
            <a:r>
              <a:rPr lang="en-US" i="0" dirty="0">
                <a:effectLst/>
              </a:rPr>
              <a:t>What medical plan do I choose? </a:t>
            </a:r>
            <a:br>
              <a:rPr lang="en-US" i="0" dirty="0">
                <a:effectLst/>
              </a:rPr>
            </a:br>
            <a:endParaRPr lang="en-US" dirty="0"/>
          </a:p>
        </p:txBody>
      </p:sp>
      <p:sp>
        <p:nvSpPr>
          <p:cNvPr id="3" name="Content Placeholder 2">
            <a:extLst>
              <a:ext uri="{FF2B5EF4-FFF2-40B4-BE49-F238E27FC236}">
                <a16:creationId xmlns:a16="http://schemas.microsoft.com/office/drawing/2014/main" id="{CCBE8DDA-3DCB-A50B-A0AE-696875A91F71}"/>
              </a:ext>
            </a:extLst>
          </p:cNvPr>
          <p:cNvSpPr>
            <a:spLocks noGrp="1"/>
          </p:cNvSpPr>
          <p:nvPr>
            <p:ph idx="1"/>
          </p:nvPr>
        </p:nvSpPr>
        <p:spPr>
          <a:xfrm>
            <a:off x="410497" y="1231490"/>
            <a:ext cx="8187813" cy="3678910"/>
          </a:xfrm>
        </p:spPr>
        <p:txBody>
          <a:bodyPr>
            <a:normAutofit fontScale="62500" lnSpcReduction="20000"/>
          </a:bodyPr>
          <a:lstStyle/>
          <a:p>
            <a:pPr marL="0" indent="0" algn="just">
              <a:buNone/>
            </a:pPr>
            <a:r>
              <a:rPr lang="en-US" sz="2800" b="1" dirty="0">
                <a:solidFill>
                  <a:srgbClr val="FF4713"/>
                </a:solidFill>
              </a:rPr>
              <a:t>HDHP HSA Plan</a:t>
            </a:r>
            <a:r>
              <a:rPr lang="en-US" b="1" dirty="0">
                <a:solidFill>
                  <a:srgbClr val="FF4713"/>
                </a:solidFill>
              </a:rPr>
              <a:t> (High deductible Plan)</a:t>
            </a:r>
          </a:p>
          <a:p>
            <a:pPr marL="0" indent="0" algn="just">
              <a:buNone/>
            </a:pPr>
            <a:endParaRPr lang="en-US" b="1" dirty="0">
              <a:solidFill>
                <a:srgbClr val="FF4713"/>
              </a:solidFill>
            </a:endParaRPr>
          </a:p>
          <a:p>
            <a:pPr algn="just"/>
            <a:r>
              <a:rPr lang="en-US" dirty="0">
                <a:solidFill>
                  <a:srgbClr val="58585A"/>
                </a:solidFill>
              </a:rPr>
              <a:t>Compared to a PPO plan, this plan has a lower paycheck cost, higher deductible, lower out of pocket max. </a:t>
            </a:r>
          </a:p>
          <a:p>
            <a:pPr algn="just"/>
            <a:endParaRPr lang="en-US" dirty="0">
              <a:solidFill>
                <a:srgbClr val="58585A"/>
              </a:solidFill>
            </a:endParaRPr>
          </a:p>
          <a:p>
            <a:pPr algn="just"/>
            <a:r>
              <a:rPr lang="en-US" dirty="0">
                <a:solidFill>
                  <a:srgbClr val="58585A"/>
                </a:solidFill>
              </a:rPr>
              <a:t>Must pay the entire services and meet the deductible before insurance coverage begins (excluding preventive visits).</a:t>
            </a:r>
          </a:p>
          <a:p>
            <a:pPr algn="just"/>
            <a:endParaRPr lang="en-US" dirty="0">
              <a:solidFill>
                <a:srgbClr val="58585A"/>
              </a:solidFill>
            </a:endParaRPr>
          </a:p>
          <a:p>
            <a:pPr algn="just"/>
            <a:r>
              <a:rPr lang="en-US" dirty="0">
                <a:solidFill>
                  <a:srgbClr val="58585A"/>
                </a:solidFill>
              </a:rPr>
              <a:t>Can establish a health savings account (HSA) to cover current &amp; future health expenses.</a:t>
            </a:r>
          </a:p>
          <a:p>
            <a:pPr marL="0" indent="0" algn="just">
              <a:buNone/>
            </a:pPr>
            <a:endParaRPr lang="en-US" dirty="0">
              <a:solidFill>
                <a:srgbClr val="58585A"/>
              </a:solidFill>
            </a:endParaRPr>
          </a:p>
          <a:p>
            <a:pPr algn="just"/>
            <a:r>
              <a:rPr lang="en-US" dirty="0">
                <a:solidFill>
                  <a:srgbClr val="58585A"/>
                </a:solidFill>
              </a:rPr>
              <a:t>This plan is good for those who want to pay less with each paycheck and want the company contribution to the HSA but has readily available funds to pay for all health care costs before the deductible is met.</a:t>
            </a:r>
          </a:p>
          <a:p>
            <a:endParaRPr lang="en-US" dirty="0">
              <a:solidFill>
                <a:srgbClr val="58585A"/>
              </a:solidFill>
              <a:latin typeface="Avenir LT W01_85 Heavy1475544"/>
            </a:endParaRPr>
          </a:p>
        </p:txBody>
      </p:sp>
      <p:pic>
        <p:nvPicPr>
          <p:cNvPr id="4" name="Picture 3">
            <a:extLst>
              <a:ext uri="{FF2B5EF4-FFF2-40B4-BE49-F238E27FC236}">
                <a16:creationId xmlns:a16="http://schemas.microsoft.com/office/drawing/2014/main" id="{D200ADF7-112C-D794-0847-121909EACC18}"/>
              </a:ext>
            </a:extLst>
          </p:cNvPr>
          <p:cNvPicPr>
            <a:picLocks noChangeAspect="1"/>
          </p:cNvPicPr>
          <p:nvPr/>
        </p:nvPicPr>
        <p:blipFill>
          <a:blip r:embed="rId3"/>
          <a:stretch>
            <a:fillRect/>
          </a:stretch>
        </p:blipFill>
        <p:spPr>
          <a:xfrm>
            <a:off x="6953063" y="469490"/>
            <a:ext cx="1915634" cy="1206849"/>
          </a:xfrm>
          <a:prstGeom prst="rect">
            <a:avLst/>
          </a:prstGeom>
          <a:noFill/>
        </p:spPr>
      </p:pic>
    </p:spTree>
    <p:extLst>
      <p:ext uri="{BB962C8B-B14F-4D97-AF65-F5344CB8AC3E}">
        <p14:creationId xmlns:p14="http://schemas.microsoft.com/office/powerpoint/2010/main" val="1460124738"/>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AS_NET" val="4.0.30319.42000"/>
  <p:tag name="AS_OS" val="Microsoft Windows NT 10.0.17763.0"/>
  <p:tag name="AS_RELEASE_DATE" val="2019.09.14"/>
  <p:tag name="AS_TITLE" val="Aspose.Slides for .NET 4.0 Client Profile"/>
  <p:tag name="AS_VERSION" val="19.9"/>
</p:tagLst>
</file>

<file path=ppt/theme/theme1.xml><?xml version="1.0" encoding="utf-8"?>
<a:theme xmlns:a="http://schemas.openxmlformats.org/drawingml/2006/main" name="Office Theme">
  <a:themeElements>
    <a:clrScheme name="Template B">
      <a:dk1>
        <a:sysClr val="windowText" lastClr="000000"/>
      </a:dk1>
      <a:lt1>
        <a:sysClr val="window" lastClr="FFFFFF"/>
      </a:lt1>
      <a:dk2>
        <a:srgbClr val="1F497D"/>
      </a:dk2>
      <a:lt2>
        <a:srgbClr val="EEECE1"/>
      </a:lt2>
      <a:accent1>
        <a:srgbClr val="FFCC0E"/>
      </a:accent1>
      <a:accent2>
        <a:srgbClr val="45A5AE"/>
      </a:accent2>
      <a:accent3>
        <a:srgbClr val="8A9B0F"/>
      </a:accent3>
      <a:accent4>
        <a:srgbClr val="490A3D"/>
      </a:accent4>
      <a:accent5>
        <a:srgbClr val="BD1550"/>
      </a:accent5>
      <a:accent6>
        <a:srgbClr val="E97F02"/>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E92744EBF4E97F4EAA2C6BBCB0C5EABD" ma:contentTypeVersion="0" ma:contentTypeDescription="Create a new document." ma:contentTypeScope="" ma:versionID="9f589f135ac44084dc207c66af5573f2">
  <xsd:schema xmlns:xsd="http://www.w3.org/2001/XMLSchema" xmlns:xs="http://www.w3.org/2001/XMLSchema" xmlns:p="http://schemas.microsoft.com/office/2006/metadata/properties" targetNamespace="http://schemas.microsoft.com/office/2006/metadata/properties" ma:root="true" ma:fieldsID="376c5b42eefc51374681460b7f0ef9a9">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D5AC837F-0C91-4815-8E9D-95FCF77F29E0}">
  <ds:schemaRefs>
    <ds:schemaRef ds:uri="http://schemas.microsoft.com/sharepoint/v3/contenttype/forms"/>
  </ds:schemaRefs>
</ds:datastoreItem>
</file>

<file path=customXml/itemProps2.xml><?xml version="1.0" encoding="utf-8"?>
<ds:datastoreItem xmlns:ds="http://schemas.openxmlformats.org/officeDocument/2006/customXml" ds:itemID="{0E6ADF25-B1DF-4C9C-9295-3EAB0008965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2B8D42E2-2317-4DAB-B252-2471D2E2172D}">
  <ds:schemaRefs>
    <ds:schemaRef ds:uri="http://schemas.microsoft.com/office/2006/documentManagement/types"/>
    <ds:schemaRef ds:uri="http://purl.org/dc/terms/"/>
    <ds:schemaRef ds:uri="http://purl.org/dc/elements/1.1/"/>
    <ds:schemaRef ds:uri="http://schemas.microsoft.com/office/2006/metadata/properties"/>
    <ds:schemaRef ds:uri="http://schemas.microsoft.com/office/infopath/2007/PartnerControls"/>
    <ds:schemaRef ds:uri="http://purl.org/dc/dcmitype/"/>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Aspect</Template>
  <TotalTime>7018</TotalTime>
  <Words>5741</Words>
  <Application>Microsoft Office PowerPoint</Application>
  <PresentationFormat>On-screen Show (4:3)</PresentationFormat>
  <Paragraphs>644</Paragraphs>
  <Slides>44</Slides>
  <Notes>44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44</vt:i4>
      </vt:variant>
    </vt:vector>
  </HeadingPairs>
  <TitlesOfParts>
    <vt:vector size="52" baseType="lpstr">
      <vt:lpstr>Arial</vt:lpstr>
      <vt:lpstr>Avenir LT W01_85 Heavy1475544</vt:lpstr>
      <vt:lpstr>Calibri</vt:lpstr>
      <vt:lpstr>Calibri (Body)</vt:lpstr>
      <vt:lpstr>Corbel</vt:lpstr>
      <vt:lpstr>Symbol</vt:lpstr>
      <vt:lpstr>Times New Roman</vt:lpstr>
      <vt:lpstr>Office Theme</vt:lpstr>
      <vt:lpstr>PowerPoint Presentation</vt:lpstr>
      <vt:lpstr>Open Enrollment for New Hires</vt:lpstr>
      <vt:lpstr>Who is Eligible?</vt:lpstr>
      <vt:lpstr>UHC Medical/Rx  </vt:lpstr>
      <vt:lpstr>UHC Medical Highlights </vt:lpstr>
      <vt:lpstr>Medical – HDHP HSA Features </vt:lpstr>
      <vt:lpstr>UHC Rx – Plan Highlights </vt:lpstr>
      <vt:lpstr>What medical plan do I choose?  </vt:lpstr>
      <vt:lpstr>What medical plan do I choose?  </vt:lpstr>
      <vt:lpstr>UHC Medical –  Highlights </vt:lpstr>
      <vt:lpstr>Wellness – UHC Rewards up to $300</vt:lpstr>
      <vt:lpstr>Wellness – One Pass Select</vt:lpstr>
      <vt:lpstr>Wellness – One Pass Select</vt:lpstr>
      <vt:lpstr>Wellness – Calm Health</vt:lpstr>
      <vt:lpstr> APEX MEC Medical/Rx is now The Loomis Company </vt:lpstr>
      <vt:lpstr>What medical plan do I choose?  </vt:lpstr>
      <vt:lpstr>What plan do I choose?  </vt:lpstr>
      <vt:lpstr>MEC Medical –  Highlights</vt:lpstr>
      <vt:lpstr>Medical – Weekly Employee Contributions</vt:lpstr>
      <vt:lpstr>Health Saving Spending Account </vt:lpstr>
      <vt:lpstr>Health Savings Account </vt:lpstr>
      <vt:lpstr>Health Savings Account </vt:lpstr>
      <vt:lpstr>Flexible Spending Account </vt:lpstr>
      <vt:lpstr>Flexible Spending Accounts </vt:lpstr>
      <vt:lpstr>Dependent Care FSA Plan</vt:lpstr>
      <vt:lpstr>Dental   </vt:lpstr>
      <vt:lpstr>Dental - Highlights</vt:lpstr>
      <vt:lpstr>Vision   </vt:lpstr>
      <vt:lpstr>Vision – Highlights </vt:lpstr>
      <vt:lpstr>Ancillary Coverages </vt:lpstr>
      <vt:lpstr>Basic Life/AD&amp;D </vt:lpstr>
      <vt:lpstr>Voluntary Life AD&amp;D Insurance </vt:lpstr>
      <vt:lpstr>Disability Insurance </vt:lpstr>
      <vt:lpstr>Core Short Term  Disability</vt:lpstr>
      <vt:lpstr>Voluntary Buy-Up  Short Term Disability</vt:lpstr>
      <vt:lpstr>Long-Term Disability</vt:lpstr>
      <vt:lpstr>Voluntary Accident Insurance</vt:lpstr>
      <vt:lpstr>Voluntary Critical Illness</vt:lpstr>
      <vt:lpstr>Employee Assistance Program – EAP </vt:lpstr>
      <vt:lpstr>2025 Enrollment Process</vt:lpstr>
      <vt:lpstr>2025 Enrollment Process For anyone new or making changes Log at www.employeenavigator.com  </vt:lpstr>
      <vt:lpstr>Mid-Year Plan Changes</vt:lpstr>
      <vt:lpstr>Benefit Resource Center</vt:lpstr>
      <vt:lpstr>Thank You!</vt:lpstr>
    </vt:vector>
  </TitlesOfParts>
  <Company>Wells Fargo &amp; Co.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Rojsutivat, Carolyn</dc:creator>
  <cp:lastModifiedBy>Sylvia McGuire</cp:lastModifiedBy>
  <cp:revision>573</cp:revision>
  <dcterms:created xsi:type="dcterms:W3CDTF">2017-04-07T19:12:41Z</dcterms:created>
  <dcterms:modified xsi:type="dcterms:W3CDTF">2025-01-29T21:09:54Z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0x010100E92744EBF4E97F4EAA2C6BBCB0C5EABD</vt:lpwstr>
  </property>
</Properties>
</file>