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593" r:id="rId5"/>
    <p:sldId id="594" r:id="rId6"/>
    <p:sldId id="595" r:id="rId7"/>
    <p:sldId id="265" r:id="rId8"/>
    <p:sldId id="266" r:id="rId9"/>
    <p:sldId id="267" r:id="rId10"/>
    <p:sldId id="275" r:id="rId11"/>
    <p:sldId id="276" r:id="rId12"/>
    <p:sldId id="605" r:id="rId13"/>
    <p:sldId id="604" r:id="rId14"/>
    <p:sldId id="257" r:id="rId15"/>
    <p:sldId id="258" r:id="rId16"/>
    <p:sldId id="584" r:id="rId17"/>
    <p:sldId id="619" r:id="rId18"/>
    <p:sldId id="618" r:id="rId19"/>
    <p:sldId id="599" r:id="rId20"/>
    <p:sldId id="596" r:id="rId21"/>
    <p:sldId id="610" r:id="rId22"/>
    <p:sldId id="586" r:id="rId23"/>
    <p:sldId id="609" r:id="rId24"/>
    <p:sldId id="600" r:id="rId25"/>
    <p:sldId id="581" r:id="rId26"/>
    <p:sldId id="582" r:id="rId27"/>
    <p:sldId id="620" r:id="rId28"/>
    <p:sldId id="601" r:id="rId29"/>
    <p:sldId id="287" r:id="rId30"/>
    <p:sldId id="291" r:id="rId31"/>
    <p:sldId id="477" r:id="rId32"/>
    <p:sldId id="608" r:id="rId33"/>
    <p:sldId id="476" r:id="rId34"/>
    <p:sldId id="607" r:id="rId35"/>
    <p:sldId id="315" r:id="rId36"/>
    <p:sldId id="317" r:id="rId37"/>
    <p:sldId id="318" r:id="rId38"/>
    <p:sldId id="320" r:id="rId39"/>
    <p:sldId id="615" r:id="rId40"/>
    <p:sldId id="612" r:id="rId41"/>
    <p:sldId id="613" r:id="rId42"/>
    <p:sldId id="328" r:id="rId43"/>
    <p:sldId id="574" r:id="rId44"/>
    <p:sldId id="580" r:id="rId45"/>
    <p:sldId id="606" r:id="rId46"/>
    <p:sldId id="330" r:id="rId47"/>
    <p:sldId id="578" r:id="rId48"/>
    <p:sldId id="331" r:id="rId49"/>
    <p:sldId id="590" r:id="rId50"/>
    <p:sldId id="603" r:id="rId51"/>
  </p:sldIdLst>
  <p:sldSz cx="9144000" cy="6858000" type="screen4x3"/>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840">
          <p15:clr>
            <a:srgbClr val="A4A3A4"/>
          </p15:clr>
        </p15:guide>
        <p15:guide id="4" pos="537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D09C9-4162-6FAE-BAD2-127ABA9336BD}" name="Beth Wilkinson" initials="BW" userId="S::Beth.Wilkinson@usi.com::08e290bc-9c0a-4b6d-80ce-fe837b988d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13"/>
    <a:srgbClr val="3F4443"/>
    <a:srgbClr val="FF0000"/>
    <a:srgbClr val="FFCC0E"/>
    <a:srgbClr val="FFFFFF"/>
    <a:srgbClr val="C42A00"/>
    <a:srgbClr val="B71C55"/>
    <a:srgbClr val="45A5AE"/>
    <a:srgbClr val="97CFD5"/>
    <a:srgbClr val="6DB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40" autoAdjust="0"/>
    <p:restoredTop sz="72855" autoAdjust="0"/>
  </p:normalViewPr>
  <p:slideViewPr>
    <p:cSldViewPr>
      <p:cViewPr varScale="1">
        <p:scale>
          <a:sx n="112" d="100"/>
          <a:sy n="112" d="100"/>
        </p:scale>
        <p:origin x="78" y="108"/>
      </p:cViewPr>
      <p:guideLst>
        <p:guide orient="horz" pos="2160"/>
        <p:guide pos="2880"/>
        <p:guide orient="horz" pos="3840"/>
        <p:guide pos="5376"/>
      </p:guideLst>
    </p:cSldViewPr>
  </p:slideViewPr>
  <p:notesTextViewPr>
    <p:cViewPr>
      <p:scale>
        <a:sx n="1" d="1"/>
        <a:sy n="1" d="1"/>
      </p:scale>
      <p:origin x="0" y="0"/>
    </p:cViewPr>
  </p:notesTextViewPr>
  <p:sorterViewPr>
    <p:cViewPr>
      <p:scale>
        <a:sx n="100" d="100"/>
        <a:sy n="100" d="100"/>
      </p:scale>
      <p:origin x="0" y="-3084"/>
    </p:cViewPr>
  </p:sorterViewPr>
  <p:notesViewPr>
    <p:cSldViewPr>
      <p:cViewPr varScale="1">
        <p:scale>
          <a:sx n="85" d="100"/>
          <a:sy n="85" d="100"/>
        </p:scale>
        <p:origin x="218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C82408-9B49-4B22-8565-8799D44356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F42AD6-097C-4F25-BAB9-8E87FB339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54739-BA34-442C-8F53-30D3EE638920}" type="datetimeFigureOut">
              <a:rPr lang="en-US" smtClean="0"/>
              <a:t>10/25/2024</a:t>
            </a:fld>
            <a:endParaRPr lang="en-US" dirty="0"/>
          </a:p>
        </p:txBody>
      </p:sp>
      <p:sp>
        <p:nvSpPr>
          <p:cNvPr id="4" name="Footer Placeholder 3">
            <a:extLst>
              <a:ext uri="{FF2B5EF4-FFF2-40B4-BE49-F238E27FC236}">
                <a16:creationId xmlns:a16="http://schemas.microsoft.com/office/drawing/2014/main" id="{4539C59E-5654-41D7-AFCF-FE31909B5D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DC78245-A2B1-48C1-88B7-FE0C8F4756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FA06AB-DD38-45FC-83C9-38AF7745D912}" type="slidenum">
              <a:rPr lang="en-US" smtClean="0"/>
              <a:t>‹#›</a:t>
            </a:fld>
            <a:endParaRPr lang="en-US" dirty="0"/>
          </a:p>
        </p:txBody>
      </p:sp>
    </p:spTree>
    <p:extLst>
      <p:ext uri="{BB962C8B-B14F-4D97-AF65-F5344CB8AC3E}">
        <p14:creationId xmlns:p14="http://schemas.microsoft.com/office/powerpoint/2010/main" val="3233805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CBF4CB-5790-4C9B-AF29-F5500951C223}" type="datetimeFigureOut">
              <a:rPr lang="en-US" smtClean="0"/>
              <a:t>10/25/2024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C39FC6-FBC1-4F6E-B87F-263CF8EB15DF}" type="slidenum">
              <a:rPr lang="en-US" smtClean="0"/>
              <a:t>‹#›</a:t>
            </a:fld>
            <a:endParaRPr lang="en-US" dirty="0"/>
          </a:p>
        </p:txBody>
      </p:sp>
    </p:spTree>
    <p:extLst>
      <p:ext uri="{BB962C8B-B14F-4D97-AF65-F5344CB8AC3E}">
        <p14:creationId xmlns:p14="http://schemas.microsoft.com/office/powerpoint/2010/main" val="351292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2024 Open Enrollment Presentation</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a:t>
            </a:fld>
            <a:endParaRPr lang="en-US" dirty="0"/>
          </a:p>
        </p:txBody>
      </p:sp>
    </p:spTree>
    <p:extLst>
      <p:ext uri="{BB962C8B-B14F-4D97-AF65-F5344CB8AC3E}">
        <p14:creationId xmlns:p14="http://schemas.microsoft.com/office/powerpoint/2010/main" val="266557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prescription coverage on the HDHP H.S.A. plan you must satisfy the deductible, then the applicable </a:t>
            </a:r>
            <a:r>
              <a:rPr lang="en-US" dirty="0" err="1"/>
              <a:t>copago</a:t>
            </a:r>
            <a:r>
              <a:rPr lang="en-US" dirty="0"/>
              <a:t> applies.  Please take moment to review.  One the PPO plan for generic you have $10 copy, preferred brand name $65 </a:t>
            </a:r>
            <a:r>
              <a:rPr lang="en-US" dirty="0" err="1"/>
              <a:t>copago</a:t>
            </a:r>
            <a:r>
              <a:rPr lang="en-US" dirty="0"/>
              <a:t> , preferred brand name $125 </a:t>
            </a:r>
            <a:r>
              <a:rPr lang="en-US" dirty="0" err="1"/>
              <a:t>copago</a:t>
            </a:r>
            <a:r>
              <a:rPr lang="en-US" dirty="0"/>
              <a:t> and preferred specialty $250 </a:t>
            </a:r>
            <a:r>
              <a:rPr lang="en-US" dirty="0" err="1"/>
              <a:t>copago</a:t>
            </a:r>
            <a:r>
              <a:rPr lang="en-US" dirty="0"/>
              <a:t>.  Mail order is a convenient way to your prescriptions mailed directly to you home.</a:t>
            </a:r>
          </a:p>
        </p:txBody>
      </p:sp>
      <p:sp>
        <p:nvSpPr>
          <p:cNvPr id="4" name="Slide Number Placeholder 3"/>
          <p:cNvSpPr>
            <a:spLocks noGrp="1"/>
          </p:cNvSpPr>
          <p:nvPr>
            <p:ph type="sldNum" sz="quarter" idx="5"/>
          </p:nvPr>
        </p:nvSpPr>
        <p:spPr/>
        <p:txBody>
          <a:bodyPr/>
          <a:lstStyle/>
          <a:p>
            <a:fld id="{2BC39FC6-FBC1-4F6E-B87F-263CF8EB15DF}" type="slidenum">
              <a:rPr lang="en-US" smtClean="0"/>
              <a:t>10</a:t>
            </a:fld>
            <a:endParaRPr lang="en-US" dirty="0"/>
          </a:p>
        </p:txBody>
      </p:sp>
    </p:spTree>
    <p:extLst>
      <p:ext uri="{BB962C8B-B14F-4D97-AF65-F5344CB8AC3E}">
        <p14:creationId xmlns:p14="http://schemas.microsoft.com/office/powerpoint/2010/main" val="212505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0" dirty="0">
                <a:effectLst/>
                <a:latin typeface="+mj-lt"/>
              </a:rPr>
              <a:t>What medical plan do I choose? Looking at the PPO plan option here are some considerations.  </a:t>
            </a:r>
            <a:r>
              <a:rPr lang="en-US" sz="1200" dirty="0">
                <a:solidFill>
                  <a:srgbClr val="58585A"/>
                </a:solidFill>
                <a:latin typeface="+mn-lt"/>
              </a:rPr>
              <a:t>Compared to an HSA plan, the PPO plan has higher paycheck cost, lower deductible, higher out of pocket maximum.</a:t>
            </a:r>
          </a:p>
          <a:p>
            <a:pPr algn="just"/>
            <a:endParaRPr lang="en-US" sz="1200" dirty="0">
              <a:solidFill>
                <a:srgbClr val="58585A"/>
              </a:solidFill>
              <a:latin typeface="+mn-lt"/>
            </a:endParaRPr>
          </a:p>
          <a:p>
            <a:pPr algn="just"/>
            <a:r>
              <a:rPr lang="en-US" sz="1200" dirty="0">
                <a:solidFill>
                  <a:srgbClr val="58585A"/>
                </a:solidFill>
                <a:latin typeface="+mn-lt"/>
              </a:rPr>
              <a:t>On the PPO </a:t>
            </a:r>
            <a:r>
              <a:rPr lang="en-US" sz="1200" dirty="0" err="1">
                <a:solidFill>
                  <a:srgbClr val="58585A"/>
                </a:solidFill>
                <a:latin typeface="+mn-lt"/>
              </a:rPr>
              <a:t>copagoments</a:t>
            </a:r>
            <a:r>
              <a:rPr lang="en-US" sz="1200" dirty="0">
                <a:solidFill>
                  <a:srgbClr val="58585A"/>
                </a:solidFill>
                <a:latin typeface="+mn-lt"/>
              </a:rPr>
              <a:t> apply to office visits, prescriptions and not subject to the deductible)</a:t>
            </a:r>
          </a:p>
          <a:p>
            <a:pPr algn="just"/>
            <a:r>
              <a:rPr lang="en-US" sz="1200" dirty="0">
                <a:solidFill>
                  <a:srgbClr val="58585A"/>
                </a:solidFill>
                <a:latin typeface="+mn-lt"/>
              </a:rPr>
              <a:t>All </a:t>
            </a:r>
            <a:r>
              <a:rPr lang="en-US" sz="1200" dirty="0" err="1">
                <a:solidFill>
                  <a:srgbClr val="58585A"/>
                </a:solidFill>
                <a:latin typeface="+mn-lt"/>
              </a:rPr>
              <a:t>copagoments</a:t>
            </a:r>
            <a:r>
              <a:rPr lang="en-US" sz="1200" dirty="0">
                <a:solidFill>
                  <a:srgbClr val="58585A"/>
                </a:solidFill>
                <a:latin typeface="+mn-lt"/>
              </a:rPr>
              <a:t> &amp; coinsurance apply to the out-of-pocket max.</a:t>
            </a:r>
          </a:p>
          <a:p>
            <a:pPr algn="just"/>
            <a:endParaRPr lang="en-US" sz="1200" dirty="0">
              <a:solidFill>
                <a:srgbClr val="58585A"/>
              </a:solidFill>
              <a:latin typeface="+mn-lt"/>
            </a:endParaRPr>
          </a:p>
          <a:p>
            <a:pPr algn="just"/>
            <a:r>
              <a:rPr lang="en-US" sz="1200" dirty="0">
                <a:solidFill>
                  <a:srgbClr val="58585A"/>
                </a:solidFill>
                <a:latin typeface="+mn-lt"/>
              </a:rPr>
              <a:t>The PPO plan is good for those with steady, predictable medical expenses with lower out of pocket immediate risk exposure. (You're willing to pay higher premiums than the HSA in exchange for the certainty of lower out-of-pocket costs related to specific medical needs.)</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11</a:t>
            </a:fld>
            <a:endParaRPr lang="en-US" dirty="0"/>
          </a:p>
        </p:txBody>
      </p:sp>
    </p:spTree>
    <p:extLst>
      <p:ext uri="{BB962C8B-B14F-4D97-AF65-F5344CB8AC3E}">
        <p14:creationId xmlns:p14="http://schemas.microsoft.com/office/powerpoint/2010/main" val="325126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0" dirty="0">
                <a:effectLst/>
                <a:latin typeface="+mj-lt"/>
              </a:rPr>
              <a:t>What medical plan do I choose? Looking at the HDHP HSA plan option here are some considerations. </a:t>
            </a:r>
            <a:r>
              <a:rPr lang="en-US" dirty="0">
                <a:solidFill>
                  <a:srgbClr val="58585A"/>
                </a:solidFill>
              </a:rPr>
              <a:t>Compared to a PPO plan, the HDHP plan has a lower paycheck cost, higher deductible, lower out of pocket max. </a:t>
            </a:r>
          </a:p>
          <a:p>
            <a:pPr algn="just"/>
            <a:endParaRPr lang="en-US" dirty="0">
              <a:solidFill>
                <a:srgbClr val="58585A"/>
              </a:solidFill>
            </a:endParaRPr>
          </a:p>
          <a:p>
            <a:pPr algn="just"/>
            <a:r>
              <a:rPr lang="en-US" dirty="0">
                <a:solidFill>
                  <a:srgbClr val="58585A"/>
                </a:solidFill>
              </a:rPr>
              <a:t>Keep in mind you Must pay the entire services and meet the deductible before insurance coverage begins (excluding preventive visits).</a:t>
            </a:r>
          </a:p>
          <a:p>
            <a:pPr algn="just"/>
            <a:endParaRPr lang="en-US" dirty="0">
              <a:solidFill>
                <a:srgbClr val="58585A"/>
              </a:solidFill>
            </a:endParaRPr>
          </a:p>
          <a:p>
            <a:pPr algn="just"/>
            <a:r>
              <a:rPr lang="en-US" dirty="0">
                <a:solidFill>
                  <a:srgbClr val="58585A"/>
                </a:solidFill>
              </a:rPr>
              <a:t>HDHP plan allows the options to establish a health savings account (HSA) to cover current &amp; future health expenses.</a:t>
            </a:r>
          </a:p>
          <a:p>
            <a:pPr marL="0" indent="0" algn="just">
              <a:buNone/>
            </a:pPr>
            <a:endParaRPr lang="en-US" dirty="0">
              <a:solidFill>
                <a:srgbClr val="58585A"/>
              </a:solidFill>
            </a:endParaRPr>
          </a:p>
          <a:p>
            <a:pPr algn="just"/>
            <a:r>
              <a:rPr lang="en-US" dirty="0">
                <a:solidFill>
                  <a:srgbClr val="58585A"/>
                </a:solidFill>
              </a:rPr>
              <a:t>This plan is good for those who want to pay less with each paycheck and want the company contribution to the HSA but has readily available funds to pay for all health care costs before the deductible is met.</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12</a:t>
            </a:fld>
            <a:endParaRPr lang="en-US" dirty="0"/>
          </a:p>
        </p:txBody>
      </p:sp>
    </p:spTree>
    <p:extLst>
      <p:ext uri="{BB962C8B-B14F-4D97-AF65-F5344CB8AC3E}">
        <p14:creationId xmlns:p14="http://schemas.microsoft.com/office/powerpoint/2010/main" val="2414411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Wellness – UHC Rewards up to $300! These rewards are </a:t>
            </a:r>
            <a:r>
              <a:rPr lang="en-US" dirty="0">
                <a:solidFill>
                  <a:srgbClr val="FF4713"/>
                </a:solidFill>
              </a:rPr>
              <a:t>Available to employees &amp; spouses enrolled in a UHC plan.  With UHC rewards a Varity of activities are available to earn your rewards.  To get started scan the QR code or log on myuhc.com, or download the app.</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13</a:t>
            </a:fld>
            <a:endParaRPr lang="en-US" dirty="0"/>
          </a:p>
        </p:txBody>
      </p:sp>
    </p:spTree>
    <p:extLst>
      <p:ext uri="{BB962C8B-B14F-4D97-AF65-F5344CB8AC3E}">
        <p14:creationId xmlns:p14="http://schemas.microsoft.com/office/powerpoint/2010/main" val="3675627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Wellness – UHC Rewards up to $300! These rewards are </a:t>
            </a:r>
            <a:r>
              <a:rPr lang="en-US" dirty="0">
                <a:solidFill>
                  <a:srgbClr val="FF4713"/>
                </a:solidFill>
              </a:rPr>
              <a:t>Available to employees &amp; spouses enrolled in a UHC plan.  With UHC rewards a Varity of activities are available to earn your rewards.  To get started scan the QR code or log on myuhc.com, or download the app.</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14</a:t>
            </a:fld>
            <a:endParaRPr lang="en-US" dirty="0"/>
          </a:p>
        </p:txBody>
      </p:sp>
    </p:spTree>
    <p:extLst>
      <p:ext uri="{BB962C8B-B14F-4D97-AF65-F5344CB8AC3E}">
        <p14:creationId xmlns:p14="http://schemas.microsoft.com/office/powerpoint/2010/main" val="2034607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Wellness – UHC Rewards up to $300! These rewards are </a:t>
            </a:r>
            <a:r>
              <a:rPr lang="en-US" dirty="0">
                <a:solidFill>
                  <a:srgbClr val="FF4713"/>
                </a:solidFill>
              </a:rPr>
              <a:t>Available to employees &amp; spouses enrolled in a UHC plan.  With UHC rewards a Varity of activities are available to earn your rewards.  To get started scan the QR code or log on myuhc.com, or download the app.</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15</a:t>
            </a:fld>
            <a:endParaRPr lang="en-US" dirty="0"/>
          </a:p>
        </p:txBody>
      </p:sp>
    </p:spTree>
    <p:extLst>
      <p:ext uri="{BB962C8B-B14F-4D97-AF65-F5344CB8AC3E}">
        <p14:creationId xmlns:p14="http://schemas.microsoft.com/office/powerpoint/2010/main" val="73391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Vinylmax</a:t>
            </a:r>
            <a:r>
              <a:rPr lang="en-US" baseline="0" dirty="0"/>
              <a:t> is introducing new for 2024, if we have enough participants, a new low cost/ affordable option for everyday access to healthcare. Through APEX we are introducing a “</a:t>
            </a:r>
            <a:r>
              <a:rPr lang="en-US" sz="1200" b="1" dirty="0">
                <a:solidFill>
                  <a:srgbClr val="FF4713"/>
                </a:solidFill>
              </a:rPr>
              <a:t>MEC PLAN” or </a:t>
            </a:r>
            <a:r>
              <a:rPr lang="en-US" sz="1200" b="1" i="0" dirty="0">
                <a:solidFill>
                  <a:srgbClr val="FF4713"/>
                </a:solidFill>
                <a:effectLst/>
              </a:rPr>
              <a:t>Minimum Essential Coverage or “skinny plan” as it is sometimes referred to.</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16</a:t>
            </a:fld>
            <a:endParaRPr lang="en-US" dirty="0"/>
          </a:p>
        </p:txBody>
      </p:sp>
    </p:spTree>
    <p:extLst>
      <p:ext uri="{BB962C8B-B14F-4D97-AF65-F5344CB8AC3E}">
        <p14:creationId xmlns:p14="http://schemas.microsoft.com/office/powerpoint/2010/main" val="1486237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600" b="1" i="0" dirty="0">
              <a:solidFill>
                <a:srgbClr val="FF4713"/>
              </a:solidFill>
              <a:effectLst/>
            </a:endParaRPr>
          </a:p>
          <a:p>
            <a:r>
              <a:rPr lang="en-US" sz="1600" dirty="0">
                <a:solidFill>
                  <a:srgbClr val="3F4443"/>
                </a:solidFill>
              </a:rPr>
              <a:t>This </a:t>
            </a:r>
            <a:r>
              <a:rPr lang="en-US" sz="1600" b="1" i="0" dirty="0">
                <a:solidFill>
                  <a:srgbClr val="FF4713"/>
                </a:solidFill>
                <a:effectLst/>
              </a:rPr>
              <a:t>Minimum Essential Coverage </a:t>
            </a:r>
            <a:r>
              <a:rPr lang="en-US" sz="1600" dirty="0">
                <a:solidFill>
                  <a:srgbClr val="3F4443"/>
                </a:solidFill>
              </a:rPr>
              <a:t>is not traditional health insurance. </a:t>
            </a:r>
            <a:r>
              <a:rPr lang="en-US" sz="1600" dirty="0">
                <a:solidFill>
                  <a:srgbClr val="3F4443"/>
                </a:solidFill>
                <a:effectLst/>
                <a:ea typeface="Calibri" panose="020F0502020204030204" pitchFamily="34" charset="0"/>
              </a:rPr>
              <a:t>This is separate from UHC plans and is not a major medical plan.  The Network with this coverage is PHCS.</a:t>
            </a:r>
          </a:p>
          <a:p>
            <a:r>
              <a:rPr lang="en-US" sz="1600" b="0" i="0" dirty="0">
                <a:solidFill>
                  <a:srgbClr val="3F4443"/>
                </a:solidFill>
                <a:effectLst/>
              </a:rPr>
              <a:t>Here are the highlights:  Less expensive weekly premiums but limited protection &amp; is not for everyone.  Not for anyone with chronic healthcare needs. </a:t>
            </a:r>
          </a:p>
          <a:p>
            <a:r>
              <a:rPr lang="en-US" sz="1600" dirty="0">
                <a:solidFill>
                  <a:srgbClr val="3F4443"/>
                </a:solidFill>
              </a:rPr>
              <a:t>This plan doesn’t provide coverage for the emergency room, surgeries, or inpatient hospital. </a:t>
            </a:r>
          </a:p>
          <a:p>
            <a:r>
              <a:rPr lang="en-US" sz="1600" b="0" i="0" dirty="0">
                <a:solidFill>
                  <a:srgbClr val="3F4443"/>
                </a:solidFill>
                <a:effectLst/>
              </a:rPr>
              <a:t>This plan provides </a:t>
            </a:r>
            <a:r>
              <a:rPr lang="en-US" sz="1600" dirty="0">
                <a:solidFill>
                  <a:srgbClr val="3F4443"/>
                </a:solidFill>
              </a:rPr>
              <a:t>coverage at 100% for preventive services</a:t>
            </a:r>
          </a:p>
          <a:p>
            <a:r>
              <a:rPr lang="en-US" sz="1600" b="0" i="0" dirty="0">
                <a:solidFill>
                  <a:srgbClr val="3F4443"/>
                </a:solidFill>
                <a:effectLst/>
              </a:rPr>
              <a:t>Telehealth </a:t>
            </a:r>
            <a:r>
              <a:rPr lang="en-US" sz="1600" dirty="0">
                <a:solidFill>
                  <a:srgbClr val="3F4443"/>
                </a:solidFill>
              </a:rPr>
              <a:t>&amp; behavioral </a:t>
            </a:r>
            <a:r>
              <a:rPr lang="en-US" sz="1600" b="0" i="0" dirty="0">
                <a:solidFill>
                  <a:srgbClr val="3F4443"/>
                </a:solidFill>
                <a:effectLst/>
              </a:rPr>
              <a:t>services are free and unlimited. </a:t>
            </a:r>
          </a:p>
          <a:p>
            <a:endParaRPr lang="en-US" sz="1600" b="0" i="0" dirty="0">
              <a:solidFill>
                <a:srgbClr val="3F4443"/>
              </a:solidFill>
              <a:effectLst/>
            </a:endParaRPr>
          </a:p>
          <a:p>
            <a:r>
              <a:rPr lang="en-US" sz="1200" dirty="0">
                <a:solidFill>
                  <a:srgbClr val="3F4443"/>
                </a:solidFill>
              </a:rPr>
              <a:t>Provides 3 primary care visits for $20 per visit. A</a:t>
            </a:r>
            <a:r>
              <a:rPr lang="en-US" sz="1200" b="0" i="0" dirty="0">
                <a:solidFill>
                  <a:srgbClr val="3F4443"/>
                </a:solidFill>
                <a:effectLst/>
              </a:rPr>
              <a:t>dditional visits charges, your responsibility. </a:t>
            </a:r>
          </a:p>
          <a:p>
            <a:r>
              <a:rPr lang="en-US" sz="1200" dirty="0">
                <a:solidFill>
                  <a:srgbClr val="3F4443"/>
                </a:solidFill>
              </a:rPr>
              <a:t>Provides 3 specialty doctor visits for $50 per visit. A</a:t>
            </a:r>
            <a:r>
              <a:rPr lang="en-US" sz="1200" b="0" i="0" dirty="0">
                <a:solidFill>
                  <a:srgbClr val="3F4443"/>
                </a:solidFill>
                <a:effectLst/>
              </a:rPr>
              <a:t>dditional visits charges, your responsibility. </a:t>
            </a:r>
          </a:p>
          <a:p>
            <a:r>
              <a:rPr lang="en-US" sz="1200" b="0" i="0" dirty="0">
                <a:solidFill>
                  <a:srgbClr val="3F4443"/>
                </a:solidFill>
                <a:effectLst/>
              </a:rPr>
              <a:t>Provides 3 urgent care visits for $50 per visit. </a:t>
            </a:r>
            <a:r>
              <a:rPr lang="en-US" sz="1200" dirty="0">
                <a:solidFill>
                  <a:srgbClr val="3F4443"/>
                </a:solidFill>
              </a:rPr>
              <a:t>A</a:t>
            </a:r>
            <a:r>
              <a:rPr lang="en-US" sz="1200" b="0" i="0" dirty="0">
                <a:solidFill>
                  <a:srgbClr val="3F4443"/>
                </a:solidFill>
                <a:effectLst/>
              </a:rPr>
              <a:t>dditional visits charges, your responsibility. </a:t>
            </a:r>
          </a:p>
          <a:p>
            <a:r>
              <a:rPr lang="en-US" sz="1200" b="0" i="0" dirty="0">
                <a:solidFill>
                  <a:srgbClr val="3F4443"/>
                </a:solidFill>
                <a:effectLst/>
              </a:rPr>
              <a:t>Provides 5 visits to lab/x-ray for $50 per visit. </a:t>
            </a:r>
            <a:r>
              <a:rPr lang="en-US" sz="1200" dirty="0">
                <a:solidFill>
                  <a:srgbClr val="3F4443"/>
                </a:solidFill>
              </a:rPr>
              <a:t>A</a:t>
            </a:r>
            <a:r>
              <a:rPr lang="en-US" sz="1200" b="0" i="0" dirty="0">
                <a:solidFill>
                  <a:srgbClr val="3F4443"/>
                </a:solidFill>
                <a:effectLst/>
              </a:rPr>
              <a:t>dditional visits charges, your responsibility. </a:t>
            </a:r>
          </a:p>
          <a:p>
            <a:r>
              <a:rPr lang="en-US" sz="1200" dirty="0">
                <a:solidFill>
                  <a:srgbClr val="3F4443"/>
                </a:solidFill>
              </a:rPr>
              <a:t>Provides 1 imagining for $200. A</a:t>
            </a:r>
            <a:r>
              <a:rPr lang="en-US" sz="1200" b="0" i="0" dirty="0">
                <a:solidFill>
                  <a:srgbClr val="3F4443"/>
                </a:solidFill>
                <a:effectLst/>
              </a:rPr>
              <a:t>dditional visits charges, your responsibility.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F4443"/>
                </a:solidFill>
                <a:effectLst/>
              </a:rPr>
              <a:t>For more details, including prescription coverages, see HR and/or the MEC plan summary. </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17</a:t>
            </a:fld>
            <a:endParaRPr lang="en-US" dirty="0"/>
          </a:p>
        </p:txBody>
      </p:sp>
    </p:spTree>
    <p:extLst>
      <p:ext uri="{BB962C8B-B14F-4D97-AF65-F5344CB8AC3E}">
        <p14:creationId xmlns:p14="http://schemas.microsoft.com/office/powerpoint/2010/main" val="12609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effectLst/>
                <a:latin typeface="+mn-lt"/>
              </a:rPr>
              <a:t>When deciding if this is the right plan for you and/or you and your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effectLst/>
                <a:ea typeface="Calibri" panose="020F0502020204030204" pitchFamily="34" charset="0"/>
              </a:rPr>
              <a:t>Keep in mind this is not a Major Medical plan, nor priced like a Major Medical plans.  Emergency room, surgeries, inpatient, outpatient hospital stays, and specialty medications are not included/not covered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effectLst/>
                <a:ea typeface="Calibri" panose="020F0502020204030204" pitchFamily="34" charset="0"/>
              </a:rPr>
              <a:t>Not intended for people with chronic conditions, or those in need of expensive specialty or maintenance drugs.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rPr>
              <a:t>Pharmacies included in the network include  </a:t>
            </a:r>
            <a:r>
              <a:rPr lang="en-US" sz="1200" dirty="0">
                <a:solidFill>
                  <a:srgbClr val="3F4443"/>
                </a:solidFill>
                <a:effectLst/>
                <a:ea typeface="Calibri" panose="020F0502020204030204" pitchFamily="34" charset="0"/>
              </a:rPr>
              <a:t>Costco, CVS, Kroger, Meijer, Rite Aid, Sam’s, Walgreens, Walmart.</a:t>
            </a:r>
          </a:p>
          <a:p>
            <a:r>
              <a:rPr lang="en-US" i="0" dirty="0">
                <a:effectLst/>
                <a:latin typeface="+mn-lt"/>
              </a:rPr>
              <a:t>The vendors this plan partners with are Teladoc, </a:t>
            </a:r>
            <a:r>
              <a:rPr lang="en-US" i="0" dirty="0" err="1">
                <a:effectLst/>
                <a:latin typeface="+mn-lt"/>
              </a:rPr>
              <a:t>Cleverhealth</a:t>
            </a:r>
            <a:r>
              <a:rPr lang="en-US" i="0" dirty="0">
                <a:effectLst/>
                <a:latin typeface="+mn-lt"/>
              </a:rPr>
              <a:t>, PHCS and </a:t>
            </a:r>
            <a:r>
              <a:rPr lang="en-US" i="0" dirty="0" err="1">
                <a:effectLst/>
                <a:latin typeface="+mn-lt"/>
              </a:rPr>
              <a:t>CitizensRx</a:t>
            </a:r>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18</a:t>
            </a:fld>
            <a:endParaRPr lang="en-US" dirty="0"/>
          </a:p>
        </p:txBody>
      </p:sp>
    </p:spTree>
    <p:extLst>
      <p:ext uri="{BB962C8B-B14F-4D97-AF65-F5344CB8AC3E}">
        <p14:creationId xmlns:p14="http://schemas.microsoft.com/office/powerpoint/2010/main" val="3318170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Read summary and add…. Keep in mind the MEC Plus Advantage is not Major Medical plans, nor are they priced like Major Medical plans.  Let’s review the plan features.  Review the benefits on the slide</a:t>
            </a:r>
          </a:p>
        </p:txBody>
      </p:sp>
      <p:sp>
        <p:nvSpPr>
          <p:cNvPr id="4" name="Slide Number Placeholder 3"/>
          <p:cNvSpPr>
            <a:spLocks noGrp="1"/>
          </p:cNvSpPr>
          <p:nvPr>
            <p:ph type="sldNum" sz="quarter" idx="5"/>
          </p:nvPr>
        </p:nvSpPr>
        <p:spPr/>
        <p:txBody>
          <a:bodyPr/>
          <a:lstStyle/>
          <a:p>
            <a:fld id="{2BC39FC6-FBC1-4F6E-B87F-263CF8EB15DF}" type="slidenum">
              <a:rPr lang="en-US" smtClean="0"/>
              <a:t>19</a:t>
            </a:fld>
            <a:endParaRPr lang="en-US" dirty="0"/>
          </a:p>
        </p:txBody>
      </p:sp>
    </p:spTree>
    <p:extLst>
      <p:ext uri="{BB962C8B-B14F-4D97-AF65-F5344CB8AC3E}">
        <p14:creationId xmlns:p14="http://schemas.microsoft.com/office/powerpoint/2010/main" val="358174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review our 2024 Benefit Highlights…. </a:t>
            </a:r>
          </a:p>
          <a:p>
            <a:pPr lvl="0"/>
            <a:r>
              <a:rPr lang="en-US" sz="1200" dirty="0">
                <a:solidFill>
                  <a:srgbClr val="3F4443"/>
                </a:solidFill>
                <a:latin typeface="+mn-lt"/>
                <a:cs typeface="Arial" panose="020B0604020202020204" pitchFamily="34" charset="0"/>
              </a:rPr>
              <a:t>Our PPO &amp; HSA medical plans are remaining with United Healthcare with no plan changes with only a 5% premium increase from 2023 to 2024</a:t>
            </a:r>
          </a:p>
          <a:p>
            <a:r>
              <a:rPr lang="en-US" sz="1200" dirty="0">
                <a:solidFill>
                  <a:srgbClr val="3F4443"/>
                </a:solidFill>
                <a:latin typeface="+mn-lt"/>
              </a:rPr>
              <a:t>All UHC members have access to the UHC Rewards Wellness Program. Earn up to $300 in gift cards for completing wellness activities during 2024.</a:t>
            </a:r>
          </a:p>
          <a:p>
            <a:r>
              <a:rPr lang="en-US" sz="1200" dirty="0">
                <a:solidFill>
                  <a:srgbClr val="3F4443"/>
                </a:solidFill>
                <a:latin typeface="+mn-lt"/>
              </a:rPr>
              <a:t>Lincoln dental renewed our plan with only at 5% premium increase.</a:t>
            </a:r>
          </a:p>
          <a:p>
            <a:pPr marL="0" indent="0">
              <a:buNone/>
            </a:pPr>
            <a:r>
              <a:rPr lang="en-US" sz="1200" dirty="0">
                <a:solidFill>
                  <a:srgbClr val="3F4443"/>
                </a:solidFill>
                <a:latin typeface="+mn-lt"/>
              </a:rPr>
              <a:t> </a:t>
            </a:r>
            <a:r>
              <a:rPr lang="en-US" sz="1200" dirty="0">
                <a:solidFill>
                  <a:srgbClr val="3F4443"/>
                </a:solidFill>
                <a:latin typeface="+mn-lt"/>
                <a:cs typeface="Arial" panose="020B0604020202020204" pitchFamily="34" charset="0"/>
              </a:rPr>
              <a:t>EyeMed renewed our vision plan with a 0% premium increase. </a:t>
            </a:r>
          </a:p>
          <a:p>
            <a:r>
              <a:rPr lang="en-US" sz="1200" dirty="0">
                <a:solidFill>
                  <a:srgbClr val="3F4443"/>
                </a:solidFill>
                <a:latin typeface="+mn-lt"/>
                <a:cs typeface="Arial" panose="020B0604020202020204" pitchFamily="34" charset="0"/>
              </a:rPr>
              <a:t>Ancillary coverages – Life/AD&amp;D, Voluntary Life/AD&amp;D, Dental, Short-Term Disability and Long-Term Disability are staying with Lincoln Financial; no changes from 2023.</a:t>
            </a:r>
          </a:p>
          <a:p>
            <a:r>
              <a:rPr lang="en-US" sz="1200" dirty="0">
                <a:solidFill>
                  <a:srgbClr val="3F4443"/>
                </a:solidFill>
                <a:latin typeface="+mn-lt"/>
              </a:rPr>
              <a:t>FSA remains with Navia</a:t>
            </a:r>
            <a:r>
              <a:rPr lang="en-US" sz="1200" dirty="0">
                <a:solidFill>
                  <a:srgbClr val="3F4443"/>
                </a:solidFill>
                <a:latin typeface="+mn-lt"/>
                <a:cs typeface="Arial" panose="020B0604020202020204" pitchFamily="34" charset="0"/>
              </a:rPr>
              <a:t>; no changes from 2023.</a:t>
            </a:r>
          </a:p>
          <a:p>
            <a:r>
              <a:rPr lang="en-US" sz="1200" dirty="0">
                <a:solidFill>
                  <a:srgbClr val="3F4443"/>
                </a:solidFill>
                <a:latin typeface="+mn-lt"/>
                <a:cs typeface="Arial" panose="020B0604020202020204" pitchFamily="34" charset="0"/>
              </a:rPr>
              <a:t>HSA remains with PNC; no changes from 2023.</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a:t>
            </a:fld>
            <a:endParaRPr lang="en-US" dirty="0"/>
          </a:p>
        </p:txBody>
      </p:sp>
    </p:spTree>
    <p:extLst>
      <p:ext uri="{BB962C8B-B14F-4D97-AF65-F5344CB8AC3E}">
        <p14:creationId xmlns:p14="http://schemas.microsoft.com/office/powerpoint/2010/main" val="648054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effectLst/>
                <a:latin typeface="Calibri" panose="020F0502020204030204" pitchFamily="34" charset="0"/>
                <a:ea typeface="Calibri" panose="020F0502020204030204" pitchFamily="34" charset="0"/>
              </a:rPr>
              <a:t>Please take  a moment to review the weekly employee contributions for nontobacco user or Tobacco user for the PPO plan, HDHP H.S.A plan and the potential new offering MEC plan.</a:t>
            </a:r>
            <a:r>
              <a:rPr lang="en-US" sz="1800" b="0" dirty="0">
                <a:solidFill>
                  <a:srgbClr val="3F4443"/>
                </a:solidFill>
                <a:effectLst/>
                <a:latin typeface="Arial" panose="020B0604020202020204" pitchFamily="34" charset="0"/>
                <a:ea typeface="Calibri" panose="020F0502020204030204" pitchFamily="34" charset="0"/>
              </a:rPr>
              <a:t> </a:t>
            </a:r>
            <a:r>
              <a:rPr lang="en-US" sz="1800" b="0" dirty="0">
                <a:solidFill>
                  <a:srgbClr val="3F4443"/>
                </a:solidFill>
                <a:latin typeface="Arial" panose="020B0604020202020204" pitchFamily="34" charset="0"/>
              </a:rPr>
              <a:t> </a:t>
            </a:r>
            <a:r>
              <a:rPr lang="en-US" sz="1800" b="0" dirty="0" err="1">
                <a:solidFill>
                  <a:srgbClr val="3F4443"/>
                </a:solidFill>
                <a:latin typeface="Arial" panose="020B0604020202020204" pitchFamily="34" charset="0"/>
              </a:rPr>
              <a:t>Vinylmax</a:t>
            </a:r>
            <a:r>
              <a:rPr lang="en-US" sz="1800" b="0" dirty="0">
                <a:solidFill>
                  <a:srgbClr val="3F4443"/>
                </a:solidFill>
                <a:latin typeface="Arial" panose="020B0604020202020204" pitchFamily="34" charset="0"/>
              </a:rPr>
              <a:t> is covering 60% of the plan cost.</a:t>
            </a:r>
          </a:p>
          <a:p>
            <a:r>
              <a:rPr lang="en-US" sz="1800" b="0" dirty="0">
                <a:solidFill>
                  <a:srgbClr val="3F4443"/>
                </a:solidFill>
                <a:latin typeface="Arial" panose="020B0604020202020204" pitchFamily="34" charset="0"/>
              </a:rPr>
              <a:t>Note: There is a $20/week spousal surcharge </a:t>
            </a:r>
            <a:r>
              <a:rPr lang="en-US" sz="1400" b="0" dirty="0">
                <a:solidFill>
                  <a:schemeClr val="bg1"/>
                </a:solidFill>
                <a:latin typeface="Arial" panose="020B0604020202020204" pitchFamily="34" charset="0"/>
              </a:rPr>
              <a:t>if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20</a:t>
            </a:fld>
            <a:endParaRPr lang="en-US" dirty="0"/>
          </a:p>
        </p:txBody>
      </p:sp>
    </p:spTree>
    <p:extLst>
      <p:ext uri="{BB962C8B-B14F-4D97-AF65-F5344CB8AC3E}">
        <p14:creationId xmlns:p14="http://schemas.microsoft.com/office/powerpoint/2010/main" val="719439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Vinylmax</a:t>
            </a:r>
            <a:r>
              <a:rPr lang="en-US" baseline="0" dirty="0"/>
              <a:t> offers a health spending account through PNC.</a:t>
            </a:r>
          </a:p>
        </p:txBody>
      </p:sp>
      <p:sp>
        <p:nvSpPr>
          <p:cNvPr id="4" name="Slide Number Placeholder 3"/>
          <p:cNvSpPr>
            <a:spLocks noGrp="1"/>
          </p:cNvSpPr>
          <p:nvPr>
            <p:ph type="sldNum" sz="quarter" idx="10"/>
          </p:nvPr>
        </p:nvSpPr>
        <p:spPr/>
        <p:txBody>
          <a:bodyPr/>
          <a:lstStyle/>
          <a:p>
            <a:fld id="{ABCB7D7F-4532-4F42-B9A9-7E16BF0C486C}" type="slidenum">
              <a:rPr lang="en-US" smtClean="0"/>
              <a:t>21</a:t>
            </a:fld>
            <a:endParaRPr lang="en-US" dirty="0"/>
          </a:p>
        </p:txBody>
      </p:sp>
    </p:spTree>
    <p:extLst>
      <p:ext uri="{BB962C8B-B14F-4D97-AF65-F5344CB8AC3E}">
        <p14:creationId xmlns:p14="http://schemas.microsoft.com/office/powerpoint/2010/main" val="2270509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A Health Savings Account (HSA) is a type of account you can use to set aside money to pay for qualified health care expenses.</a:t>
            </a:r>
          </a:p>
          <a:p>
            <a:r>
              <a:rPr lang="en-US" sz="1700" dirty="0"/>
              <a:t>This account helps offset your medical costs by giving you tax advantages, allowing your income to stretch farther by using the dollars that would have otherwise been paid in taxes.  </a:t>
            </a:r>
          </a:p>
          <a:p>
            <a:pPr lvl="1"/>
            <a:r>
              <a:rPr lang="en-US" sz="1400" dirty="0"/>
              <a:t>You must be eligible for an HSA</a:t>
            </a:r>
          </a:p>
          <a:p>
            <a:pPr lvl="1"/>
            <a:r>
              <a:rPr lang="en-US" sz="1400" dirty="0"/>
              <a:t>You may only spend the dollars on qualified medical expenses and keep itemized receipts</a:t>
            </a:r>
          </a:p>
          <a:p>
            <a:r>
              <a:rPr lang="en-US" sz="1800" dirty="0"/>
              <a:t>The IRS sets an annual maximum contribution each year. For 2023 the maximum contribution is:  </a:t>
            </a:r>
          </a:p>
          <a:p>
            <a:pPr lvl="1"/>
            <a:r>
              <a:rPr lang="en-US" sz="1400" dirty="0"/>
              <a:t>$4,150 for Individuals</a:t>
            </a:r>
          </a:p>
          <a:p>
            <a:pPr lvl="1"/>
            <a:r>
              <a:rPr lang="en-US" sz="1400" dirty="0"/>
              <a:t>$8,300 for Family </a:t>
            </a:r>
          </a:p>
          <a:p>
            <a:pPr lvl="1"/>
            <a:r>
              <a:rPr lang="en-US" sz="1400" dirty="0"/>
              <a:t>Those 55 and older and not enrolled in Medicare can contribute an additional $1,000 “catch up” contribution </a:t>
            </a:r>
          </a:p>
          <a:p>
            <a:r>
              <a:rPr lang="en-US" dirty="0" err="1"/>
              <a:t>Vinylmax</a:t>
            </a:r>
            <a:r>
              <a:rPr lang="en-US" dirty="0"/>
              <a:t> contributes $600 for employee and $1,000 for employee plus dependents.</a:t>
            </a:r>
          </a:p>
        </p:txBody>
      </p:sp>
      <p:sp>
        <p:nvSpPr>
          <p:cNvPr id="4" name="Slide Number Placeholder 3"/>
          <p:cNvSpPr>
            <a:spLocks noGrp="1"/>
          </p:cNvSpPr>
          <p:nvPr>
            <p:ph type="sldNum" sz="quarter" idx="5"/>
          </p:nvPr>
        </p:nvSpPr>
        <p:spPr/>
        <p:txBody>
          <a:bodyPr/>
          <a:lstStyle/>
          <a:p>
            <a:fld id="{2BC39FC6-FBC1-4F6E-B87F-263CF8EB15DF}" type="slidenum">
              <a:rPr lang="en-US" smtClean="0"/>
              <a:t>22</a:t>
            </a:fld>
            <a:endParaRPr lang="en-US" dirty="0"/>
          </a:p>
        </p:txBody>
      </p:sp>
    </p:spTree>
    <p:extLst>
      <p:ext uri="{BB962C8B-B14F-4D97-AF65-F5344CB8AC3E}">
        <p14:creationId xmlns:p14="http://schemas.microsoft.com/office/powerpoint/2010/main" val="15205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health savings account or HSA is an account you can use to pay for medical expenses. You own this account and take it with you if you would happen to leave </a:t>
            </a:r>
            <a:r>
              <a:rPr lang="en-US" dirty="0" err="1"/>
              <a:t>Vinylmax</a:t>
            </a:r>
            <a:r>
              <a:rPr lang="en-US" dirty="0"/>
              <a:t>.   The amounts roll over year after year however you must be eligible to have an HSA and you must spend the money on qualified medical expenses.</a:t>
            </a:r>
          </a:p>
          <a:p>
            <a:r>
              <a:rPr lang="en-US" dirty="0"/>
              <a:t>All </a:t>
            </a:r>
            <a:r>
              <a:rPr lang="en-US" sz="1200" dirty="0"/>
              <a:t>HSA accounts are managed by PNC Bank. </a:t>
            </a:r>
          </a:p>
          <a:p>
            <a:r>
              <a:rPr lang="en-US" sz="1200" dirty="0"/>
              <a:t>If you currently have an HSA through another bank, you will have to fill out a Direct Transfer Request Form from PNC to request your previous trustee/custodian to transfer all assets from another HSA into your PNC BeneFit Plus Account. </a:t>
            </a:r>
            <a:endParaRPr lang="en-US" sz="1200"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23</a:t>
            </a:fld>
            <a:endParaRPr lang="en-US" dirty="0"/>
          </a:p>
        </p:txBody>
      </p:sp>
    </p:spTree>
    <p:extLst>
      <p:ext uri="{BB962C8B-B14F-4D97-AF65-F5344CB8AC3E}">
        <p14:creationId xmlns:p14="http://schemas.microsoft.com/office/powerpoint/2010/main" val="3029720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health savings account or HSA is an account you can use to pay for medical expenses. You own this account and take it with you if you would happen to leave </a:t>
            </a:r>
            <a:r>
              <a:rPr lang="en-US" dirty="0" err="1"/>
              <a:t>Vinylmax</a:t>
            </a:r>
            <a:r>
              <a:rPr lang="en-US" dirty="0"/>
              <a:t>.   The amounts roll over year after year however you must be eligible to have an HSA and you must spend the money on qualified medical expenses.</a:t>
            </a:r>
          </a:p>
          <a:p>
            <a:r>
              <a:rPr lang="en-US" dirty="0"/>
              <a:t>All </a:t>
            </a:r>
            <a:r>
              <a:rPr lang="en-US" sz="1200" dirty="0"/>
              <a:t>HSA accounts are managed by PNC Bank. </a:t>
            </a:r>
          </a:p>
          <a:p>
            <a:r>
              <a:rPr lang="en-US" sz="1200" dirty="0"/>
              <a:t>If you currently have an HSA through another bank, you will have to fill out a Direct Transfer Request Form from PNC to request your previous trustee/custodian to transfer all assets from another HSA into your PNC BeneFit Plus Account. </a:t>
            </a:r>
            <a:endParaRPr lang="en-US" sz="1200"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24</a:t>
            </a:fld>
            <a:endParaRPr lang="en-US" dirty="0"/>
          </a:p>
        </p:txBody>
      </p:sp>
    </p:spTree>
    <p:extLst>
      <p:ext uri="{BB962C8B-B14F-4D97-AF65-F5344CB8AC3E}">
        <p14:creationId xmlns:p14="http://schemas.microsoft.com/office/powerpoint/2010/main" val="2249947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minute to review the flexible savings account.</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25</a:t>
            </a:fld>
            <a:endParaRPr lang="en-US" dirty="0"/>
          </a:p>
        </p:txBody>
      </p:sp>
    </p:spTree>
    <p:extLst>
      <p:ext uri="{BB962C8B-B14F-4D97-AF65-F5344CB8AC3E}">
        <p14:creationId xmlns:p14="http://schemas.microsoft.com/office/powerpoint/2010/main" val="2518057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flexible spending account is a dedicated savings account to  help save money for health care costs.    You can set aside money on a pre-tax basis for out-of-pocket medical expenses, dental and vision expenses.  It is a use it or lose account and 100% of the amount you elected will be available at the beginning of the plan year. </a:t>
            </a:r>
            <a:r>
              <a:rPr lang="en-US" sz="1800" dirty="0">
                <a:solidFill>
                  <a:srgbClr val="3F4443"/>
                </a:solidFill>
              </a:rPr>
              <a:t>Flexible Spending Accounts (FSA) are a great way for you to SAVE MONEY on pre-planned health and day care expenses!</a:t>
            </a:r>
          </a:p>
          <a:p>
            <a:pPr lvl="1"/>
            <a:r>
              <a:rPr lang="en-US" sz="1800" dirty="0">
                <a:solidFill>
                  <a:srgbClr val="3F4443"/>
                </a:solidFill>
              </a:rPr>
              <a:t>Participation is 100% voluntary</a:t>
            </a:r>
          </a:p>
          <a:p>
            <a:pPr lvl="1"/>
            <a:r>
              <a:rPr lang="en-US" sz="1800" dirty="0">
                <a:solidFill>
                  <a:srgbClr val="3F4443"/>
                </a:solidFill>
              </a:rPr>
              <a:t>Savings are TAX FREE, not Tax Deferred</a:t>
            </a:r>
          </a:p>
          <a:p>
            <a:pPr lvl="1"/>
            <a:r>
              <a:rPr lang="en-US" sz="1800" dirty="0">
                <a:solidFill>
                  <a:srgbClr val="3F4443"/>
                </a:solidFill>
              </a:rPr>
              <a:t>Supported by Section 125 and 129 of the IRS Code</a:t>
            </a:r>
          </a:p>
          <a:p>
            <a:r>
              <a:rPr lang="en-US" sz="1800" dirty="0">
                <a:solidFill>
                  <a:srgbClr val="3F4443"/>
                </a:solidFill>
              </a:rPr>
              <a:t>2024 Contribution Maximum: $3,200 </a:t>
            </a:r>
          </a:p>
          <a:p>
            <a:r>
              <a:rPr lang="en-US" sz="1800" dirty="0">
                <a:solidFill>
                  <a:srgbClr val="3F4443"/>
                </a:solidFill>
              </a:rPr>
              <a:t>Decision is IRREVOCABLE for the entire plan year!</a:t>
            </a:r>
          </a:p>
          <a:p>
            <a:pPr lvl="1"/>
            <a:r>
              <a:rPr lang="en-US" sz="1800" dirty="0">
                <a:solidFill>
                  <a:srgbClr val="3F4443"/>
                </a:solidFill>
              </a:rPr>
              <a:t>Adjustments can be made if a “permitted election change events” (marriage, divorce, death, birth, adoption) occurs</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26</a:t>
            </a:fld>
            <a:endParaRPr lang="en-US" dirty="0"/>
          </a:p>
        </p:txBody>
      </p:sp>
    </p:spTree>
    <p:extLst>
      <p:ext uri="{BB962C8B-B14F-4D97-AF65-F5344CB8AC3E}">
        <p14:creationId xmlns:p14="http://schemas.microsoft.com/office/powerpoint/2010/main" val="3193311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Dependent care FSA plan allows you to set aside money on a pre-tax basis for daycare/preschool for dependent children to age 13, adult daycare, before and after school program and camps.   It is a use it or lose it plan as well and the full amount is not available at the beginning of the plan year.</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27</a:t>
            </a:fld>
            <a:endParaRPr lang="en-US" dirty="0"/>
          </a:p>
        </p:txBody>
      </p:sp>
    </p:spTree>
    <p:extLst>
      <p:ext uri="{BB962C8B-B14F-4D97-AF65-F5344CB8AC3E}">
        <p14:creationId xmlns:p14="http://schemas.microsoft.com/office/powerpoint/2010/main" val="860286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dental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28</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take a moment to review the vision plan benefits.   There are no plan changes for the vision coverage for 2024.  Remember, if you use an in-network provide you will not be balance billed.  Weekly </a:t>
            </a:r>
            <a:r>
              <a:rPr lang="en-US" sz="1200" dirty="0">
                <a:solidFill>
                  <a:srgbClr val="3F4443"/>
                </a:solidFill>
              </a:rPr>
              <a:t>Employee Contributions shown with </a:t>
            </a:r>
            <a:r>
              <a:rPr lang="en-US" sz="1200" dirty="0" err="1">
                <a:solidFill>
                  <a:srgbClr val="3F4443"/>
                </a:solidFill>
              </a:rPr>
              <a:t>Vinylmax</a:t>
            </a:r>
            <a:r>
              <a:rPr lang="en-US" sz="1200" dirty="0">
                <a:solidFill>
                  <a:srgbClr val="3F4443"/>
                </a:solidFill>
              </a:rPr>
              <a:t> covering 50% of the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29</a:t>
            </a:fld>
            <a:endParaRPr lang="en-US" dirty="0"/>
          </a:p>
        </p:txBody>
      </p:sp>
    </p:spTree>
    <p:extLst>
      <p:ext uri="{BB962C8B-B14F-4D97-AF65-F5344CB8AC3E}">
        <p14:creationId xmlns:p14="http://schemas.microsoft.com/office/powerpoint/2010/main" val="223380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rgbClr val="3F4443"/>
                </a:solidFill>
                <a:latin typeface="+mn-lt"/>
              </a:rPr>
              <a:t>New for 2024, we might be introducing a MEC Plan offering low-cost access to healthcare.  MEC stands for </a:t>
            </a:r>
            <a:r>
              <a:rPr lang="en-US" sz="1200" b="0" i="0" dirty="0">
                <a:solidFill>
                  <a:srgbClr val="3F4443"/>
                </a:solidFill>
                <a:effectLst/>
                <a:latin typeface="+mn-lt"/>
              </a:rPr>
              <a:t>Minimum Essential Coverage or “skinny plan”. </a:t>
            </a:r>
            <a:r>
              <a:rPr lang="en-US" sz="1200" dirty="0">
                <a:solidFill>
                  <a:srgbClr val="3F4443"/>
                </a:solidFill>
                <a:latin typeface="+mn-lt"/>
              </a:rPr>
              <a:t>This new product is not a major medical plan but offers affordable coverage for everyday services and prescriptions. </a:t>
            </a:r>
          </a:p>
          <a:p>
            <a:pPr lvl="0"/>
            <a:endParaRPr lang="en-US" sz="1200" dirty="0">
              <a:solidFill>
                <a:srgbClr val="3F4443"/>
              </a:solidFill>
              <a:latin typeface="+mn-lt"/>
            </a:endParaRPr>
          </a:p>
          <a:p>
            <a:r>
              <a:rPr lang="en-US" sz="1200" b="0" i="0" dirty="0">
                <a:solidFill>
                  <a:srgbClr val="3F4443"/>
                </a:solidFill>
                <a:effectLst/>
                <a:latin typeface="+mn-lt"/>
              </a:rPr>
              <a:t>Since this MEC </a:t>
            </a:r>
            <a:r>
              <a:rPr lang="en-US" sz="1200" dirty="0">
                <a:solidFill>
                  <a:srgbClr val="3F4443"/>
                </a:solidFill>
                <a:latin typeface="+mn-lt"/>
              </a:rPr>
              <a:t>Plan </a:t>
            </a:r>
            <a:r>
              <a:rPr lang="en-US" sz="1200" b="0" i="0" dirty="0">
                <a:solidFill>
                  <a:srgbClr val="3F4443"/>
                </a:solidFill>
                <a:effectLst/>
                <a:latin typeface="+mn-lt"/>
              </a:rPr>
              <a:t>is a new offering for 2024, we need first to determine total number of interested individuals to gauge if feasible to secure the offering of this plan. </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a:t>
            </a:fld>
            <a:endParaRPr lang="en-US" dirty="0"/>
          </a:p>
        </p:txBody>
      </p:sp>
    </p:spTree>
    <p:extLst>
      <p:ext uri="{BB962C8B-B14F-4D97-AF65-F5344CB8AC3E}">
        <p14:creationId xmlns:p14="http://schemas.microsoft.com/office/powerpoint/2010/main" val="1074685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30</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we’ll look at the vision.  There are no plan changes for the vision coverage for 2024.  Remember, if you use an in-network provide you will not be balance billed.  Weekly contributions for 2024 are listed here.</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31</a:t>
            </a:fld>
            <a:endParaRPr lang="en-US" dirty="0"/>
          </a:p>
        </p:txBody>
      </p:sp>
    </p:spTree>
    <p:extLst>
      <p:ext uri="{BB962C8B-B14F-4D97-AF65-F5344CB8AC3E}">
        <p14:creationId xmlns:p14="http://schemas.microsoft.com/office/powerpoint/2010/main" val="3561424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ancillary coverages</a:t>
            </a:r>
          </a:p>
        </p:txBody>
      </p:sp>
      <p:sp>
        <p:nvSpPr>
          <p:cNvPr id="4" name="Slide Number Placeholder 3"/>
          <p:cNvSpPr>
            <a:spLocks noGrp="1"/>
          </p:cNvSpPr>
          <p:nvPr>
            <p:ph type="sldNum" sz="quarter" idx="10"/>
          </p:nvPr>
        </p:nvSpPr>
        <p:spPr/>
        <p:txBody>
          <a:bodyPr/>
          <a:lstStyle/>
          <a:p>
            <a:fld id="{ABCB7D7F-4532-4F42-B9A9-7E16BF0C486C}" type="slidenum">
              <a:rPr lang="en-US" smtClean="0"/>
              <a:t>32</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aseline="0" dirty="0"/>
              <a:t>Vinylmax windows is pleased to provide an employer paid life and accident death and dismemberment also known as AD&amp;D benefit to all eligible employees.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The life insurance amount is $25,000 with a guaranteed issue of $25,000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Please be sure to review and update your beneficiary information as needed. This does not have to be done during Open Enrollment</a:t>
            </a:r>
          </a:p>
        </p:txBody>
      </p:sp>
      <p:sp>
        <p:nvSpPr>
          <p:cNvPr id="4" name="Slide Number Placeholder 3"/>
          <p:cNvSpPr>
            <a:spLocks noGrp="1"/>
          </p:cNvSpPr>
          <p:nvPr>
            <p:ph type="sldNum" sz="quarter" idx="10"/>
          </p:nvPr>
        </p:nvSpPr>
        <p:spPr/>
        <p:txBody>
          <a:bodyPr/>
          <a:lstStyle/>
          <a:p>
            <a:fld id="{ABCB7D7F-4532-4F42-B9A9-7E16BF0C486C}" type="slidenum">
              <a:rPr lang="en-US" smtClean="0"/>
              <a:t>33</a:t>
            </a:fld>
            <a:endParaRPr lang="en-US" dirty="0"/>
          </a:p>
        </p:txBody>
      </p:sp>
    </p:spTree>
    <p:extLst>
      <p:ext uri="{BB962C8B-B14F-4D97-AF65-F5344CB8AC3E}">
        <p14:creationId xmlns:p14="http://schemas.microsoft.com/office/powerpoint/2010/main" val="3557702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the option to elect additional life insurance on yourself and your dependents.  If you have already elected coverage and want to increase coverage on yourself or your spouse, if you request amounts above the guarantee issue you will need to provide medical information for approval.  </a:t>
            </a:r>
            <a:endParaRPr lang="en-US" baseline="0" dirty="0"/>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34</a:t>
            </a:fld>
            <a:endParaRPr lang="en-US" dirty="0"/>
          </a:p>
        </p:txBody>
      </p:sp>
    </p:spTree>
    <p:extLst>
      <p:ext uri="{BB962C8B-B14F-4D97-AF65-F5344CB8AC3E}">
        <p14:creationId xmlns:p14="http://schemas.microsoft.com/office/powerpoint/2010/main" val="751439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35</a:t>
            </a:fld>
            <a:endParaRPr lang="en-US" dirty="0"/>
          </a:p>
        </p:txBody>
      </p:sp>
    </p:spTree>
    <p:extLst>
      <p:ext uri="{BB962C8B-B14F-4D97-AF65-F5344CB8AC3E}">
        <p14:creationId xmlns:p14="http://schemas.microsoft.com/office/powerpoint/2010/main" val="1720688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dirty="0"/>
              <a:t>For Full time employees short term disability  will pay after 7 days for an accident or sickness up to 13 weeks of continued disability.  You will receive 50% of your weekly pay to a weekly maximum of $170</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36</a:t>
            </a:fld>
            <a:endParaRPr lang="en-US" dirty="0"/>
          </a:p>
        </p:txBody>
      </p:sp>
    </p:spTree>
    <p:extLst>
      <p:ext uri="{BB962C8B-B14F-4D97-AF65-F5344CB8AC3E}">
        <p14:creationId xmlns:p14="http://schemas.microsoft.com/office/powerpoint/2010/main" val="2687195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rgbClr val="FF4713"/>
                </a:solidFill>
              </a:rPr>
              <a:t>This plan is 100% paid for by the employee, if you would like to purchase additional short-term disability coverage.  This plan offers the weekly benefit maximum of $500</a:t>
            </a:r>
          </a:p>
        </p:txBody>
      </p:sp>
      <p:sp>
        <p:nvSpPr>
          <p:cNvPr id="4" name="Slide Number Placeholder 3"/>
          <p:cNvSpPr>
            <a:spLocks noGrp="1"/>
          </p:cNvSpPr>
          <p:nvPr>
            <p:ph type="sldNum" sz="quarter" idx="10"/>
          </p:nvPr>
        </p:nvSpPr>
        <p:spPr/>
        <p:txBody>
          <a:bodyPr/>
          <a:lstStyle/>
          <a:p>
            <a:fld id="{ABCB7D7F-4532-4F42-B9A9-7E16BF0C486C}" type="slidenum">
              <a:rPr lang="en-US" smtClean="0"/>
              <a:t>37</a:t>
            </a:fld>
            <a:endParaRPr lang="en-US" dirty="0"/>
          </a:p>
        </p:txBody>
      </p:sp>
    </p:spTree>
    <p:extLst>
      <p:ext uri="{BB962C8B-B14F-4D97-AF65-F5344CB8AC3E}">
        <p14:creationId xmlns:p14="http://schemas.microsoft.com/office/powerpoint/2010/main" val="2273447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dirty="0"/>
              <a:t>Long-term disability benefits continue after the short-term period has fun out and you are still on disability.  After the 90-day elimination period, if continually disabled it can pay to your social security normal retirement age.  You will receive 60% of your monthly pay to a maximum of $5,000.</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38</a:t>
            </a:fld>
            <a:endParaRPr lang="en-US" dirty="0"/>
          </a:p>
        </p:txBody>
      </p:sp>
    </p:spTree>
    <p:extLst>
      <p:ext uri="{BB962C8B-B14F-4D97-AF65-F5344CB8AC3E}">
        <p14:creationId xmlns:p14="http://schemas.microsoft.com/office/powerpoint/2010/main" val="458727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Voluntary Accident insurance is a form of insurance policy that offers a payout if you experience an injury outside of work.</a:t>
            </a:r>
          </a:p>
          <a:p>
            <a:r>
              <a:rPr lang="en-US" sz="1200" dirty="0"/>
              <a:t>You have a choice of two plans: Low Plan and High Plan.</a:t>
            </a:r>
          </a:p>
          <a:p>
            <a:r>
              <a:rPr lang="en-US" sz="1200" dirty="0"/>
              <a:t>Coverage is guaranteed for you and your family.</a:t>
            </a:r>
          </a:p>
          <a:p>
            <a:r>
              <a:rPr lang="en-US" sz="1200" dirty="0"/>
              <a:t>Payments are made directly to you to spend as you choose.</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39</a:t>
            </a:fld>
            <a:endParaRPr lang="en-US" dirty="0"/>
          </a:p>
        </p:txBody>
      </p:sp>
    </p:spTree>
    <p:extLst>
      <p:ext uri="{BB962C8B-B14F-4D97-AF65-F5344CB8AC3E}">
        <p14:creationId xmlns:p14="http://schemas.microsoft.com/office/powerpoint/2010/main" val="125361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Key information to know for our 2024 Benefits. </a:t>
            </a:r>
          </a:p>
          <a:p>
            <a:r>
              <a:rPr lang="en-US" sz="1200" dirty="0">
                <a:solidFill>
                  <a:srgbClr val="3F4443"/>
                </a:solidFill>
                <a:latin typeface="+mj-lt"/>
              </a:rPr>
              <a:t>Our 2024 Benefit Open Enrollment Period is </a:t>
            </a:r>
          </a:p>
          <a:p>
            <a:pPr marL="0" indent="0">
              <a:buNone/>
            </a:pPr>
            <a:r>
              <a:rPr lang="en-US" sz="1200" dirty="0">
                <a:solidFill>
                  <a:srgbClr val="FF4713"/>
                </a:solidFill>
                <a:latin typeface="+mj-lt"/>
              </a:rPr>
              <a:t>       </a:t>
            </a:r>
            <a:r>
              <a:rPr lang="en-US" sz="1200" b="1" dirty="0">
                <a:solidFill>
                  <a:srgbClr val="FF4713"/>
                </a:solidFill>
                <a:latin typeface="+mj-lt"/>
              </a:rPr>
              <a:t>November 6th – November 28th  </a:t>
            </a:r>
          </a:p>
          <a:p>
            <a:pPr marL="0" indent="0">
              <a:buNone/>
            </a:pPr>
            <a:r>
              <a:rPr lang="en-US" sz="1200" b="1" i="0" u="none" strike="noStrike" baseline="0" dirty="0">
                <a:solidFill>
                  <a:srgbClr val="FF4713"/>
                </a:solidFill>
                <a:latin typeface="+mj-lt"/>
              </a:rPr>
              <a:t>       </a:t>
            </a:r>
            <a:r>
              <a:rPr lang="en-US" sz="1200" b="0" i="0" u="none" strike="noStrike" baseline="0" dirty="0">
                <a:solidFill>
                  <a:srgbClr val="FF5400"/>
                </a:solidFill>
                <a:latin typeface="+mj-lt"/>
              </a:rPr>
              <a:t>For open enrollment changes, log into </a:t>
            </a:r>
            <a:r>
              <a:rPr lang="en-US" sz="1200" b="0" i="0" u="none" strike="noStrike" baseline="0" dirty="0" err="1">
                <a:solidFill>
                  <a:srgbClr val="FF5400"/>
                </a:solidFill>
                <a:latin typeface="+mj-lt"/>
              </a:rPr>
              <a:t>OnBoardMyBenefits</a:t>
            </a:r>
            <a:r>
              <a:rPr lang="en-US" sz="1200" b="0" i="0" u="none" strike="noStrike" baseline="0" dirty="0">
                <a:solidFill>
                  <a:srgbClr val="FF5400"/>
                </a:solidFill>
                <a:latin typeface="+mj-lt"/>
              </a:rPr>
              <a:t>.</a:t>
            </a:r>
          </a:p>
          <a:p>
            <a:r>
              <a:rPr lang="en-US" sz="1200" dirty="0">
                <a:solidFill>
                  <a:srgbClr val="3F4443"/>
                </a:solidFill>
                <a:latin typeface="+mj-lt"/>
              </a:rPr>
              <a:t>All benefit elections and changes will take effect  January 1</a:t>
            </a:r>
            <a:r>
              <a:rPr lang="en-US" sz="1200" baseline="30000" dirty="0">
                <a:solidFill>
                  <a:srgbClr val="3F4443"/>
                </a:solidFill>
                <a:latin typeface="+mj-lt"/>
              </a:rPr>
              <a:t>st</a:t>
            </a:r>
            <a:r>
              <a:rPr lang="en-US" sz="1200" dirty="0">
                <a:solidFill>
                  <a:srgbClr val="3F4443"/>
                </a:solidFill>
                <a:latin typeface="+mj-lt"/>
              </a:rPr>
              <a:t>, 2024. Payroll deductions will begin January 2024</a:t>
            </a:r>
          </a:p>
          <a:p>
            <a:pPr algn="just"/>
            <a:r>
              <a:rPr lang="en-US" sz="1200" b="0" i="0" u="none" strike="noStrike" baseline="0" dirty="0">
                <a:solidFill>
                  <a:srgbClr val="FF4713"/>
                </a:solidFill>
                <a:latin typeface="+mj-lt"/>
              </a:rPr>
              <a:t>Note for Open Enrollment: For employees electing to stay with current UHC enrollment it will be a passive open enrollment meaning you do not need to do anything, and your 2023 elections will automatically roll over for 2024 open enrollment, if do not wish to make changes. For open enrollment changes, log into </a:t>
            </a:r>
            <a:r>
              <a:rPr lang="en-US" sz="1200" b="0" i="0" u="none" strike="noStrike" baseline="0" dirty="0" err="1">
                <a:solidFill>
                  <a:srgbClr val="FF4713"/>
                </a:solidFill>
                <a:latin typeface="+mj-lt"/>
              </a:rPr>
              <a:t>OnBoardMyBenefits</a:t>
            </a:r>
            <a:r>
              <a:rPr lang="en-US" sz="1200" b="0" i="0" u="none" strike="noStrike" baseline="0" dirty="0">
                <a:solidFill>
                  <a:srgbClr val="FF4713"/>
                </a:solidFill>
                <a:latin typeface="+mj-lt"/>
              </a:rPr>
              <a:t>.</a:t>
            </a:r>
          </a:p>
          <a:p>
            <a:pPr algn="just"/>
            <a:endParaRPr lang="en-US" sz="1200" b="0" i="0" u="none" strike="noStrike" baseline="0" dirty="0">
              <a:solidFill>
                <a:srgbClr val="FF4713"/>
              </a:solidFill>
              <a:latin typeface="+mj-lt"/>
            </a:endParaRPr>
          </a:p>
          <a:p>
            <a:pPr algn="just"/>
            <a:r>
              <a:rPr lang="en-US" sz="1200" b="0" i="0" u="none" strike="noStrike" baseline="0" dirty="0">
                <a:solidFill>
                  <a:srgbClr val="FF4713"/>
                </a:solidFill>
                <a:effectLst/>
                <a:latin typeface="+mj-lt"/>
                <a:ea typeface="+mn-ea"/>
              </a:rPr>
              <a:t>i</a:t>
            </a:r>
            <a:r>
              <a:rPr lang="en-US" sz="1200" dirty="0">
                <a:solidFill>
                  <a:srgbClr val="FF4713"/>
                </a:solidFill>
                <a:effectLst/>
                <a:latin typeface="+mj-lt"/>
                <a:ea typeface="Calibri" panose="020F0502020204030204" pitchFamily="34" charset="0"/>
              </a:rPr>
              <a:t>f you do not log into the Benefits Navigator during open enrollment to make changes, your 2023 elections will roll over automatically to 2024. </a:t>
            </a:r>
            <a:endParaRPr lang="en-US" sz="1200" dirty="0">
              <a:solidFill>
                <a:srgbClr val="FF4713"/>
              </a:solidFill>
              <a:latin typeface="+mj-lt"/>
            </a:endParaRPr>
          </a:p>
          <a:p>
            <a:pPr algn="just"/>
            <a:endParaRPr lang="en-US" sz="1200" b="0" i="0" u="none" strike="noStrike" baseline="0" dirty="0">
              <a:solidFill>
                <a:srgbClr val="FF4713"/>
              </a:solidFill>
              <a:latin typeface="+mj-lt"/>
            </a:endParaRPr>
          </a:p>
          <a:p>
            <a:pPr algn="just"/>
            <a:r>
              <a:rPr lang="en-US" sz="1200" b="0" i="0" u="none" strike="noStrike" baseline="0" dirty="0">
                <a:solidFill>
                  <a:srgbClr val="FF4713"/>
                </a:solidFill>
                <a:latin typeface="+mj-lt"/>
              </a:rPr>
              <a:t>Anyone that would like to enroll in the MEC plan please see HR for the application to enroll. To enroll you must fill out a paper form. Since this is a new offering for 2024, we need first to determine total number of interested individuals to gauge if feasible to secure the offering of this plan.</a:t>
            </a:r>
            <a:endParaRPr lang="en-US" sz="1200" dirty="0">
              <a:solidFill>
                <a:srgbClr val="FF4713"/>
              </a:solidFill>
              <a:latin typeface="+mj-lt"/>
            </a:endParaRP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4</a:t>
            </a:fld>
            <a:endParaRPr lang="en-US" dirty="0"/>
          </a:p>
        </p:txBody>
      </p:sp>
    </p:spTree>
    <p:extLst>
      <p:ext uri="{BB962C8B-B14F-4D97-AF65-F5344CB8AC3E}">
        <p14:creationId xmlns:p14="http://schemas.microsoft.com/office/powerpoint/2010/main" val="4082360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sz="1200" b="0" i="0" dirty="0">
                <a:solidFill>
                  <a:srgbClr val="4D5156"/>
                </a:solidFill>
                <a:effectLst/>
              </a:rPr>
              <a:t>Critical Illness Insurance provides benefits when a covered person is diagnosed with an eligible condition or illness. </a:t>
            </a:r>
            <a:r>
              <a:rPr lang="en-US" sz="1200" dirty="0">
                <a:solidFill>
                  <a:srgbClr val="3F4443"/>
                </a:solidFill>
              </a:rPr>
              <a:t>It</a:t>
            </a:r>
            <a:r>
              <a:rPr lang="en-US" sz="1200" b="1" dirty="0">
                <a:solidFill>
                  <a:srgbClr val="3F4443"/>
                </a:solidFill>
              </a:rPr>
              <a:t> </a:t>
            </a:r>
            <a:r>
              <a:rPr lang="en-US" sz="1200" dirty="0">
                <a:solidFill>
                  <a:srgbClr val="3F4443"/>
                </a:solidFill>
              </a:rPr>
              <a:t>helps offset expenses not reimbursed by other types of insurance.</a:t>
            </a:r>
          </a:p>
          <a:p>
            <a:pPr marL="285750" indent="-285750"/>
            <a:r>
              <a:rPr lang="en-US" sz="1200" dirty="0">
                <a:solidFill>
                  <a:srgbClr val="3F4443"/>
                </a:solidFill>
              </a:rPr>
              <a:t>It is not a replacement for traditional medical or disability income insurance</a:t>
            </a:r>
            <a:r>
              <a:rPr lang="en-US" sz="1200" b="1" dirty="0">
                <a:solidFill>
                  <a:srgbClr val="3F4443"/>
                </a:solidFill>
              </a:rPr>
              <a:t>. </a:t>
            </a:r>
            <a:r>
              <a:rPr lang="en-US" sz="1200" dirty="0">
                <a:solidFill>
                  <a:srgbClr val="3F4443"/>
                </a:solidFill>
              </a:rPr>
              <a:t>Rather it is a compliment to these other coverages.</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rPr>
              <a:t>Your critical illness insurance </a:t>
            </a:r>
            <a:r>
              <a:rPr lang="en-US" sz="1200" b="1" dirty="0">
                <a:solidFill>
                  <a:srgbClr val="3F4443"/>
                </a:solidFill>
              </a:rPr>
              <a:t>enrollment is guaranteed</a:t>
            </a:r>
            <a:r>
              <a:rPr lang="en-US" sz="1200" dirty="0">
                <a:solidFill>
                  <a:srgbClr val="3F4443"/>
                </a:solidFill>
              </a:rPr>
              <a:t> provided you are actively at work</a:t>
            </a:r>
            <a:r>
              <a:rPr lang="en-US" sz="1050" dirty="0"/>
              <a:t>. This coverage is </a:t>
            </a:r>
            <a:r>
              <a:rPr lang="en-US" sz="1400" dirty="0">
                <a:solidFill>
                  <a:srgbClr val="3F4443"/>
                </a:solidFill>
                <a:latin typeface="Arial" panose="020B0604020202020204" pitchFamily="34" charset="0"/>
                <a:cs typeface="Arial" panose="020B0604020202020204" pitchFamily="34" charset="0"/>
              </a:rPr>
              <a:t>100% </a:t>
            </a:r>
            <a:r>
              <a:rPr lang="en-US" sz="1050" dirty="0">
                <a:solidFill>
                  <a:srgbClr val="3F4443"/>
                </a:solidFill>
                <a:latin typeface="Arial" panose="020B0604020202020204" pitchFamily="34" charset="0"/>
                <a:cs typeface="Arial" panose="020B0604020202020204" pitchFamily="34" charset="0"/>
              </a:rPr>
              <a:t>paid by employees, if you want to purchase voluntary critical illness insurance</a:t>
            </a:r>
          </a:p>
          <a:p>
            <a:pPr marL="285750" indent="-285750"/>
            <a:endParaRPr lang="en-US" sz="1050" dirty="0"/>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40</a:t>
            </a:fld>
            <a:endParaRPr lang="en-US" dirty="0"/>
          </a:p>
        </p:txBody>
      </p:sp>
    </p:spTree>
    <p:extLst>
      <p:ext uri="{BB962C8B-B14F-4D97-AF65-F5344CB8AC3E}">
        <p14:creationId xmlns:p14="http://schemas.microsoft.com/office/powerpoint/2010/main" val="1811114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Connect offers professional, confidential services to help you and your loved ones improve your quality of life for anyone with Lincoln coverage.</a:t>
            </a:r>
          </a:p>
          <a:p>
            <a:endParaRPr lang="en-US" dirty="0"/>
          </a:p>
          <a:p>
            <a:r>
              <a:rPr lang="en-US" dirty="0"/>
              <a:t>Receive confidential help 24 hours a day, seven days a week for employees and their family members. </a:t>
            </a:r>
          </a:p>
          <a:p>
            <a:endParaRPr lang="en-US" dirty="0"/>
          </a:p>
          <a:p>
            <a:r>
              <a:rPr lang="en-US" dirty="0"/>
              <a:t>Get help with: </a:t>
            </a:r>
          </a:p>
          <a:p>
            <a:r>
              <a:rPr lang="en-US" dirty="0"/>
              <a:t>-family</a:t>
            </a:r>
          </a:p>
          <a:p>
            <a:r>
              <a:rPr lang="en-US" dirty="0"/>
              <a:t>-parenting</a:t>
            </a:r>
          </a:p>
          <a:p>
            <a:r>
              <a:rPr lang="en-US" dirty="0"/>
              <a:t>-addictions</a:t>
            </a:r>
          </a:p>
          <a:p>
            <a:r>
              <a:rPr lang="en-US" dirty="0"/>
              <a:t>-emotional help</a:t>
            </a:r>
          </a:p>
          <a:p>
            <a:r>
              <a:rPr lang="en-US" dirty="0"/>
              <a:t>-legal</a:t>
            </a:r>
          </a:p>
          <a:p>
            <a:r>
              <a:rPr lang="en-US" dirty="0"/>
              <a:t>-financial troubles</a:t>
            </a:r>
          </a:p>
          <a:p>
            <a:r>
              <a:rPr lang="en-US" dirty="0"/>
              <a:t>-relationships</a:t>
            </a:r>
          </a:p>
          <a:p>
            <a:r>
              <a:rPr lang="en-US" dirty="0"/>
              <a:t>And stress</a:t>
            </a:r>
          </a:p>
          <a:p>
            <a:endParaRPr lang="en-US" dirty="0"/>
          </a:p>
          <a:p>
            <a:r>
              <a:rPr lang="en-US" dirty="0"/>
              <a:t>For more information about the program, please visit guidanceresources.com, download the guidance now mobile app, or call 888-628-4824</a:t>
            </a:r>
          </a:p>
        </p:txBody>
      </p:sp>
      <p:sp>
        <p:nvSpPr>
          <p:cNvPr id="4" name="Slide Number Placeholder 3"/>
          <p:cNvSpPr>
            <a:spLocks noGrp="1"/>
          </p:cNvSpPr>
          <p:nvPr>
            <p:ph type="sldNum" sz="quarter" idx="5"/>
          </p:nvPr>
        </p:nvSpPr>
        <p:spPr/>
        <p:txBody>
          <a:bodyPr/>
          <a:lstStyle/>
          <a:p>
            <a:fld id="{2BC39FC6-FBC1-4F6E-B87F-263CF8EB15DF}" type="slidenum">
              <a:rPr lang="en-US" smtClean="0"/>
              <a:t>41</a:t>
            </a:fld>
            <a:endParaRPr lang="en-US" dirty="0"/>
          </a:p>
        </p:txBody>
      </p:sp>
    </p:spTree>
    <p:extLst>
      <p:ext uri="{BB962C8B-B14F-4D97-AF65-F5344CB8AC3E}">
        <p14:creationId xmlns:p14="http://schemas.microsoft.com/office/powerpoint/2010/main" val="1045080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2024 open enrollment process</a:t>
            </a:r>
          </a:p>
        </p:txBody>
      </p:sp>
      <p:sp>
        <p:nvSpPr>
          <p:cNvPr id="4" name="Slide Number Placeholder 3"/>
          <p:cNvSpPr>
            <a:spLocks noGrp="1"/>
          </p:cNvSpPr>
          <p:nvPr>
            <p:ph type="sldNum" sz="quarter" idx="10"/>
          </p:nvPr>
        </p:nvSpPr>
        <p:spPr/>
        <p:txBody>
          <a:bodyPr/>
          <a:lstStyle/>
          <a:p>
            <a:fld id="{ABCB7D7F-4532-4F42-B9A9-7E16BF0C486C}" type="slidenum">
              <a:rPr lang="en-US" smtClean="0"/>
              <a:t>42</a:t>
            </a:fld>
            <a:endParaRPr lang="en-US" dirty="0"/>
          </a:p>
        </p:txBody>
      </p:sp>
    </p:spTree>
    <p:extLst>
      <p:ext uri="{BB962C8B-B14F-4D97-AF65-F5344CB8AC3E}">
        <p14:creationId xmlns:p14="http://schemas.microsoft.com/office/powerpoint/2010/main" val="1745579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a typeface="Times New Roman" panose="02020603050405020304" pitchFamily="18" charset="0"/>
              </a:rPr>
              <a:t>This open enrollment is passive meaning your current enrollment selections will roll over to 2024.  If you’d like to make any </a:t>
            </a:r>
            <a:r>
              <a:rPr lang="en-US" sz="1200" dirty="0">
                <a:effectLst/>
                <a:ea typeface="Times New Roman" panose="02020603050405020304" pitchFamily="18" charset="0"/>
              </a:rPr>
              <a:t>changes, you need to go online through Employee Navigator to make those selections/changes.</a:t>
            </a:r>
          </a:p>
          <a:p>
            <a:pPr marL="342900" marR="0" lvl="0" indent="-342900">
              <a:spcBef>
                <a:spcPts val="0"/>
              </a:spcBef>
              <a:spcAft>
                <a:spcPts val="0"/>
              </a:spcAft>
              <a:buFont typeface="Symbol" panose="05050102010706020507" pitchFamily="18" charset="2"/>
              <a:buChar char=""/>
            </a:pPr>
            <a:endParaRPr lang="en-US" sz="12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ea typeface="Times New Roman" panose="02020603050405020304" pitchFamily="18" charset="0"/>
              </a:rPr>
              <a:t>New ID cards will be sent home only if you </a:t>
            </a:r>
            <a:r>
              <a:rPr lang="en-US" sz="1200" dirty="0">
                <a:ea typeface="Times New Roman" panose="02020603050405020304" pitchFamily="18" charset="0"/>
              </a:rPr>
              <a:t>are a new enrollee.</a:t>
            </a:r>
          </a:p>
          <a:p>
            <a:pPr marL="342900" marR="0" lvl="0" indent="-342900">
              <a:spcBef>
                <a:spcPts val="0"/>
              </a:spcBef>
              <a:spcAft>
                <a:spcPts val="0"/>
              </a:spcAft>
              <a:buFont typeface="Symbol" panose="05050102010706020507" pitchFamily="18" charset="2"/>
              <a:buChar char=""/>
            </a:pPr>
            <a:endParaRPr lang="en-US" sz="12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a typeface="Times New Roman" panose="02020603050405020304" pitchFamily="18" charset="0"/>
              </a:rPr>
              <a:t>To enroll and/or</a:t>
            </a:r>
            <a:r>
              <a:rPr lang="en-US" sz="1200" dirty="0">
                <a:effectLst/>
                <a:ea typeface="Times New Roman" panose="02020603050405020304" pitchFamily="18" charset="0"/>
              </a:rPr>
              <a:t> learn more about the NEW MEC Advantage Plus option, please see HR for the application and details.</a:t>
            </a:r>
          </a:p>
          <a:p>
            <a:pPr marL="342900" marR="0" lvl="0" indent="-342900">
              <a:spcBef>
                <a:spcPts val="0"/>
              </a:spcBef>
              <a:spcAft>
                <a:spcPts val="0"/>
              </a:spcAft>
              <a:buFont typeface="Symbol" panose="05050102010706020507" pitchFamily="18" charset="2"/>
              <a:buChar char=""/>
            </a:pPr>
            <a:endParaRPr lang="en-US" sz="12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ea typeface="Times New Roman" panose="02020603050405020304" pitchFamily="18" charset="0"/>
              </a:rPr>
              <a:t>No benefit enrollments or changes are accepted after the open enrollment period unless due to a family status change (qualifying event).</a:t>
            </a:r>
          </a:p>
        </p:txBody>
      </p:sp>
      <p:sp>
        <p:nvSpPr>
          <p:cNvPr id="4" name="Slide Number Placeholder 3"/>
          <p:cNvSpPr>
            <a:spLocks noGrp="1"/>
          </p:cNvSpPr>
          <p:nvPr>
            <p:ph type="sldNum" sz="quarter" idx="10"/>
          </p:nvPr>
        </p:nvSpPr>
        <p:spPr/>
        <p:txBody>
          <a:bodyPr/>
          <a:lstStyle/>
          <a:p>
            <a:fld id="{ABCB7D7F-4532-4F42-B9A9-7E16BF0C486C}" type="slidenum">
              <a:rPr lang="en-US" smtClean="0"/>
              <a:t>43</a:t>
            </a:fld>
            <a:endParaRPr lang="en-US" dirty="0"/>
          </a:p>
        </p:txBody>
      </p:sp>
    </p:spTree>
    <p:extLst>
      <p:ext uri="{BB962C8B-B14F-4D97-AF65-F5344CB8AC3E}">
        <p14:creationId xmlns:p14="http://schemas.microsoft.com/office/powerpoint/2010/main" val="21295811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dirty="0"/>
              <a:t>2024 Enrollment Process</a:t>
            </a:r>
            <a:br>
              <a:rPr lang="en-US" sz="2400" dirty="0">
                <a:solidFill>
                  <a:srgbClr val="3F4443"/>
                </a:solidFill>
              </a:rPr>
            </a:br>
            <a:r>
              <a:rPr lang="en-US" sz="1800" dirty="0">
                <a:solidFill>
                  <a:srgbClr val="3F4443"/>
                </a:solidFill>
              </a:rPr>
              <a:t>For anyone new or making changes</a:t>
            </a:r>
            <a:br>
              <a:rPr lang="en-US" sz="1800" dirty="0">
                <a:solidFill>
                  <a:srgbClr val="3F4443"/>
                </a:solidFill>
              </a:rPr>
            </a:br>
            <a:r>
              <a:rPr lang="en-US" sz="1800" dirty="0">
                <a:solidFill>
                  <a:srgbClr val="3F4443"/>
                </a:solidFill>
                <a:latin typeface="Arial" panose="020B0604020202020204" pitchFamily="34" charset="0"/>
                <a:cs typeface="Arial" panose="020B0604020202020204" pitchFamily="34" charset="0"/>
              </a:rPr>
              <a:t>Log at www.employeenavigator.com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Click on the “Login” button to get started.</a:t>
            </a:r>
          </a:p>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If you have already registered &amp; have your username &amp; password, enter them to log in.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If you forgot your password, you can request to res</a:t>
            </a:r>
            <a:r>
              <a:rPr lang="en-US" sz="1800" dirty="0">
                <a:ea typeface="Times New Roman" panose="02020603050405020304" pitchFamily="18" charset="0"/>
              </a:rPr>
              <a:t>et it. </a:t>
            </a:r>
          </a:p>
          <a:p>
            <a:pPr>
              <a:spcBef>
                <a:spcPts val="0"/>
              </a:spcBef>
              <a:buFont typeface="Symbol" panose="05050102010706020507" pitchFamily="18" charset="2"/>
              <a:buChar char=""/>
            </a:pPr>
            <a:r>
              <a:rPr lang="en-US" sz="1800" dirty="0">
                <a:effectLst/>
                <a:ea typeface="Times New Roman" panose="02020603050405020304" pitchFamily="18" charset="0"/>
              </a:rPr>
              <a:t>If this is your first time, you can find an invite email sent for new hires or select “Register as a New User”</a:t>
            </a:r>
          </a:p>
          <a:p>
            <a:pPr lvl="1">
              <a:spcBef>
                <a:spcPts val="0"/>
              </a:spcBef>
              <a:buFont typeface="Symbol" panose="05050102010706020507" pitchFamily="18" charset="2"/>
              <a:buChar char=""/>
            </a:pPr>
            <a:r>
              <a:rPr lang="en-US" sz="1800" dirty="0">
                <a:ea typeface="Times New Roman" panose="02020603050405020304" pitchFamily="18" charset="0"/>
              </a:rPr>
              <a:t>Your first name and last name must match your employee file. </a:t>
            </a:r>
          </a:p>
          <a:p>
            <a:pPr lvl="1">
              <a:spcBef>
                <a:spcPts val="0"/>
              </a:spcBef>
              <a:buFont typeface="Symbol" panose="05050102010706020507" pitchFamily="18" charset="2"/>
              <a:buChar char=""/>
            </a:pPr>
            <a:r>
              <a:rPr lang="en-US" sz="1800" dirty="0">
                <a:effectLst/>
                <a:ea typeface="Times New Roman" panose="02020603050405020304" pitchFamily="18" charset="0"/>
              </a:rPr>
              <a:t>The company identifier is </a:t>
            </a:r>
            <a:r>
              <a:rPr lang="en-US" sz="1800" dirty="0" err="1">
                <a:effectLst/>
                <a:ea typeface="Times New Roman" panose="02020603050405020304" pitchFamily="18" charset="0"/>
              </a:rPr>
              <a:t>Vinylmax</a:t>
            </a:r>
            <a:endParaRPr lang="en-US" sz="1800" dirty="0">
              <a:effectLst/>
              <a:ea typeface="Times New Roman" panose="02020603050405020304" pitchFamily="18" charset="0"/>
            </a:endParaRPr>
          </a:p>
          <a:p>
            <a:pPr lvl="1">
              <a:spcBef>
                <a:spcPts val="0"/>
              </a:spcBef>
              <a:buFont typeface="Symbol" panose="05050102010706020507" pitchFamily="18" charset="2"/>
              <a:buChar char=""/>
            </a:pPr>
            <a:r>
              <a:rPr lang="en-US" sz="1800" dirty="0">
                <a:ea typeface="Times New Roman" panose="02020603050405020304" pitchFamily="18" charset="0"/>
              </a:rPr>
              <a:t>PIN is the last 4 digits of your social security number</a:t>
            </a:r>
          </a:p>
          <a:p>
            <a:pPr lvl="1">
              <a:spcBef>
                <a:spcPts val="0"/>
              </a:spcBef>
              <a:buFont typeface="Symbol" panose="05050102010706020507" pitchFamily="18" charset="2"/>
              <a:buChar char=""/>
            </a:pPr>
            <a:r>
              <a:rPr lang="en-US" sz="1800" dirty="0">
                <a:effectLst/>
                <a:ea typeface="Times New Roman" panose="02020603050405020304" pitchFamily="18" charset="0"/>
              </a:rPr>
              <a:t>Enter your birth date in mm/dd/</a:t>
            </a:r>
            <a:r>
              <a:rPr lang="en-US" sz="1800" dirty="0" err="1">
                <a:effectLst/>
                <a:ea typeface="Times New Roman" panose="02020603050405020304" pitchFamily="18" charset="0"/>
              </a:rPr>
              <a:t>yyyy</a:t>
            </a:r>
            <a:r>
              <a:rPr lang="en-US" sz="1800" dirty="0">
                <a:effectLst/>
                <a:ea typeface="Times New Roman" panose="02020603050405020304" pitchFamily="18" charset="0"/>
              </a:rPr>
              <a:t> format</a:t>
            </a:r>
            <a:endParaRPr lang="en-US" sz="1800" dirty="0">
              <a:ea typeface="Times New Roman" panose="02020603050405020304" pitchFamily="18" charset="0"/>
            </a:endParaRPr>
          </a:p>
          <a:p>
            <a:pPr lvl="1">
              <a:spcBef>
                <a:spcPts val="0"/>
              </a:spcBef>
              <a:buFont typeface="Symbol" panose="05050102010706020507" pitchFamily="18" charset="2"/>
              <a:buChar char=""/>
            </a:pPr>
            <a:r>
              <a:rPr lang="en-US" sz="1800" dirty="0">
                <a:effectLst/>
                <a:ea typeface="Times New Roman" panose="02020603050405020304" pitchFamily="18" charset="0"/>
              </a:rPr>
              <a:t>Click Next to register</a:t>
            </a:r>
          </a:p>
          <a:p>
            <a:r>
              <a:rPr lang="en-US" dirty="0"/>
              <a:t> </a:t>
            </a:r>
          </a:p>
        </p:txBody>
      </p:sp>
      <p:sp>
        <p:nvSpPr>
          <p:cNvPr id="4" name="Slide Number Placeholder 3"/>
          <p:cNvSpPr>
            <a:spLocks noGrp="1"/>
          </p:cNvSpPr>
          <p:nvPr>
            <p:ph type="sldNum" sz="quarter" idx="5"/>
          </p:nvPr>
        </p:nvSpPr>
        <p:spPr/>
        <p:txBody>
          <a:bodyPr/>
          <a:lstStyle/>
          <a:p>
            <a:fld id="{2BC39FC6-FBC1-4F6E-B87F-263CF8EB15DF}" type="slidenum">
              <a:rPr lang="en-US" smtClean="0"/>
              <a:t>44</a:t>
            </a:fld>
            <a:endParaRPr lang="en-US" dirty="0"/>
          </a:p>
        </p:txBody>
      </p:sp>
    </p:spTree>
    <p:extLst>
      <p:ext uri="{BB962C8B-B14F-4D97-AF65-F5344CB8AC3E}">
        <p14:creationId xmlns:p14="http://schemas.microsoft.com/office/powerpoint/2010/main" val="3654112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 are </a:t>
            </a:r>
            <a:r>
              <a:rPr lang="en-US" sz="1800" b="1" u="sng" dirty="0"/>
              <a:t>only</a:t>
            </a:r>
            <a:r>
              <a:rPr lang="en-US" sz="1800" b="1" dirty="0"/>
              <a:t> </a:t>
            </a:r>
            <a:r>
              <a:rPr lang="en-US" sz="1800" dirty="0"/>
              <a:t>able to add or drop coverage during the plan year if you have a federal qualified event such as:</a:t>
            </a:r>
          </a:p>
          <a:p>
            <a:pPr lvl="1"/>
            <a:r>
              <a:rPr lang="en-US" sz="1800" dirty="0"/>
              <a:t>Change in marital status</a:t>
            </a:r>
          </a:p>
          <a:p>
            <a:pPr lvl="1"/>
            <a:r>
              <a:rPr lang="en-US" sz="1800" dirty="0"/>
              <a:t>Change in number of dependents</a:t>
            </a:r>
          </a:p>
          <a:p>
            <a:pPr lvl="1"/>
            <a:r>
              <a:rPr lang="en-US" sz="1800" dirty="0"/>
              <a:t>Change in employment status</a:t>
            </a:r>
          </a:p>
          <a:p>
            <a:pPr lvl="1"/>
            <a:r>
              <a:rPr lang="en-US" sz="1800" dirty="0"/>
              <a:t>Change in eligibility status</a:t>
            </a:r>
          </a:p>
          <a:p>
            <a:r>
              <a:rPr lang="en-US" sz="1800" dirty="0"/>
              <a:t>Any changes made must be consistent and correspond with the change in status.</a:t>
            </a:r>
          </a:p>
          <a:p>
            <a:r>
              <a:rPr lang="en-US" sz="1800" u="sng" dirty="0"/>
              <a:t>Documentation</a:t>
            </a:r>
            <a:r>
              <a:rPr lang="en-US" sz="1800" dirty="0"/>
              <a:t> is required for any mid-year status changes.</a:t>
            </a:r>
          </a:p>
          <a:p>
            <a:r>
              <a:rPr lang="en-US" sz="1800" dirty="0"/>
              <a:t>If you are making a mid-year plan change you must notify HR within 30 days of the qualifying event. </a:t>
            </a:r>
          </a:p>
          <a:p>
            <a:endParaRPr lang="en-US" dirty="0"/>
          </a:p>
        </p:txBody>
      </p:sp>
      <p:sp>
        <p:nvSpPr>
          <p:cNvPr id="4" name="Slide Number Placeholder 3"/>
          <p:cNvSpPr>
            <a:spLocks noGrp="1"/>
          </p:cNvSpPr>
          <p:nvPr>
            <p:ph type="sldNum" sz="quarter" idx="10"/>
          </p:nvPr>
        </p:nvSpPr>
        <p:spPr/>
        <p:txBody>
          <a:bodyPr/>
          <a:lstStyle/>
          <a:p>
            <a:fld id="{24C7E75C-1EE9-47DF-8200-B87586D4E6C1}" type="slidenum">
              <a:rPr lang="en-US" smtClean="0"/>
              <a:t>45</a:t>
            </a:fld>
            <a:endParaRPr lang="en-US" dirty="0"/>
          </a:p>
        </p:txBody>
      </p:sp>
    </p:spTree>
    <p:extLst>
      <p:ext uri="{BB962C8B-B14F-4D97-AF65-F5344CB8AC3E}">
        <p14:creationId xmlns:p14="http://schemas.microsoft.com/office/powerpoint/2010/main" val="36616871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on your benefits, feel free to reach out to our benefits resource center by email at brcmidwest@usi.com or call them at 1-855-874-0829.  They are available Monday through Friday 8:00 am to 5:00 pm.</a:t>
            </a:r>
          </a:p>
        </p:txBody>
      </p:sp>
      <p:sp>
        <p:nvSpPr>
          <p:cNvPr id="4" name="Slide Number Placeholder 3"/>
          <p:cNvSpPr>
            <a:spLocks noGrp="1"/>
          </p:cNvSpPr>
          <p:nvPr>
            <p:ph type="sldNum" sz="quarter" idx="10"/>
          </p:nvPr>
        </p:nvSpPr>
        <p:spPr/>
        <p:txBody>
          <a:bodyPr/>
          <a:lstStyle/>
          <a:p>
            <a:fld id="{ABCB7D7F-4532-4F42-B9A9-7E16BF0C486C}" type="slidenum">
              <a:rPr lang="en-US" smtClean="0"/>
              <a:t>46</a:t>
            </a:fld>
            <a:endParaRPr lang="en-US" dirty="0"/>
          </a:p>
        </p:txBody>
      </p:sp>
    </p:spTree>
    <p:extLst>
      <p:ext uri="{BB962C8B-B14F-4D97-AF65-F5344CB8AC3E}">
        <p14:creationId xmlns:p14="http://schemas.microsoft.com/office/powerpoint/2010/main" val="1520470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listening to this this presentation, make sure your elections are submitted by November 28</a:t>
            </a:r>
            <a:r>
              <a:rPr lang="en-US" baseline="30000" dirty="0"/>
              <a:t>th</a:t>
            </a:r>
            <a:r>
              <a:rPr lang="en-US" dirty="0"/>
              <a:t>.   Thank you.</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47</a:t>
            </a:fld>
            <a:endParaRPr lang="en-US" dirty="0"/>
          </a:p>
        </p:txBody>
      </p:sp>
    </p:spTree>
    <p:extLst>
      <p:ext uri="{BB962C8B-B14F-4D97-AF65-F5344CB8AC3E}">
        <p14:creationId xmlns:p14="http://schemas.microsoft.com/office/powerpoint/2010/main" val="4214433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enrollment is the time to elect and/or make changes to your benefits as well as make sure your dependents are still eligible for benefits.  You cannot make any changes until the next open enrollment period unless you experience an approved qualifying event.  You have 30 days to contact human resources to notify human resources.</a:t>
            </a:r>
          </a:p>
        </p:txBody>
      </p:sp>
      <p:sp>
        <p:nvSpPr>
          <p:cNvPr id="4" name="Slide Number Placeholder 3"/>
          <p:cNvSpPr>
            <a:spLocks noGrp="1"/>
          </p:cNvSpPr>
          <p:nvPr>
            <p:ph type="sldNum" sz="quarter" idx="5"/>
          </p:nvPr>
        </p:nvSpPr>
        <p:spPr/>
        <p:txBody>
          <a:bodyPr/>
          <a:lstStyle/>
          <a:p>
            <a:fld id="{2BC39FC6-FBC1-4F6E-B87F-263CF8EB15DF}" type="slidenum">
              <a:rPr lang="en-US" smtClean="0"/>
              <a:t>5</a:t>
            </a:fld>
            <a:endParaRPr lang="en-US" dirty="0"/>
          </a:p>
        </p:txBody>
      </p:sp>
    </p:spTree>
    <p:extLst>
      <p:ext uri="{BB962C8B-B14F-4D97-AF65-F5344CB8AC3E}">
        <p14:creationId xmlns:p14="http://schemas.microsoft.com/office/powerpoint/2010/main" val="103471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2BC39FC6-FBC1-4F6E-B87F-263CF8EB15DF}" type="slidenum">
              <a:rPr lang="en-US" smtClean="0"/>
              <a:t>6</a:t>
            </a:fld>
            <a:endParaRPr lang="en-US" dirty="0"/>
          </a:p>
        </p:txBody>
      </p:sp>
    </p:spTree>
    <p:extLst>
      <p:ext uri="{BB962C8B-B14F-4D97-AF65-F5344CB8AC3E}">
        <p14:creationId xmlns:p14="http://schemas.microsoft.com/office/powerpoint/2010/main" val="149215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 benefits are through United Healthcare.</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7</a:t>
            </a:fld>
            <a:endParaRPr lang="en-US" dirty="0"/>
          </a:p>
        </p:txBody>
      </p:sp>
    </p:spTree>
    <p:extLst>
      <p:ext uri="{BB962C8B-B14F-4D97-AF65-F5344CB8AC3E}">
        <p14:creationId xmlns:p14="http://schemas.microsoft.com/office/powerpoint/2010/main" val="1374940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two medical plan options through UHC.  A High Deductible Health Plan or HDHP and a PPO plan.  The PPO plan is a </a:t>
            </a:r>
            <a:r>
              <a:rPr lang="en-US" dirty="0" err="1"/>
              <a:t>copago</a:t>
            </a:r>
            <a:r>
              <a:rPr lang="en-US" dirty="0"/>
              <a:t> plan and the HDHP plan has no </a:t>
            </a:r>
            <a:r>
              <a:rPr lang="en-US" dirty="0" err="1"/>
              <a:t>copagos</a:t>
            </a:r>
            <a:r>
              <a:rPr lang="en-US" dirty="0"/>
              <a:t>, once the deductible is satisfied the coinsurance will kick in.  Let’s review your plan benefits…. On the HDHP H.S.A. plan the individual deducible is $5,000 and the family is $10,000.  The plan coinsurance is 80% and the plan member is responsible for deducible luego 20% of the cost up to the annual max out of pocket of $6,750 for an individual and $13,500 for a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PPO plan the annual deductible is $4,000 for an individual and $8,000 for a family for services subject to the deductible.  Office visit and specialty visits just require the applicable </a:t>
            </a:r>
            <a:r>
              <a:rPr lang="en-US" dirty="0" err="1"/>
              <a:t>copago</a:t>
            </a:r>
            <a:r>
              <a:rPr lang="en-US" dirty="0"/>
              <a:t> depending on if the provider is in the designated network or a regular network provider.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8</a:t>
            </a:fld>
            <a:endParaRPr lang="en-US" dirty="0"/>
          </a:p>
        </p:txBody>
      </p:sp>
    </p:spTree>
    <p:extLst>
      <p:ext uri="{BB962C8B-B14F-4D97-AF65-F5344CB8AC3E}">
        <p14:creationId xmlns:p14="http://schemas.microsoft.com/office/powerpoint/2010/main" val="261691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3F4443"/>
                </a:solidFill>
              </a:rPr>
              <a:t>For Those enrolled in the HDHP plan, the </a:t>
            </a:r>
            <a:r>
              <a:rPr lang="en-US" sz="1200" dirty="0" err="1">
                <a:solidFill>
                  <a:srgbClr val="3F4443"/>
                </a:solidFill>
              </a:rPr>
              <a:t>Vinylmax</a:t>
            </a:r>
            <a:r>
              <a:rPr lang="en-US" sz="1200" dirty="0">
                <a:solidFill>
                  <a:srgbClr val="3F4443"/>
                </a:solidFill>
              </a:rPr>
              <a:t> HSA contribution for an employee covered on the HDHP HSA plan is $600 and $1,000 for those with employee/spouse, employee/child, or family coverage. </a:t>
            </a:r>
          </a:p>
          <a:p>
            <a:pPr lvl="1"/>
            <a:r>
              <a:rPr lang="en-US" sz="1200" dirty="0">
                <a:solidFill>
                  <a:srgbClr val="3F4443"/>
                </a:solidFill>
              </a:rPr>
              <a:t>Annual contributions are evenly distributed based on the employee’s pay frequency. </a:t>
            </a:r>
            <a:endParaRPr lang="en-US" dirty="0">
              <a:solidFill>
                <a:srgbClr val="3F4443"/>
              </a:solidFill>
              <a:highlight>
                <a:srgbClr val="FFFF00"/>
              </a:highlight>
            </a:endParaRPr>
          </a:p>
          <a:p>
            <a:pPr lvl="1"/>
            <a:r>
              <a:rPr lang="en-US" sz="1200" dirty="0">
                <a:solidFill>
                  <a:srgbClr val="3F4443"/>
                </a:solidFill>
              </a:rPr>
              <a:t>HSA contributions can be set-up on payroll and will automatically be set up through PNC Bank. </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9</a:t>
            </a:fld>
            <a:endParaRPr lang="en-US" dirty="0"/>
          </a:p>
        </p:txBody>
      </p:sp>
    </p:spTree>
    <p:extLst>
      <p:ext uri="{BB962C8B-B14F-4D97-AF65-F5344CB8AC3E}">
        <p14:creationId xmlns:p14="http://schemas.microsoft.com/office/powerpoint/2010/main" val="192869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1C5D7-D718-49AB-832B-4B8C69510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00736" y="952736"/>
            <a:ext cx="4952527" cy="4952527"/>
          </a:xfrm>
          <a:prstGeom prst="rect">
            <a:avLst/>
          </a:prstGeom>
        </p:spPr>
      </p:pic>
      <p:sp>
        <p:nvSpPr>
          <p:cNvPr id="9" name="Isosceles Triangle 8">
            <a:extLst>
              <a:ext uri="{FF2B5EF4-FFF2-40B4-BE49-F238E27FC236}">
                <a16:creationId xmlns:a16="http://schemas.microsoft.com/office/drawing/2014/main" id="{BC82BC23-A0BB-4B0A-A6F7-A640F405712A}"/>
              </a:ext>
            </a:extLst>
          </p:cNvPr>
          <p:cNvSpPr/>
          <p:nvPr userDrawn="1"/>
        </p:nvSpPr>
        <p:spPr>
          <a:xfrm>
            <a:off x="5804535" y="32766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0" name="Isosceles Triangle 9">
            <a:extLst>
              <a:ext uri="{FF2B5EF4-FFF2-40B4-BE49-F238E27FC236}">
                <a16:creationId xmlns:a16="http://schemas.microsoft.com/office/drawing/2014/main" id="{C3FBB02B-16E6-4CB6-8742-7302F4B8D8CC}"/>
              </a:ext>
            </a:extLst>
          </p:cNvPr>
          <p:cNvSpPr/>
          <p:nvPr userDrawn="1"/>
        </p:nvSpPr>
        <p:spPr>
          <a:xfrm flipH="1" flipV="1">
            <a:off x="5804532" y="1212525"/>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3" name="Isosceles Triangle 17">
            <a:extLst>
              <a:ext uri="{FF2B5EF4-FFF2-40B4-BE49-F238E27FC236}">
                <a16:creationId xmlns:a16="http://schemas.microsoft.com/office/drawing/2014/main" id="{B9950D86-7F11-43D3-85E3-4ADDF9A83CBF}"/>
              </a:ext>
            </a:extLst>
          </p:cNvPr>
          <p:cNvSpPr/>
          <p:nvPr userDrawn="1"/>
        </p:nvSpPr>
        <p:spPr>
          <a:xfrm flipH="1">
            <a:off x="8077200" y="1279878"/>
            <a:ext cx="2156459" cy="4724400"/>
          </a:xfrm>
          <a:custGeom>
            <a:avLst/>
            <a:gdLst/>
            <a:ahLst/>
            <a:cxnLst/>
            <a:rect l="l" t="t" r="r" b="b"/>
            <a:pathLst>
              <a:path w="2400301" h="4694462">
                <a:moveTo>
                  <a:pt x="1200151" y="0"/>
                </a:moveTo>
                <a:lnTo>
                  <a:pt x="0" y="2347231"/>
                </a:lnTo>
                <a:lnTo>
                  <a:pt x="1200151" y="4694462"/>
                </a:lnTo>
                <a:lnTo>
                  <a:pt x="2400301" y="2347231"/>
                </a:lnTo>
                <a:close/>
              </a:path>
            </a:pathLst>
          </a:cu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nvGrpSpPr>
          <p:cNvPr id="3" name="Group 2">
            <a:extLst>
              <a:ext uri="{FF2B5EF4-FFF2-40B4-BE49-F238E27FC236}">
                <a16:creationId xmlns:a16="http://schemas.microsoft.com/office/drawing/2014/main" id="{05E90F26-8774-4631-AD99-69A5D86269DB}"/>
              </a:ext>
            </a:extLst>
          </p:cNvPr>
          <p:cNvGrpSpPr/>
          <p:nvPr userDrawn="1"/>
        </p:nvGrpSpPr>
        <p:grpSpPr>
          <a:xfrm>
            <a:off x="-1" y="0"/>
            <a:ext cx="8215080" cy="6858000"/>
            <a:chOff x="-1" y="0"/>
            <a:chExt cx="8215080" cy="6858000"/>
          </a:xfrm>
        </p:grpSpPr>
        <p:sp>
          <p:nvSpPr>
            <p:cNvPr id="8" name="Rectangle 9">
              <a:extLst>
                <a:ext uri="{FF2B5EF4-FFF2-40B4-BE49-F238E27FC236}">
                  <a16:creationId xmlns:a16="http://schemas.microsoft.com/office/drawing/2014/main" id="{9FBABB67-C701-4604-9534-F5CA01198BFD}"/>
                </a:ext>
              </a:extLst>
            </p:cNvPr>
            <p:cNvSpPr/>
            <p:nvPr userDrawn="1"/>
          </p:nvSpPr>
          <p:spPr>
            <a:xfrm>
              <a:off x="1" y="1066800"/>
              <a:ext cx="4792129" cy="4524470"/>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1" name="Rectangle 10">
              <a:extLst>
                <a:ext uri="{FF2B5EF4-FFF2-40B4-BE49-F238E27FC236}">
                  <a16:creationId xmlns:a16="http://schemas.microsoft.com/office/drawing/2014/main" id="{7F3401E0-6818-4DCF-B764-F3DE4D5CB027}"/>
                </a:ext>
              </a:extLst>
            </p:cNvPr>
            <p:cNvSpPr/>
            <p:nvPr userDrawn="1"/>
          </p:nvSpPr>
          <p:spPr>
            <a:xfrm>
              <a:off x="0" y="949041"/>
              <a:ext cx="8215079" cy="115029"/>
            </a:xfrm>
            <a:prstGeom prst="rect">
              <a:avLst/>
            </a:prstGeom>
            <a:solidFill>
              <a:srgbClr val="3F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2" name="Rectangle 11">
              <a:extLst>
                <a:ext uri="{FF2B5EF4-FFF2-40B4-BE49-F238E27FC236}">
                  <a16:creationId xmlns:a16="http://schemas.microsoft.com/office/drawing/2014/main" id="{98B44E79-A71A-48A3-95B3-7A645042A4A8}"/>
                </a:ext>
              </a:extLst>
            </p:cNvPr>
            <p:cNvSpPr/>
            <p:nvPr userDrawn="1"/>
          </p:nvSpPr>
          <p:spPr>
            <a:xfrm>
              <a:off x="-1" y="5583075"/>
              <a:ext cx="8215079" cy="138308"/>
            </a:xfrm>
            <a:prstGeom prst="rect">
              <a:avLst/>
            </a:prstGeom>
            <a:solidFill>
              <a:srgbClr val="FF4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4" name="Rectangle 20">
              <a:extLst>
                <a:ext uri="{FF2B5EF4-FFF2-40B4-BE49-F238E27FC236}">
                  <a16:creationId xmlns:a16="http://schemas.microsoft.com/office/drawing/2014/main" id="{BED8DAD1-A426-4102-A755-B9982CAB2E7B}"/>
                </a:ext>
              </a:extLst>
            </p:cNvPr>
            <p:cNvSpPr/>
            <p:nvPr userDrawn="1"/>
          </p:nvSpPr>
          <p:spPr>
            <a:xfrm>
              <a:off x="0" y="0"/>
              <a:ext cx="3696785" cy="95906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FF471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5" name="Rectangle 18">
              <a:extLst>
                <a:ext uri="{FF2B5EF4-FFF2-40B4-BE49-F238E27FC236}">
                  <a16:creationId xmlns:a16="http://schemas.microsoft.com/office/drawing/2014/main" id="{6BF383A2-368F-48F8-89AE-45E2E01C0093}"/>
                </a:ext>
              </a:extLst>
            </p:cNvPr>
            <p:cNvSpPr/>
            <p:nvPr userDrawn="1"/>
          </p:nvSpPr>
          <p:spPr>
            <a:xfrm>
              <a:off x="0" y="5713187"/>
              <a:ext cx="3688228" cy="1144813"/>
            </a:xfrm>
            <a:custGeom>
              <a:avLst/>
              <a:gdLst/>
              <a:ahLst/>
              <a:cxnLst/>
              <a:rect l="l" t="t" r="r" b="b"/>
              <a:pathLst>
                <a:path w="4105275" h="1081768">
                  <a:moveTo>
                    <a:pt x="0" y="0"/>
                  </a:moveTo>
                  <a:lnTo>
                    <a:pt x="4105275" y="0"/>
                  </a:lnTo>
                  <a:lnTo>
                    <a:pt x="3552161" y="1081768"/>
                  </a:lnTo>
                  <a:lnTo>
                    <a:pt x="0" y="1081768"/>
                  </a:lnTo>
                  <a:close/>
                </a:path>
              </a:pathLst>
            </a:custGeom>
            <a:solidFill>
              <a:srgbClr val="3F44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sp>
        <p:nvSpPr>
          <p:cNvPr id="16" name="Isosceles Triangle 15">
            <a:extLst>
              <a:ext uri="{FF2B5EF4-FFF2-40B4-BE49-F238E27FC236}">
                <a16:creationId xmlns:a16="http://schemas.microsoft.com/office/drawing/2014/main" id="{B455CA94-1CAE-4F57-9A2D-6AEAD51C0D90}"/>
              </a:ext>
            </a:extLst>
          </p:cNvPr>
          <p:cNvSpPr/>
          <p:nvPr userDrawn="1"/>
        </p:nvSpPr>
        <p:spPr>
          <a:xfrm flipH="1" flipV="1">
            <a:off x="5867401" y="22578"/>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7" name="Isosceles Triangle 16">
            <a:extLst>
              <a:ext uri="{FF2B5EF4-FFF2-40B4-BE49-F238E27FC236}">
                <a16:creationId xmlns:a16="http://schemas.microsoft.com/office/drawing/2014/main" id="{A10E94CB-8AF1-4EBC-8382-49962B496C19}"/>
              </a:ext>
            </a:extLst>
          </p:cNvPr>
          <p:cNvSpPr/>
          <p:nvPr userDrawn="1"/>
        </p:nvSpPr>
        <p:spPr>
          <a:xfrm>
            <a:off x="5804535" y="44958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8"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1203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ability">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8860" y="1371948"/>
            <a:ext cx="9144002" cy="5486052"/>
          </a:xfrm>
          <a:prstGeom prst="rect">
            <a:avLst/>
          </a:prstGeom>
          <a:noFill/>
          <a:ln>
            <a:solidFill>
              <a:srgbClr val="3F4443">
                <a:alpha val="54902"/>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910470F-F161-4AE3-9F2F-1CD1AE925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850" y="514350"/>
            <a:ext cx="560948" cy="674605"/>
          </a:xfrm>
          <a:prstGeom prst="rect">
            <a:avLst/>
          </a:prstGeom>
        </p:spPr>
      </p:pic>
    </p:spTree>
    <p:extLst>
      <p:ext uri="{BB962C8B-B14F-4D97-AF65-F5344CB8AC3E}">
        <p14:creationId xmlns:p14="http://schemas.microsoft.com/office/powerpoint/2010/main" val="2908925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fe">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C7A2125-AB8A-469B-80CC-6ADF67E2F3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792" y="545695"/>
            <a:ext cx="554619" cy="598736"/>
          </a:xfrm>
          <a:prstGeom prst="rect">
            <a:avLst/>
          </a:prstGeom>
        </p:spPr>
      </p:pic>
    </p:spTree>
    <p:extLst>
      <p:ext uri="{BB962C8B-B14F-4D97-AF65-F5344CB8AC3E}">
        <p14:creationId xmlns:p14="http://schemas.microsoft.com/office/powerpoint/2010/main" val="23368937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nci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5767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54A4C00F-7F95-486B-AB1B-C95FCF4A3578}"/>
              </a:ext>
            </a:extLst>
          </p:cNvPr>
          <p:cNvSpPr>
            <a:spLocks noGrp="1"/>
          </p:cNvSpPr>
          <p:nvPr>
            <p:ph sz="half" idx="1"/>
          </p:nvPr>
        </p:nvSpPr>
        <p:spPr>
          <a:xfrm>
            <a:off x="457200" y="1600200"/>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EDE42C3-7E9B-4091-94D6-652859AFAF42}"/>
              </a:ext>
            </a:extLst>
          </p:cNvPr>
          <p:cNvSpPr>
            <a:spLocks noGrp="1"/>
          </p:cNvSpPr>
          <p:nvPr>
            <p:ph sz="half" idx="2"/>
          </p:nvPr>
        </p:nvSpPr>
        <p:spPr>
          <a:xfrm>
            <a:off x="4724400" y="1600318"/>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7288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la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91440" tIns="45720" rIns="91440" bIns="45720" rtlCol="0" anchor="ctr">
            <a:normAutofit/>
          </a:bodyPr>
          <a:lstStyle>
            <a:lvl1pPr>
              <a:defRPr lang="en-US" sz="2800" b="1">
                <a:solidFill>
                  <a:schemeClr val="accent2"/>
                </a:solidFill>
              </a:defRPr>
            </a:lvl1pPr>
          </a:lstStyle>
          <a:p>
            <a:pPr lvl="0" algn="l"/>
            <a:r>
              <a:rPr lang="en-US"/>
              <a:t>Click to edit Master title style</a:t>
            </a:r>
          </a:p>
        </p:txBody>
      </p:sp>
      <p:sp>
        <p:nvSpPr>
          <p:cNvPr id="3" name="Content Placeholder 2"/>
          <p:cNvSpPr>
            <a:spLocks noGrp="1"/>
          </p:cNvSpPr>
          <p:nvPr>
            <p:ph idx="1"/>
          </p:nvPr>
        </p:nvSpPr>
        <p:spPr>
          <a:xfrm>
            <a:off x="457200" y="1600200"/>
            <a:ext cx="8229600" cy="4525963"/>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415D7AF-11FD-484F-8183-512EE8C789E3}" type="slidenum">
              <a:rPr lang="en-US" smtClean="0"/>
              <a:t>‹#›</a:t>
            </a:fld>
            <a:endParaRPr lang="en-US" dirty="0"/>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71601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96EE9-E6F4-4062-90F0-5C606742A589}"/>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30480" y="2057400"/>
            <a:ext cx="9144000" cy="3419855"/>
          </a:xfrm>
          <a:prstGeom prst="rect">
            <a:avLst/>
          </a:prstGeom>
          <a:ln>
            <a:noFill/>
          </a:ln>
          <a:effectLst>
            <a:softEdge rad="112500"/>
          </a:effectLst>
        </p:spPr>
      </p:pic>
      <p:sp>
        <p:nvSpPr>
          <p:cNvPr id="9" name="Title 1">
            <a:extLst>
              <a:ext uri="{FF2B5EF4-FFF2-40B4-BE49-F238E27FC236}">
                <a16:creationId xmlns:a16="http://schemas.microsoft.com/office/drawing/2014/main" id="{F1E4D81D-916B-4FB2-B9BD-56E26D10E885}"/>
              </a:ext>
            </a:extLst>
          </p:cNvPr>
          <p:cNvSpPr>
            <a:spLocks noGrp="1"/>
          </p:cNvSpPr>
          <p:nvPr>
            <p:ph type="title"/>
          </p:nvPr>
        </p:nvSpPr>
        <p:spPr>
          <a:xfrm>
            <a:off x="722313" y="381000"/>
            <a:ext cx="7772400" cy="1362075"/>
          </a:xfrm>
        </p:spPr>
        <p:txBody>
          <a:bodyPr anchor="t"/>
          <a:lstStyle>
            <a:lvl1pPr algn="l">
              <a:defRPr sz="4000" b="1" cap="all"/>
            </a:lvl1pPr>
          </a:lstStyle>
          <a:p>
            <a:r>
              <a:rPr lang="en-US"/>
              <a:t>Click to edit Master title style</a:t>
            </a:r>
          </a:p>
        </p:txBody>
      </p:sp>
      <p:sp>
        <p:nvSpPr>
          <p:cNvPr id="10" name="Text Placeholder 2">
            <a:extLst>
              <a:ext uri="{FF2B5EF4-FFF2-40B4-BE49-F238E27FC236}">
                <a16:creationId xmlns:a16="http://schemas.microsoft.com/office/drawing/2014/main" id="{651551AD-9735-4521-9C05-3A9151348EF5}"/>
              </a:ext>
            </a:extLst>
          </p:cNvPr>
          <p:cNvSpPr>
            <a:spLocks noGrp="1"/>
          </p:cNvSpPr>
          <p:nvPr>
            <p:ph type="body" idx="1" hasCustomPrompt="1"/>
          </p:nvPr>
        </p:nvSpPr>
        <p:spPr>
          <a:xfrm>
            <a:off x="722313" y="1752600"/>
            <a:ext cx="77724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2697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p>
        </p:txBody>
      </p:sp>
      <p:sp>
        <p:nvSpPr>
          <p:cNvPr id="10" name="Hexagon 9"/>
          <p:cNvSpPr/>
          <p:nvPr userDrawn="1"/>
        </p:nvSpPr>
        <p:spPr>
          <a:xfrm>
            <a:off x="419100" y="12509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p:cNvSpPr/>
          <p:nvPr userDrawn="1"/>
        </p:nvSpPr>
        <p:spPr>
          <a:xfrm>
            <a:off x="3314700" y="12509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Hexagon 11"/>
          <p:cNvSpPr/>
          <p:nvPr userDrawn="1"/>
        </p:nvSpPr>
        <p:spPr>
          <a:xfrm>
            <a:off x="6210300" y="1250949"/>
            <a:ext cx="2514600" cy="2305050"/>
          </a:xfrm>
          <a:prstGeom prst="hexagon">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Hexagon 12"/>
          <p:cNvSpPr/>
          <p:nvPr userDrawn="1"/>
        </p:nvSpPr>
        <p:spPr>
          <a:xfrm>
            <a:off x="419100" y="38417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p:cNvSpPr/>
          <p:nvPr userDrawn="1"/>
        </p:nvSpPr>
        <p:spPr>
          <a:xfrm>
            <a:off x="3314700" y="38417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Hexagon 14"/>
          <p:cNvSpPr/>
          <p:nvPr userDrawn="1"/>
        </p:nvSpPr>
        <p:spPr>
          <a:xfrm>
            <a:off x="6210300" y="3841749"/>
            <a:ext cx="2514600" cy="2305050"/>
          </a:xfrm>
          <a:prstGeom prst="hexagon">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 name="Text Placeholder 2"/>
          <p:cNvSpPr>
            <a:spLocks noGrp="1"/>
          </p:cNvSpPr>
          <p:nvPr>
            <p:ph type="body" idx="1"/>
          </p:nvPr>
        </p:nvSpPr>
        <p:spPr>
          <a:xfrm>
            <a:off x="7239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p:cNvSpPr>
            <a:spLocks noGrp="1"/>
          </p:cNvSpPr>
          <p:nvPr>
            <p:ph type="body" idx="13"/>
          </p:nvPr>
        </p:nvSpPr>
        <p:spPr>
          <a:xfrm>
            <a:off x="360045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p:cNvSpPr>
            <a:spLocks noGrp="1"/>
          </p:cNvSpPr>
          <p:nvPr>
            <p:ph type="body" idx="14"/>
          </p:nvPr>
        </p:nvSpPr>
        <p:spPr>
          <a:xfrm>
            <a:off x="64770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p:cNvSpPr>
            <a:spLocks noGrp="1"/>
          </p:cNvSpPr>
          <p:nvPr>
            <p:ph type="body" idx="15"/>
          </p:nvPr>
        </p:nvSpPr>
        <p:spPr>
          <a:xfrm>
            <a:off x="7048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p:cNvSpPr>
            <a:spLocks noGrp="1"/>
          </p:cNvSpPr>
          <p:nvPr>
            <p:ph type="body" idx="16"/>
          </p:nvPr>
        </p:nvSpPr>
        <p:spPr>
          <a:xfrm>
            <a:off x="36004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7"/>
          </p:nvPr>
        </p:nvSpPr>
        <p:spPr>
          <a:xfrm>
            <a:off x="6496050" y="419100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8806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2">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400" b="1">
                <a:solidFill>
                  <a:schemeClr val="accent2"/>
                </a:solidFill>
              </a:defRPr>
            </a:lvl1pPr>
          </a:lstStyle>
          <a:p>
            <a:r>
              <a:rPr lang="en-US"/>
              <a:t>Click to edit Master title style</a:t>
            </a:r>
          </a:p>
        </p:txBody>
      </p:sp>
      <p:sp>
        <p:nvSpPr>
          <p:cNvPr id="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8953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F582ECA0-F0AA-4643-A99B-712494A159DC}"/>
              </a:ext>
            </a:extLst>
          </p:cNvPr>
          <p:cNvSpPr>
            <a:spLocks noGrp="1"/>
          </p:cNvSpPr>
          <p:nvPr>
            <p:ph idx="1"/>
          </p:nvPr>
        </p:nvSpPr>
        <p:spPr>
          <a:xfrm>
            <a:off x="452215" y="1312807"/>
            <a:ext cx="8229600" cy="4525963"/>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7135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cal">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Flowchart: Card 15">
            <a:extLst>
              <a:ext uri="{FF2B5EF4-FFF2-40B4-BE49-F238E27FC236}">
                <a16:creationId xmlns:a16="http://schemas.microsoft.com/office/drawing/2014/main" id="{AA31FAE2-55FF-40D2-9C18-DC5E9D7B06BC}"/>
              </a:ext>
            </a:extLst>
          </p:cNvPr>
          <p:cNvSpPr/>
          <p:nvPr userDrawn="1"/>
        </p:nvSpPr>
        <p:spPr>
          <a:xfrm flipH="1">
            <a:off x="-2" y="169084"/>
            <a:ext cx="1905002" cy="1202864"/>
          </a:xfrm>
          <a:prstGeom prst="flowChartPunchedCard">
            <a:avLst/>
          </a:prstGeom>
          <a:solidFill>
            <a:srgbClr val="FF4713">
              <a:alpha val="5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396565A-839F-4899-967B-9A4D73637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68" y="457200"/>
            <a:ext cx="662737" cy="800447"/>
          </a:xfrm>
          <a:prstGeom prst="rect">
            <a:avLst/>
          </a:prstGeom>
        </p:spPr>
      </p:pic>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794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3F444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FD63A23-E697-4496-B310-4E2C81279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26" y="434612"/>
            <a:ext cx="663618" cy="792208"/>
          </a:xfrm>
          <a:prstGeom prst="rect">
            <a:avLst/>
          </a:prstGeom>
        </p:spPr>
      </p:pic>
    </p:spTree>
    <p:extLst>
      <p:ext uri="{BB962C8B-B14F-4D97-AF65-F5344CB8AC3E}">
        <p14:creationId xmlns:p14="http://schemas.microsoft.com/office/powerpoint/2010/main" val="3286809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t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8AF21A8-6915-4207-B4BB-13D89318A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879" y="451487"/>
            <a:ext cx="888819" cy="792208"/>
          </a:xfrm>
          <a:prstGeom prst="rect">
            <a:avLst/>
          </a:prstGeom>
        </p:spPr>
      </p:pic>
    </p:spTree>
    <p:extLst>
      <p:ext uri="{BB962C8B-B14F-4D97-AF65-F5344CB8AC3E}">
        <p14:creationId xmlns:p14="http://schemas.microsoft.com/office/powerpoint/2010/main" val="2667412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Tree>
    <p:extLst>
      <p:ext uri="{BB962C8B-B14F-4D97-AF65-F5344CB8AC3E}">
        <p14:creationId xmlns:p14="http://schemas.microsoft.com/office/powerpoint/2010/main" val="2793991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3" r:id="rId6"/>
    <p:sldLayoutId id="2147483665" r:id="rId7"/>
    <p:sldLayoutId id="2147483666" r:id="rId8"/>
    <p:sldLayoutId id="2147483667" r:id="rId9"/>
    <p:sldLayoutId id="2147483668" r:id="rId10"/>
    <p:sldLayoutId id="2147483669" r:id="rId11"/>
    <p:sldLayoutId id="2147483670" r:id="rId12"/>
    <p:sldLayoutId id="2147483664" r:id="rId13"/>
  </p:sldLayoutIdLst>
  <p:transition/>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in a room with boxes and a child&#10;&#10;Description automatically generated">
            <a:extLst>
              <a:ext uri="{FF2B5EF4-FFF2-40B4-BE49-F238E27FC236}">
                <a16:creationId xmlns:a16="http://schemas.microsoft.com/office/drawing/2014/main" id="{3AB3EE8B-8D70-57CC-A8D0-5CA79A9259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467" y="-1447800"/>
            <a:ext cx="9144000" cy="6858002"/>
          </a:xfrm>
        </p:spPr>
      </p:pic>
      <p:sp>
        <p:nvSpPr>
          <p:cNvPr id="6" name="Rectangle 4">
            <a:extLst>
              <a:ext uri="{FF2B5EF4-FFF2-40B4-BE49-F238E27FC236}">
                <a16:creationId xmlns:a16="http://schemas.microsoft.com/office/drawing/2014/main" id="{6F60F9F8-4B9A-8D47-018F-BF61B9B6E8AF}"/>
              </a:ext>
            </a:extLst>
          </p:cNvPr>
          <p:cNvSpPr txBox="1">
            <a:spLocks noChangeArrowheads="1"/>
          </p:cNvSpPr>
          <p:nvPr/>
        </p:nvSpPr>
        <p:spPr>
          <a:xfrm>
            <a:off x="249648" y="5602217"/>
            <a:ext cx="8208552" cy="563562"/>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800" dirty="0">
                <a:latin typeface="+mj-lt"/>
              </a:rPr>
              <a:t>CONFIDENCIAL Y PROPIETARIO: Esta presentación y la información contenida en ella son información confidencial y propietaria de USI </a:t>
            </a:r>
            <a:r>
              <a:rPr lang="es-ES" sz="800" dirty="0" err="1">
                <a:latin typeface="+mj-lt"/>
              </a:rPr>
              <a:t>Insurance</a:t>
            </a:r>
            <a:r>
              <a:rPr lang="es-ES" sz="800" dirty="0">
                <a:latin typeface="+mj-lt"/>
              </a:rPr>
              <a:t> </a:t>
            </a:r>
            <a:r>
              <a:rPr lang="es-ES" sz="800" dirty="0" err="1">
                <a:latin typeface="+mj-lt"/>
              </a:rPr>
              <a:t>Services</a:t>
            </a:r>
            <a:r>
              <a:rPr lang="es-ES" sz="800" dirty="0">
                <a:latin typeface="+mj-lt"/>
              </a:rPr>
              <a:t>, LLC (“USI”). El destinatario acepta no copiar, reproducir ni distribuir este documento, en su totalidad o en parte, sin el consentimiento previo por escrito de USI. Las estimaciones son ilustrativas dadas las limitaciones de datos, pueden no ser acumulativas y están sujetas a cambios según la suscripción del asegurador. © 2018 USI </a:t>
            </a:r>
            <a:r>
              <a:rPr lang="es-ES" sz="800" dirty="0" err="1">
                <a:latin typeface="+mj-lt"/>
              </a:rPr>
              <a:t>Insurance</a:t>
            </a:r>
            <a:r>
              <a:rPr lang="es-ES" sz="800" dirty="0">
                <a:latin typeface="+mj-lt"/>
              </a:rPr>
              <a:t> </a:t>
            </a:r>
            <a:r>
              <a:rPr lang="es-ES" sz="800" dirty="0" err="1">
                <a:latin typeface="+mj-lt"/>
              </a:rPr>
              <a:t>Services</a:t>
            </a:r>
            <a:r>
              <a:rPr lang="es-ES" sz="800" dirty="0">
                <a:latin typeface="+mj-lt"/>
              </a:rPr>
              <a:t>. Todos los derechos reservados.</a:t>
            </a:r>
            <a:endParaRPr lang="en-US" sz="800" dirty="0">
              <a:latin typeface="+mj-lt"/>
            </a:endParaRPr>
          </a:p>
        </p:txBody>
      </p:sp>
      <p:pic>
        <p:nvPicPr>
          <p:cNvPr id="3" name="Picture 2">
            <a:extLst>
              <a:ext uri="{FF2B5EF4-FFF2-40B4-BE49-F238E27FC236}">
                <a16:creationId xmlns:a16="http://schemas.microsoft.com/office/drawing/2014/main" id="{3BF130C5-C279-4496-1B9E-77189DFCA79A}"/>
              </a:ext>
            </a:extLst>
          </p:cNvPr>
          <p:cNvPicPr>
            <a:picLocks noChangeAspect="1"/>
          </p:cNvPicPr>
          <p:nvPr/>
        </p:nvPicPr>
        <p:blipFill>
          <a:blip r:embed="rId4"/>
          <a:stretch>
            <a:fillRect/>
          </a:stretch>
        </p:blipFill>
        <p:spPr>
          <a:xfrm>
            <a:off x="1143000" y="2713466"/>
            <a:ext cx="7239000" cy="724001"/>
          </a:xfrm>
          <a:prstGeom prst="rect">
            <a:avLst/>
          </a:prstGeom>
        </p:spPr>
      </p:pic>
      <p:sp>
        <p:nvSpPr>
          <p:cNvPr id="4" name="TextBox 3">
            <a:extLst>
              <a:ext uri="{FF2B5EF4-FFF2-40B4-BE49-F238E27FC236}">
                <a16:creationId xmlns:a16="http://schemas.microsoft.com/office/drawing/2014/main" id="{58BD611E-6D48-DD3A-3D46-EEF133554183}"/>
              </a:ext>
            </a:extLst>
          </p:cNvPr>
          <p:cNvSpPr txBox="1"/>
          <p:nvPr/>
        </p:nvSpPr>
        <p:spPr>
          <a:xfrm>
            <a:off x="914401" y="2881980"/>
            <a:ext cx="6993466" cy="707886"/>
          </a:xfrm>
          <a:prstGeom prst="rect">
            <a:avLst/>
          </a:prstGeom>
          <a:noFill/>
        </p:spPr>
        <p:txBody>
          <a:bodyPr wrap="square" rtlCol="0">
            <a:spAutoFit/>
          </a:bodyPr>
          <a:lstStyle/>
          <a:p>
            <a:r>
              <a:rPr lang="en-US" sz="4000" b="1" i="0" dirty="0" err="1">
                <a:solidFill>
                  <a:schemeClr val="bg1"/>
                </a:solidFill>
                <a:effectLst/>
                <a:latin typeface="-apple-system"/>
              </a:rPr>
              <a:t>Presentación</a:t>
            </a:r>
            <a:r>
              <a:rPr lang="en-US" sz="4000" b="1" i="0" dirty="0">
                <a:solidFill>
                  <a:schemeClr val="bg1"/>
                </a:solidFill>
                <a:effectLst/>
                <a:latin typeface="-apple-system"/>
              </a:rPr>
              <a:t> de </a:t>
            </a:r>
            <a:r>
              <a:rPr lang="en-US" sz="4000" b="1" i="0" dirty="0" err="1">
                <a:solidFill>
                  <a:schemeClr val="bg1"/>
                </a:solidFill>
                <a:effectLst/>
                <a:latin typeface="-apple-system"/>
              </a:rPr>
              <a:t>Beneficios</a:t>
            </a:r>
            <a:r>
              <a:rPr lang="en-US" sz="4000" b="1" i="0" dirty="0">
                <a:solidFill>
                  <a:schemeClr val="bg1"/>
                </a:solidFill>
                <a:effectLst/>
                <a:latin typeface="-apple-system"/>
              </a:rPr>
              <a:t> 2025</a:t>
            </a:r>
            <a:endParaRPr lang="en-US" sz="4000" dirty="0">
              <a:solidFill>
                <a:schemeClr val="bg1"/>
              </a:solidFill>
            </a:endParaRPr>
          </a:p>
        </p:txBody>
      </p:sp>
    </p:spTree>
    <p:extLst>
      <p:ext uri="{BB962C8B-B14F-4D97-AF65-F5344CB8AC3E}">
        <p14:creationId xmlns:p14="http://schemas.microsoft.com/office/powerpoint/2010/main" val="1085067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F0173E3-FE9F-186B-DFFD-401C09AC59E5}"/>
              </a:ext>
            </a:extLst>
          </p:cNvPr>
          <p:cNvSpPr>
            <a:spLocks noGrp="1"/>
          </p:cNvSpPr>
          <p:nvPr>
            <p:ph type="title"/>
          </p:nvPr>
        </p:nvSpPr>
        <p:spPr>
          <a:xfrm>
            <a:off x="4198128" y="1028740"/>
            <a:ext cx="4572000" cy="868362"/>
          </a:xfrm>
        </p:spPr>
        <p:txBody>
          <a:bodyPr>
            <a:normAutofit fontScale="90000"/>
          </a:bodyPr>
          <a:lstStyle/>
          <a:p>
            <a:r>
              <a:rPr lang="en-US" sz="2800" dirty="0">
                <a:solidFill>
                  <a:srgbClr val="FF4713"/>
                </a:solidFill>
              </a:rPr>
              <a:t>UHC Rx – </a:t>
            </a:r>
            <a:r>
              <a:rPr lang="en-US" sz="2800" dirty="0" err="1">
                <a:solidFill>
                  <a:srgbClr val="FF4713"/>
                </a:solidFill>
              </a:rPr>
              <a:t>Aspectos</a:t>
            </a:r>
            <a:r>
              <a:rPr lang="en-US" sz="2800" dirty="0">
                <a:solidFill>
                  <a:srgbClr val="FF4713"/>
                </a:solidFill>
              </a:rPr>
              <a:t> </a:t>
            </a:r>
            <a:r>
              <a:rPr lang="en-US" sz="2800" dirty="0" err="1">
                <a:solidFill>
                  <a:srgbClr val="FF4713"/>
                </a:solidFill>
              </a:rPr>
              <a:t>Destacados</a:t>
            </a:r>
            <a:r>
              <a:rPr lang="en-US" sz="2800" dirty="0">
                <a:solidFill>
                  <a:srgbClr val="FF4713"/>
                </a:solidFill>
              </a:rPr>
              <a:t> del Plan:</a:t>
            </a:r>
            <a:endParaRPr lang="en-US" sz="1800" dirty="0">
              <a:solidFill>
                <a:srgbClr val="FF4713"/>
              </a:solidFill>
            </a:endParaRPr>
          </a:p>
        </p:txBody>
      </p:sp>
      <p:graphicFrame>
        <p:nvGraphicFramePr>
          <p:cNvPr id="18" name="Medical_Prescription_Table">
            <a:extLst>
              <a:ext uri="{FF2B5EF4-FFF2-40B4-BE49-F238E27FC236}">
                <a16:creationId xmlns:a16="http://schemas.microsoft.com/office/drawing/2014/main" id="{1A04821C-E508-70D2-43F3-C01E07318C38}"/>
              </a:ext>
            </a:extLst>
          </p:cNvPr>
          <p:cNvGraphicFramePr>
            <a:graphicFrameLocks noGrp="1" noChangeAspect="1"/>
          </p:cNvGraphicFramePr>
          <p:nvPr>
            <p:extLst>
              <p:ext uri="{D42A27DB-BD31-4B8C-83A1-F6EECF244321}">
                <p14:modId xmlns:p14="http://schemas.microsoft.com/office/powerpoint/2010/main" val="587732335"/>
              </p:ext>
            </p:extLst>
          </p:nvPr>
        </p:nvGraphicFramePr>
        <p:xfrm>
          <a:off x="388620" y="2336144"/>
          <a:ext cx="8366760" cy="3916680"/>
        </p:xfrm>
        <a:graphic>
          <a:graphicData uri="http://schemas.openxmlformats.org/drawingml/2006/table">
            <a:tbl>
              <a:tblPr firstRow="1" bandRow="1">
                <a:tableStyleId>{7E9639D4-E3E2-4D34-9284-5A2195B3D0D7}</a:tableStyleId>
              </a:tblPr>
              <a:tblGrid>
                <a:gridCol w="2788920">
                  <a:extLst>
                    <a:ext uri="{9D8B030D-6E8A-4147-A177-3AD203B41FA5}">
                      <a16:colId xmlns:a16="http://schemas.microsoft.com/office/drawing/2014/main" val="20000"/>
                    </a:ext>
                  </a:extLst>
                </a:gridCol>
                <a:gridCol w="2788920">
                  <a:extLst>
                    <a:ext uri="{9D8B030D-6E8A-4147-A177-3AD203B41FA5}">
                      <a16:colId xmlns:a16="http://schemas.microsoft.com/office/drawing/2014/main" val="20001"/>
                    </a:ext>
                  </a:extLst>
                </a:gridCol>
                <a:gridCol w="2788920">
                  <a:extLst>
                    <a:ext uri="{9D8B030D-6E8A-4147-A177-3AD203B41FA5}">
                      <a16:colId xmlns:a16="http://schemas.microsoft.com/office/drawing/2014/main" val="20002"/>
                    </a:ext>
                  </a:extLst>
                </a:gridCol>
              </a:tblGrid>
              <a:tr h="358856">
                <a:tc>
                  <a:txBody>
                    <a:bodyPr/>
                    <a:lstStyle/>
                    <a:p>
                      <a:endParaRPr lang="en-US" sz="1050" dirty="0">
                        <a:solidFill>
                          <a:schemeClr val="bg1"/>
                        </a:solidFill>
                      </a:endParaRPr>
                    </a:p>
                    <a:p>
                      <a:endParaRPr lang="en-US" sz="1050" dirty="0">
                        <a:solidFill>
                          <a:schemeClr val="bg1"/>
                        </a:solidFill>
                      </a:endParaRPr>
                    </a:p>
                  </a:txBody>
                  <a:tcPr anchor="ctr">
                    <a:solidFill>
                      <a:srgbClr val="FF4713"/>
                    </a:solidFill>
                  </a:tcPr>
                </a:tc>
                <a:tc>
                  <a:txBody>
                    <a:bodyPr/>
                    <a:lstStyle/>
                    <a:p>
                      <a:pPr algn="ctr"/>
                      <a:r>
                        <a:rPr lang="en-US" sz="1200" dirty="0">
                          <a:solidFill>
                            <a:schemeClr val="bg1"/>
                          </a:solidFill>
                        </a:rPr>
                        <a:t>HDHP HSA</a:t>
                      </a:r>
                    </a:p>
                  </a:txBody>
                  <a:tcPr anchor="ctr">
                    <a:solidFill>
                      <a:srgbClr val="FF4713"/>
                    </a:solidFill>
                  </a:tcPr>
                </a:tc>
                <a:tc>
                  <a:txBody>
                    <a:bodyPr/>
                    <a:lstStyle/>
                    <a:p>
                      <a:pPr algn="ctr"/>
                      <a:r>
                        <a:rPr lang="en-US" sz="1200"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Deducible de </a:t>
                      </a:r>
                      <a:r>
                        <a:rPr kumimoji="0" lang="en-US" sz="1400" u="none" strike="noStrike" kern="1200" cap="none" spc="0" normalizeH="0" baseline="0" noProof="0" dirty="0" err="1">
                          <a:ln>
                            <a:noFill/>
                          </a:ln>
                          <a:solidFill>
                            <a:srgbClr val="3F4443"/>
                          </a:solidFill>
                          <a:effectLst/>
                          <a:uLnTx/>
                          <a:uFillTx/>
                        </a:rPr>
                        <a:t>medicamentos</a:t>
                      </a:r>
                      <a:r>
                        <a:rPr kumimoji="0" lang="en-US" sz="1400" u="none" strike="noStrike" kern="1200" cap="none" spc="0" normalizeH="0" baseline="0" noProof="0" dirty="0">
                          <a:ln>
                            <a:noFill/>
                          </a:ln>
                          <a:solidFill>
                            <a:srgbClr val="3F4443"/>
                          </a:solidFill>
                          <a:effectLst/>
                          <a:uLnTx/>
                          <a:uFillTx/>
                        </a:rPr>
                        <a:t> </a:t>
                      </a:r>
                      <a:r>
                        <a:rPr kumimoji="0" lang="en-US" sz="1400" u="none" strike="noStrike" kern="1200" cap="none" spc="0" normalizeH="0" baseline="0" noProof="0" dirty="0" err="1">
                          <a:ln>
                            <a:noFill/>
                          </a:ln>
                          <a:solidFill>
                            <a:srgbClr val="3F4443"/>
                          </a:solidFill>
                          <a:effectLst/>
                          <a:uLnTx/>
                          <a:uFillTx/>
                        </a:rPr>
                        <a:t>recetados</a:t>
                      </a:r>
                      <a:r>
                        <a:rPr kumimoji="0" lang="en-US" sz="1400" u="none" strike="noStrike" kern="1200" cap="none" spc="0" normalizeH="0" baseline="0" noProof="0" dirty="0">
                          <a:ln>
                            <a:noFill/>
                          </a:ln>
                          <a:solidFill>
                            <a:srgbClr val="3F4443"/>
                          </a:solidFill>
                          <a:effectLst/>
                          <a:uLnTx/>
                          <a:uFillTx/>
                        </a:rPr>
                        <a:t>.</a:t>
                      </a:r>
                      <a:endParaRPr lang="en-US" sz="3200" dirty="0">
                        <a:solidFill>
                          <a:srgbClr val="3F4443"/>
                        </a:solidFill>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err="1">
                          <a:ln>
                            <a:noFill/>
                          </a:ln>
                          <a:solidFill>
                            <a:srgbClr val="3F4443"/>
                          </a:solidFill>
                          <a:effectLst/>
                          <a:uLnTx/>
                          <a:uFillTx/>
                        </a:rPr>
                        <a:t>Medicamentos</a:t>
                      </a:r>
                      <a:r>
                        <a:rPr kumimoji="0" lang="en-US" sz="1400" u="none" strike="noStrike" kern="1200" cap="none" spc="0" normalizeH="0" baseline="0" noProof="0" dirty="0">
                          <a:ln>
                            <a:noFill/>
                          </a:ln>
                          <a:solidFill>
                            <a:srgbClr val="3F4443"/>
                          </a:solidFill>
                          <a:effectLst/>
                          <a:uLnTx/>
                          <a:uFillTx/>
                        </a:rPr>
                        <a:t> </a:t>
                      </a:r>
                      <a:r>
                        <a:rPr kumimoji="0" lang="en-US" sz="1400" u="none" strike="noStrike" kern="1200" cap="none" spc="0" normalizeH="0" baseline="0" noProof="0" dirty="0" err="1">
                          <a:ln>
                            <a:noFill/>
                          </a:ln>
                          <a:solidFill>
                            <a:srgbClr val="3F4443"/>
                          </a:solidFill>
                          <a:effectLst/>
                          <a:uLnTx/>
                          <a:uFillTx/>
                        </a:rPr>
                        <a:t>recetados</a:t>
                      </a:r>
                      <a:r>
                        <a:rPr kumimoji="0" lang="en-US" sz="1400" u="none" strike="noStrike" kern="1200" cap="none" spc="0" normalizeH="0" baseline="0" noProof="0" dirty="0">
                          <a:ln>
                            <a:noFill/>
                          </a:ln>
                          <a:solidFill>
                            <a:srgbClr val="3F4443"/>
                          </a:solidFill>
                          <a:effectLst/>
                          <a:uLnTx/>
                          <a:uFillTx/>
                        </a:rPr>
                        <a:t> </a:t>
                      </a:r>
                      <a:r>
                        <a:rPr kumimoji="0" lang="en-US" sz="1400" u="none" strike="noStrike" kern="1200" cap="none" spc="0" normalizeH="0" baseline="0" noProof="0" dirty="0" err="1">
                          <a:ln>
                            <a:noFill/>
                          </a:ln>
                          <a:solidFill>
                            <a:srgbClr val="3F4443"/>
                          </a:solidFill>
                          <a:effectLst/>
                          <a:uLnTx/>
                          <a:uFillTx/>
                        </a:rPr>
                        <a:t>sujetos</a:t>
                      </a:r>
                      <a:r>
                        <a:rPr kumimoji="0" lang="en-US" sz="1400" u="none" strike="noStrike" kern="1200" cap="none" spc="0" normalizeH="0" baseline="0" noProof="0" dirty="0">
                          <a:ln>
                            <a:noFill/>
                          </a:ln>
                          <a:solidFill>
                            <a:srgbClr val="3F4443"/>
                          </a:solidFill>
                          <a:effectLst/>
                          <a:uLnTx/>
                          <a:uFillTx/>
                        </a:rPr>
                        <a:t> al deducible </a:t>
                      </a:r>
                      <a:r>
                        <a:rPr kumimoji="0" lang="en-US" sz="1400" u="none" strike="noStrike" kern="1200" cap="none" spc="0" normalizeH="0" baseline="0" noProof="0" dirty="0" err="1">
                          <a:ln>
                            <a:noFill/>
                          </a:ln>
                          <a:solidFill>
                            <a:srgbClr val="3F4443"/>
                          </a:solidFill>
                          <a:effectLst/>
                          <a:uLnTx/>
                          <a:uFillTx/>
                        </a:rPr>
                        <a:t>médico</a:t>
                      </a:r>
                      <a:endParaRPr kumimoji="0" lang="en-US" sz="1400" u="none" strike="noStrike" kern="1200" cap="none" spc="0" normalizeH="0" baseline="0" noProof="0" dirty="0">
                        <a:ln>
                          <a:noFill/>
                        </a:ln>
                        <a:solidFill>
                          <a:srgbClr val="3F4443"/>
                        </a:solidFill>
                        <a:effectLst/>
                        <a:uLnTx/>
                        <a:uFillTx/>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N/A</a:t>
                      </a:r>
                    </a:p>
                  </a:txBody>
                  <a:tcPr anchor="ctr"/>
                </a:tc>
                <a:extLst>
                  <a:ext uri="{0D108BD9-81ED-4DB2-BD59-A6C34878D82A}">
                    <a16:rowId xmlns:a16="http://schemas.microsoft.com/office/drawing/2014/main" val="10001"/>
                  </a:ext>
                </a:extLst>
              </a:tr>
              <a:tr h="274320">
                <a:tc gridSpan="3">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000" u="none" strike="noStrike" kern="1200" cap="none" spc="0" normalizeH="0" baseline="0" noProof="0" dirty="0" err="1">
                          <a:ln>
                            <a:noFill/>
                          </a:ln>
                          <a:solidFill>
                            <a:schemeClr val="bg1"/>
                          </a:solidFill>
                          <a:effectLst/>
                          <a:uLnTx/>
                          <a:uFillTx/>
                        </a:rPr>
                        <a:t>Medicamentos</a:t>
                      </a:r>
                      <a:r>
                        <a:rPr kumimoji="0" lang="en-US" sz="1000" u="none" strike="noStrike" kern="1200" cap="none" spc="0" normalizeH="0" baseline="0" noProof="0" dirty="0">
                          <a:ln>
                            <a:noFill/>
                          </a:ln>
                          <a:solidFill>
                            <a:schemeClr val="bg1"/>
                          </a:solidFill>
                          <a:effectLst/>
                          <a:uLnTx/>
                          <a:uFillTx/>
                        </a:rPr>
                        <a:t> </a:t>
                      </a:r>
                      <a:r>
                        <a:rPr kumimoji="0" lang="en-US" sz="1000" u="none" strike="noStrike" kern="1200" cap="none" spc="0" normalizeH="0" baseline="0" noProof="0" dirty="0" err="1">
                          <a:ln>
                            <a:noFill/>
                          </a:ln>
                          <a:solidFill>
                            <a:schemeClr val="bg1"/>
                          </a:solidFill>
                          <a:effectLst/>
                          <a:uLnTx/>
                          <a:uFillTx/>
                        </a:rPr>
                        <a:t>Recetados</a:t>
                      </a:r>
                      <a:r>
                        <a:rPr kumimoji="0" lang="en-US" sz="1000" u="none" strike="noStrike" kern="1200" cap="none" spc="0" normalizeH="0" baseline="0" noProof="0" dirty="0">
                          <a:ln>
                            <a:noFill/>
                          </a:ln>
                          <a:solidFill>
                            <a:schemeClr val="bg1"/>
                          </a:solidFill>
                          <a:effectLst/>
                          <a:uLnTx/>
                          <a:uFillTx/>
                        </a:rPr>
                        <a:t> </a:t>
                      </a:r>
                      <a:r>
                        <a:rPr kumimoji="0" lang="en-US" sz="1000" u="none" strike="noStrike" kern="1200" cap="none" spc="0" normalizeH="0" baseline="0" noProof="0" dirty="0" err="1">
                          <a:ln>
                            <a:noFill/>
                          </a:ln>
                          <a:solidFill>
                            <a:schemeClr val="bg1"/>
                          </a:solidFill>
                          <a:effectLst/>
                          <a:uLnTx/>
                          <a:uFillTx/>
                        </a:rPr>
                        <a:t>en</a:t>
                      </a:r>
                      <a:r>
                        <a:rPr kumimoji="0" lang="en-US" sz="1000" u="none" strike="noStrike" kern="1200" cap="none" spc="0" normalizeH="0" baseline="0" noProof="0" dirty="0">
                          <a:ln>
                            <a:noFill/>
                          </a:ln>
                          <a:solidFill>
                            <a:schemeClr val="bg1"/>
                          </a:solidFill>
                          <a:effectLst/>
                          <a:uLnTx/>
                          <a:uFillTx/>
                        </a:rPr>
                        <a:t> </a:t>
                      </a:r>
                      <a:r>
                        <a:rPr kumimoji="0" lang="en-US" sz="1000" u="none" strike="noStrike" kern="1200" cap="none" spc="0" normalizeH="0" baseline="0" noProof="0" dirty="0" err="1">
                          <a:ln>
                            <a:noFill/>
                          </a:ln>
                          <a:solidFill>
                            <a:schemeClr val="bg1"/>
                          </a:solidFill>
                          <a:effectLst/>
                          <a:uLnTx/>
                          <a:uFillTx/>
                        </a:rPr>
                        <a:t>Farmacias</a:t>
                      </a:r>
                      <a:r>
                        <a:rPr kumimoji="0" lang="en-US" sz="1000" u="none" strike="noStrike" kern="1200" cap="none" spc="0" normalizeH="0" baseline="0" noProof="0" dirty="0">
                          <a:ln>
                            <a:noFill/>
                          </a:ln>
                          <a:solidFill>
                            <a:schemeClr val="bg1"/>
                          </a:solidFill>
                          <a:effectLst/>
                          <a:uLnTx/>
                          <a:uFillTx/>
                        </a:rPr>
                        <a:t> </a:t>
                      </a:r>
                      <a:r>
                        <a:rPr kumimoji="0" lang="en-US" sz="1000" u="none" strike="noStrike" kern="1200" cap="none" spc="0" normalizeH="0" baseline="0" noProof="0" dirty="0" err="1">
                          <a:ln>
                            <a:noFill/>
                          </a:ln>
                          <a:solidFill>
                            <a:schemeClr val="bg1"/>
                          </a:solidFill>
                          <a:effectLst/>
                          <a:uLnTx/>
                          <a:uFillTx/>
                        </a:rPr>
                        <a:t>Minoristas</a:t>
                      </a:r>
                      <a:r>
                        <a:rPr kumimoji="0" lang="en-US" sz="1000" u="none" strike="noStrike" kern="1200" cap="none" spc="0" normalizeH="0" baseline="0" noProof="0" dirty="0">
                          <a:ln>
                            <a:noFill/>
                          </a:ln>
                          <a:solidFill>
                            <a:schemeClr val="bg1"/>
                          </a:solidFill>
                          <a:effectLst/>
                          <a:uLnTx/>
                          <a:uFillTx/>
                        </a:rPr>
                        <a:t>:</a:t>
                      </a:r>
                      <a:endParaRPr lang="en-US" dirty="0">
                        <a:solidFill>
                          <a:schemeClr val="bg1"/>
                        </a:solidFill>
                      </a:endParaRP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2"/>
                  </a:ext>
                </a:extLst>
              </a:tr>
              <a:tr h="274320">
                <a:tc>
                  <a:txBody>
                    <a:bodyPr/>
                    <a:lstStyle/>
                    <a:p>
                      <a:pPr marL="47625" marR="47625">
                        <a:spcBef>
                          <a:spcPts val="0"/>
                        </a:spcBef>
                        <a:spcAft>
                          <a:spcPts val="0"/>
                        </a:spcAft>
                      </a:pPr>
                      <a:r>
                        <a:rPr lang="en-US" sz="1400" kern="1200" dirty="0" err="1">
                          <a:solidFill>
                            <a:srgbClr val="3F4443"/>
                          </a:solidFill>
                          <a:latin typeface="+mn-lt"/>
                          <a:ea typeface="+mn-ea"/>
                          <a:cs typeface="+mn-cs"/>
                        </a:rPr>
                        <a:t>Genérico</a:t>
                      </a:r>
                      <a:r>
                        <a:rPr lang="en-US" sz="1400" kern="1200" dirty="0">
                          <a:solidFill>
                            <a:srgbClr val="3F4443"/>
                          </a:solidFill>
                          <a:latin typeface="+mn-lt"/>
                          <a:ea typeface="+mn-ea"/>
                          <a:cs typeface="+mn-cs"/>
                        </a:rPr>
                        <a:t> (Nivel 1)</a:t>
                      </a:r>
                    </a:p>
                  </a:txBody>
                  <a:tcPr marL="0" marR="0" marT="0" marB="0" anchor="ctr"/>
                </a:tc>
                <a:tc>
                  <a:txBody>
                    <a:bodyPr/>
                    <a:lstStyle/>
                    <a:p>
                      <a:pPr algn="ctr"/>
                      <a:r>
                        <a:rPr lang="en-US" sz="1400" dirty="0">
                          <a:solidFill>
                            <a:srgbClr val="3F4443"/>
                          </a:solidFill>
                        </a:rPr>
                        <a:t>deducible luego $5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$10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3"/>
                  </a:ext>
                </a:extLst>
              </a:tr>
              <a:tr h="274320">
                <a:tc>
                  <a:txBody>
                    <a:bodyPr/>
                    <a:lstStyle/>
                    <a:p>
                      <a:pPr marL="47625" marR="47625">
                        <a:spcBef>
                          <a:spcPts val="0"/>
                        </a:spcBef>
                        <a:spcAft>
                          <a:spcPts val="0"/>
                        </a:spcAft>
                      </a:pPr>
                      <a:r>
                        <a:rPr lang="en-US" sz="1400" kern="1200" dirty="0" err="1">
                          <a:solidFill>
                            <a:srgbClr val="3F4443"/>
                          </a:solidFill>
                          <a:latin typeface="+mn-lt"/>
                          <a:ea typeface="+mn-ea"/>
                          <a:cs typeface="+mn-cs"/>
                        </a:rPr>
                        <a:t>Preferido</a:t>
                      </a:r>
                      <a:r>
                        <a:rPr lang="en-US" sz="1400" kern="1200" dirty="0">
                          <a:solidFill>
                            <a:srgbClr val="3F4443"/>
                          </a:solidFill>
                          <a:latin typeface="+mn-lt"/>
                          <a:ea typeface="+mn-ea"/>
                          <a:cs typeface="+mn-cs"/>
                        </a:rPr>
                        <a:t> (Nivel 2)</a:t>
                      </a:r>
                    </a:p>
                  </a:txBody>
                  <a:tcPr marL="0" marR="0" marT="0" marB="0" anchor="ctr"/>
                </a:tc>
                <a:tc>
                  <a:txBody>
                    <a:bodyPr/>
                    <a:lstStyle/>
                    <a:p>
                      <a:pPr algn="ctr"/>
                      <a:r>
                        <a:rPr lang="en-US" sz="1400" dirty="0">
                          <a:solidFill>
                            <a:srgbClr val="3F4443"/>
                          </a:solidFill>
                        </a:rPr>
                        <a:t>deducible luego $40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$65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4"/>
                  </a:ext>
                </a:extLst>
              </a:tr>
              <a:tr h="274320">
                <a:tc>
                  <a:txBody>
                    <a:bodyPr/>
                    <a:lstStyle/>
                    <a:p>
                      <a:pPr marL="47625" marR="47625">
                        <a:spcBef>
                          <a:spcPts val="0"/>
                        </a:spcBef>
                        <a:spcAft>
                          <a:spcPts val="0"/>
                        </a:spcAft>
                      </a:pPr>
                      <a:r>
                        <a:rPr lang="en-US" sz="1400" kern="1200" dirty="0">
                          <a:solidFill>
                            <a:srgbClr val="3F4443"/>
                          </a:solidFill>
                          <a:latin typeface="+mn-lt"/>
                          <a:ea typeface="+mn-ea"/>
                          <a:cs typeface="+mn-cs"/>
                        </a:rPr>
                        <a:t>No </a:t>
                      </a:r>
                      <a:r>
                        <a:rPr lang="en-US" sz="1400" kern="1200" dirty="0" err="1">
                          <a:solidFill>
                            <a:srgbClr val="3F4443"/>
                          </a:solidFill>
                          <a:latin typeface="+mn-lt"/>
                          <a:ea typeface="+mn-ea"/>
                          <a:cs typeface="+mn-cs"/>
                        </a:rPr>
                        <a:t>Preferido</a:t>
                      </a:r>
                      <a:r>
                        <a:rPr lang="en-US" sz="1400" kern="1200" dirty="0">
                          <a:solidFill>
                            <a:srgbClr val="3F4443"/>
                          </a:solidFill>
                          <a:latin typeface="+mn-lt"/>
                          <a:ea typeface="+mn-ea"/>
                          <a:cs typeface="+mn-cs"/>
                        </a:rPr>
                        <a:t> (Nivel 3)</a:t>
                      </a:r>
                    </a:p>
                  </a:txBody>
                  <a:tcPr marL="0" marR="0" marT="0" marB="0" anchor="ctr"/>
                </a:tc>
                <a:tc>
                  <a:txBody>
                    <a:bodyPr/>
                    <a:lstStyle/>
                    <a:p>
                      <a:pPr algn="ctr"/>
                      <a:r>
                        <a:rPr lang="en-US" sz="1400" dirty="0">
                          <a:solidFill>
                            <a:srgbClr val="3F4443"/>
                          </a:solidFill>
                        </a:rPr>
                        <a:t>deducible luego $105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$125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5"/>
                  </a:ext>
                </a:extLst>
              </a:tr>
              <a:tr h="274320">
                <a:tc>
                  <a:txBody>
                    <a:bodyPr/>
                    <a:lstStyle/>
                    <a:p>
                      <a:pPr marL="47625" marR="47625">
                        <a:spcBef>
                          <a:spcPts val="0"/>
                        </a:spcBef>
                        <a:spcAft>
                          <a:spcPts val="0"/>
                        </a:spcAft>
                      </a:pPr>
                      <a:r>
                        <a:rPr lang="en-US" sz="1400" kern="1200" dirty="0" err="1">
                          <a:solidFill>
                            <a:srgbClr val="3F4443"/>
                          </a:solidFill>
                          <a:latin typeface="+mn-lt"/>
                          <a:ea typeface="+mn-ea"/>
                          <a:cs typeface="+mn-cs"/>
                        </a:rPr>
                        <a:t>Especialidad</a:t>
                      </a:r>
                      <a:r>
                        <a:rPr lang="en-US" sz="1400" kern="1200" dirty="0">
                          <a:solidFill>
                            <a:srgbClr val="3F4443"/>
                          </a:solidFill>
                          <a:latin typeface="+mn-lt"/>
                          <a:ea typeface="+mn-ea"/>
                          <a:cs typeface="+mn-cs"/>
                        </a:rPr>
                        <a:t> </a:t>
                      </a:r>
                      <a:r>
                        <a:rPr lang="en-US" sz="1400" kern="1200" dirty="0" err="1">
                          <a:solidFill>
                            <a:srgbClr val="3F4443"/>
                          </a:solidFill>
                          <a:latin typeface="+mn-lt"/>
                          <a:ea typeface="+mn-ea"/>
                          <a:cs typeface="+mn-cs"/>
                        </a:rPr>
                        <a:t>Preferida</a:t>
                      </a:r>
                      <a:r>
                        <a:rPr lang="en-US" sz="1400" kern="1200" dirty="0">
                          <a:solidFill>
                            <a:srgbClr val="3F4443"/>
                          </a:solidFill>
                          <a:latin typeface="+mn-lt"/>
                          <a:ea typeface="+mn-ea"/>
                          <a:cs typeface="+mn-cs"/>
                        </a:rPr>
                        <a:t> (Nivel 4)</a:t>
                      </a:r>
                    </a:p>
                  </a:txBody>
                  <a:tcPr marL="0" marR="0" marT="0" marB="0" anchor="ctr"/>
                </a:tc>
                <a:tc>
                  <a:txBody>
                    <a:bodyPr/>
                    <a:lstStyle/>
                    <a:p>
                      <a:pPr algn="ctr"/>
                      <a:r>
                        <a:rPr lang="en-US" sz="1400" dirty="0">
                          <a:solidFill>
                            <a:srgbClr val="3F4443"/>
                          </a:solidFill>
                        </a:rPr>
                        <a:t>deducible luego $250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$250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6"/>
                  </a:ext>
                </a:extLst>
              </a:tr>
              <a:tr h="274320">
                <a:tc gridSpan="3">
                  <a:txBody>
                    <a:bodyPr/>
                    <a:lstStyle/>
                    <a:p>
                      <a:r>
                        <a:rPr lang="en-US" sz="1000" dirty="0" err="1">
                          <a:solidFill>
                            <a:schemeClr val="bg1"/>
                          </a:solidFill>
                        </a:rPr>
                        <a:t>Medicamentos</a:t>
                      </a:r>
                      <a:r>
                        <a:rPr lang="en-US" sz="1000" dirty="0">
                          <a:solidFill>
                            <a:schemeClr val="bg1"/>
                          </a:solidFill>
                        </a:rPr>
                        <a:t> </a:t>
                      </a:r>
                      <a:r>
                        <a:rPr lang="en-US" sz="1000" dirty="0" err="1">
                          <a:solidFill>
                            <a:schemeClr val="bg1"/>
                          </a:solidFill>
                        </a:rPr>
                        <a:t>Recetados</a:t>
                      </a:r>
                      <a:r>
                        <a:rPr lang="en-US" sz="1000" dirty="0">
                          <a:solidFill>
                            <a:schemeClr val="bg1"/>
                          </a:solidFill>
                        </a:rPr>
                        <a:t> </a:t>
                      </a:r>
                      <a:r>
                        <a:rPr lang="en-US" sz="1000" dirty="0" err="1">
                          <a:solidFill>
                            <a:schemeClr val="bg1"/>
                          </a:solidFill>
                        </a:rPr>
                        <a:t>por</a:t>
                      </a:r>
                      <a:r>
                        <a:rPr lang="en-US" sz="1000" dirty="0">
                          <a:solidFill>
                            <a:schemeClr val="bg1"/>
                          </a:solidFill>
                        </a:rPr>
                        <a:t> </a:t>
                      </a:r>
                      <a:r>
                        <a:rPr lang="en-US" sz="1000" dirty="0" err="1">
                          <a:solidFill>
                            <a:schemeClr val="bg1"/>
                          </a:solidFill>
                        </a:rPr>
                        <a:t>Correo</a:t>
                      </a:r>
                      <a:r>
                        <a:rPr lang="en-US" sz="1000" dirty="0">
                          <a:solidFill>
                            <a:schemeClr val="bg1"/>
                          </a:solidFill>
                        </a:rPr>
                        <a:t>:</a:t>
                      </a: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r h="274320">
                <a:tc>
                  <a:txBody>
                    <a:bodyPr/>
                    <a:lstStyle/>
                    <a:p>
                      <a:pPr marL="47625" marR="47625" algn="l" defTabSz="914400" rtl="0" eaLnBrk="1" latinLnBrk="0" hangingPunct="1">
                        <a:spcBef>
                          <a:spcPts val="0"/>
                        </a:spcBef>
                        <a:spcAft>
                          <a:spcPts val="0"/>
                        </a:spcAft>
                      </a:pPr>
                      <a:r>
                        <a:rPr lang="en-US" sz="1400" kern="1200" dirty="0" err="1">
                          <a:solidFill>
                            <a:srgbClr val="3F4443"/>
                          </a:solidFill>
                          <a:latin typeface="+mn-lt"/>
                          <a:ea typeface="+mn-ea"/>
                          <a:cs typeface="+mn-cs"/>
                        </a:rPr>
                        <a:t>Genérico</a:t>
                      </a:r>
                      <a:r>
                        <a:rPr lang="en-US" sz="1400" kern="1200" dirty="0">
                          <a:solidFill>
                            <a:srgbClr val="3F4443"/>
                          </a:solidFill>
                          <a:latin typeface="+mn-lt"/>
                          <a:ea typeface="+mn-ea"/>
                          <a:cs typeface="+mn-cs"/>
                        </a:rPr>
                        <a:t> (Nivel 1)</a:t>
                      </a:r>
                    </a:p>
                  </a:txBody>
                  <a:tcPr marL="0" marR="0" marT="0" marB="0" anchor="ctr"/>
                </a:tc>
                <a:tc>
                  <a:txBody>
                    <a:bodyPr/>
                    <a:lstStyle/>
                    <a:p>
                      <a:pPr algn="ctr"/>
                      <a:r>
                        <a:rPr lang="en-US" sz="1400" dirty="0">
                          <a:solidFill>
                            <a:srgbClr val="3F4443"/>
                          </a:solidFill>
                        </a:rPr>
                        <a:t>deducible luego $12.50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$25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9"/>
                  </a:ext>
                </a:extLst>
              </a:tr>
              <a:tr h="274320">
                <a:tc>
                  <a:txBody>
                    <a:bodyPr/>
                    <a:lstStyle/>
                    <a:p>
                      <a:pPr marL="47625" marR="47625" algn="l" defTabSz="914400" rtl="0" eaLnBrk="1" latinLnBrk="0" hangingPunct="1">
                        <a:spcBef>
                          <a:spcPts val="0"/>
                        </a:spcBef>
                        <a:spcAft>
                          <a:spcPts val="0"/>
                        </a:spcAft>
                      </a:pPr>
                      <a:r>
                        <a:rPr lang="en-US" sz="1400" kern="1200" dirty="0" err="1">
                          <a:solidFill>
                            <a:srgbClr val="3F4443"/>
                          </a:solidFill>
                          <a:latin typeface="+mn-lt"/>
                          <a:ea typeface="+mn-ea"/>
                          <a:cs typeface="+mn-cs"/>
                        </a:rPr>
                        <a:t>Preferido</a:t>
                      </a:r>
                      <a:r>
                        <a:rPr lang="en-US" sz="1400" kern="1200" dirty="0">
                          <a:solidFill>
                            <a:srgbClr val="3F4443"/>
                          </a:solidFill>
                          <a:latin typeface="+mn-lt"/>
                          <a:ea typeface="+mn-ea"/>
                          <a:cs typeface="+mn-cs"/>
                        </a:rPr>
                        <a:t> (Nivel 2)</a:t>
                      </a:r>
                    </a:p>
                  </a:txBody>
                  <a:tcPr marL="0" marR="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deducible luego $100.00 </a:t>
                      </a:r>
                      <a:r>
                        <a:rPr lang="en-US" sz="1400" dirty="0" err="1">
                          <a:solidFill>
                            <a:srgbClr val="3F4443"/>
                          </a:solidFill>
                        </a:rPr>
                        <a:t>copago</a:t>
                      </a:r>
                      <a:endParaRPr lang="en-US" sz="14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$162.50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10"/>
                  </a:ext>
                </a:extLst>
              </a:tr>
              <a:tr h="274320">
                <a:tc>
                  <a:txBody>
                    <a:bodyPr/>
                    <a:lstStyle/>
                    <a:p>
                      <a:pPr marL="47625" marR="47625" algn="l" defTabSz="914400" rtl="0" eaLnBrk="1" latinLnBrk="0" hangingPunct="1">
                        <a:spcBef>
                          <a:spcPts val="0"/>
                        </a:spcBef>
                        <a:spcAft>
                          <a:spcPts val="0"/>
                        </a:spcAft>
                      </a:pPr>
                      <a:r>
                        <a:rPr lang="en-US" sz="1400" kern="1200" dirty="0">
                          <a:solidFill>
                            <a:srgbClr val="3F4443"/>
                          </a:solidFill>
                          <a:latin typeface="+mn-lt"/>
                          <a:ea typeface="+mn-ea"/>
                          <a:cs typeface="+mn-cs"/>
                        </a:rPr>
                        <a:t>No </a:t>
                      </a:r>
                      <a:r>
                        <a:rPr lang="en-US" sz="1400" kern="1200" dirty="0" err="1">
                          <a:solidFill>
                            <a:srgbClr val="3F4443"/>
                          </a:solidFill>
                          <a:latin typeface="+mn-lt"/>
                          <a:ea typeface="+mn-ea"/>
                          <a:cs typeface="+mn-cs"/>
                        </a:rPr>
                        <a:t>Preferido</a:t>
                      </a:r>
                      <a:r>
                        <a:rPr lang="en-US" sz="1400" kern="1200" dirty="0">
                          <a:solidFill>
                            <a:srgbClr val="3F4443"/>
                          </a:solidFill>
                          <a:latin typeface="+mn-lt"/>
                          <a:ea typeface="+mn-ea"/>
                          <a:cs typeface="+mn-cs"/>
                        </a:rPr>
                        <a:t> (Nivel 3)</a:t>
                      </a:r>
                    </a:p>
                  </a:txBody>
                  <a:tcPr marL="0" marR="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deducible luego $262.50 </a:t>
                      </a:r>
                      <a:r>
                        <a:rPr lang="en-US" sz="1400" dirty="0" err="1">
                          <a:solidFill>
                            <a:srgbClr val="3F4443"/>
                          </a:solidFill>
                        </a:rPr>
                        <a:t>copago</a:t>
                      </a:r>
                      <a:endParaRPr lang="en-US" sz="14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$312.50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11"/>
                  </a:ext>
                </a:extLst>
              </a:tr>
              <a:tr h="274320">
                <a:tc>
                  <a:txBody>
                    <a:bodyPr/>
                    <a:lstStyle/>
                    <a:p>
                      <a:pPr marL="47625" marR="47625" algn="l" defTabSz="914400" rtl="0" eaLnBrk="1" latinLnBrk="0" hangingPunct="1">
                        <a:spcBef>
                          <a:spcPts val="0"/>
                        </a:spcBef>
                        <a:spcAft>
                          <a:spcPts val="0"/>
                        </a:spcAft>
                      </a:pPr>
                      <a:r>
                        <a:rPr lang="en-US" sz="1400" kern="1200" dirty="0" err="1">
                          <a:solidFill>
                            <a:srgbClr val="3F4443"/>
                          </a:solidFill>
                          <a:latin typeface="+mn-lt"/>
                          <a:ea typeface="+mn-ea"/>
                          <a:cs typeface="+mn-cs"/>
                        </a:rPr>
                        <a:t>Especialidad</a:t>
                      </a:r>
                      <a:r>
                        <a:rPr lang="en-US" sz="1400" kern="1200" dirty="0">
                          <a:solidFill>
                            <a:srgbClr val="3F4443"/>
                          </a:solidFill>
                          <a:latin typeface="+mn-lt"/>
                          <a:ea typeface="+mn-ea"/>
                          <a:cs typeface="+mn-cs"/>
                        </a:rPr>
                        <a:t> </a:t>
                      </a:r>
                      <a:r>
                        <a:rPr lang="en-US" sz="1400" kern="1200" dirty="0" err="1">
                          <a:solidFill>
                            <a:srgbClr val="3F4443"/>
                          </a:solidFill>
                          <a:latin typeface="+mn-lt"/>
                          <a:ea typeface="+mn-ea"/>
                          <a:cs typeface="+mn-cs"/>
                        </a:rPr>
                        <a:t>Preferida</a:t>
                      </a:r>
                      <a:r>
                        <a:rPr lang="en-US" sz="1400" kern="1200" dirty="0">
                          <a:solidFill>
                            <a:srgbClr val="3F4443"/>
                          </a:solidFill>
                          <a:latin typeface="+mn-lt"/>
                          <a:ea typeface="+mn-ea"/>
                          <a:cs typeface="+mn-cs"/>
                        </a:rPr>
                        <a:t> (Nivel 4)</a:t>
                      </a:r>
                    </a:p>
                  </a:txBody>
                  <a:tcPr marL="0" marR="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deducible luego $625</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$625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12"/>
                  </a:ext>
                </a:extLst>
              </a:tr>
            </a:tbl>
          </a:graphicData>
        </a:graphic>
      </p:graphicFrame>
      <p:pic>
        <p:nvPicPr>
          <p:cNvPr id="19" name="Picture 18">
            <a:extLst>
              <a:ext uri="{FF2B5EF4-FFF2-40B4-BE49-F238E27FC236}">
                <a16:creationId xmlns:a16="http://schemas.microsoft.com/office/drawing/2014/main" id="{06E473E0-7D5C-2EE7-B855-9DC880AF7C46}"/>
              </a:ext>
            </a:extLst>
          </p:cNvPr>
          <p:cNvPicPr>
            <a:picLocks noChangeAspect="1"/>
          </p:cNvPicPr>
          <p:nvPr/>
        </p:nvPicPr>
        <p:blipFill>
          <a:blip r:embed="rId3"/>
          <a:stretch>
            <a:fillRect/>
          </a:stretch>
        </p:blipFill>
        <p:spPr>
          <a:xfrm>
            <a:off x="6531077" y="12290"/>
            <a:ext cx="2224303" cy="1400488"/>
          </a:xfrm>
          <a:prstGeom prst="rect">
            <a:avLst/>
          </a:prstGeom>
        </p:spPr>
      </p:pic>
      <p:pic>
        <p:nvPicPr>
          <p:cNvPr id="20" name="Picture 19">
            <a:extLst>
              <a:ext uri="{FF2B5EF4-FFF2-40B4-BE49-F238E27FC236}">
                <a16:creationId xmlns:a16="http://schemas.microsoft.com/office/drawing/2014/main" id="{1DABC865-DF82-FB0B-D33F-054AC4B7D873}"/>
              </a:ext>
            </a:extLst>
          </p:cNvPr>
          <p:cNvPicPr>
            <a:picLocks noChangeAspect="1"/>
          </p:cNvPicPr>
          <p:nvPr/>
        </p:nvPicPr>
        <p:blipFill>
          <a:blip r:embed="rId4"/>
          <a:stretch>
            <a:fillRect/>
          </a:stretch>
        </p:blipFill>
        <p:spPr>
          <a:xfrm>
            <a:off x="388620" y="228600"/>
            <a:ext cx="3219056" cy="1795619"/>
          </a:xfrm>
          <a:prstGeom prst="rect">
            <a:avLst/>
          </a:prstGeom>
        </p:spPr>
      </p:pic>
    </p:spTree>
    <p:extLst>
      <p:ext uri="{BB962C8B-B14F-4D97-AF65-F5344CB8AC3E}">
        <p14:creationId xmlns:p14="http://schemas.microsoft.com/office/powerpoint/2010/main" val="38384052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533400" y="533400"/>
            <a:ext cx="7886700" cy="994172"/>
          </a:xfrm>
        </p:spPr>
        <p:txBody>
          <a:bodyPr>
            <a:normAutofit/>
          </a:bodyPr>
          <a:lstStyle/>
          <a:p>
            <a:r>
              <a:rPr lang="es-ES" i="0" dirty="0">
                <a:effectLst/>
                <a:latin typeface="+mj-lt"/>
              </a:rPr>
              <a:t>¿Qué plan médico debo elegir?</a:t>
            </a:r>
            <a:br>
              <a:rPr lang="en-US" i="0" dirty="0">
                <a:effectLst/>
                <a:latin typeface="+mj-lt"/>
              </a:rPr>
            </a:br>
            <a:endParaRPr lang="en-US" dirty="0">
              <a:latin typeface="+mj-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36033" y="1401097"/>
            <a:ext cx="8191500" cy="4055806"/>
          </a:xfrm>
        </p:spPr>
        <p:txBody>
          <a:bodyPr>
            <a:normAutofit fontScale="32500" lnSpcReduction="20000"/>
          </a:bodyPr>
          <a:lstStyle/>
          <a:p>
            <a:pPr marL="0" indent="0">
              <a:buNone/>
            </a:pPr>
            <a:r>
              <a:rPr lang="es-ES" sz="4500" b="1" dirty="0">
                <a:solidFill>
                  <a:srgbClr val="FF4713"/>
                </a:solidFill>
                <a:latin typeface="+mn-lt"/>
              </a:rPr>
              <a:t>Plan PPO: Plan Tradicional de Organización de Proveedores Preferidos</a:t>
            </a:r>
            <a:endParaRPr lang="en-US" sz="4500" b="1" dirty="0">
              <a:solidFill>
                <a:srgbClr val="FF4713"/>
              </a:solidFill>
              <a:latin typeface="+mn-lt"/>
            </a:endParaRPr>
          </a:p>
          <a:p>
            <a:pPr algn="just">
              <a:lnSpc>
                <a:spcPct val="170000"/>
              </a:lnSpc>
            </a:pPr>
            <a:r>
              <a:rPr lang="es-ES" sz="4900" dirty="0">
                <a:solidFill>
                  <a:srgbClr val="58585A"/>
                </a:solidFill>
                <a:latin typeface="+mn-lt"/>
              </a:rPr>
              <a:t>En comparación con un plan HSA, este plan tiene un costo más alto en el cheque de pago, un deducible más bajo y un máximo de desembolso mayor.</a:t>
            </a:r>
          </a:p>
          <a:p>
            <a:pPr algn="just">
              <a:lnSpc>
                <a:spcPct val="170000"/>
              </a:lnSpc>
            </a:pPr>
            <a:r>
              <a:rPr lang="es-ES" sz="4900" dirty="0">
                <a:solidFill>
                  <a:srgbClr val="58585A"/>
                </a:solidFill>
                <a:latin typeface="+mn-lt"/>
              </a:rPr>
              <a:t>Los copagos (sin deducible) se aplican a las visitas al consultorio y a las recetas médicas.</a:t>
            </a:r>
          </a:p>
          <a:p>
            <a:pPr algn="just">
              <a:lnSpc>
                <a:spcPct val="170000"/>
              </a:lnSpc>
            </a:pPr>
            <a:r>
              <a:rPr lang="es-ES" sz="4900" dirty="0">
                <a:solidFill>
                  <a:srgbClr val="58585A"/>
                </a:solidFill>
                <a:latin typeface="+mn-lt"/>
              </a:rPr>
              <a:t>Todos los copagos se aplican al máximo de desembolso.</a:t>
            </a:r>
            <a:r>
              <a:rPr lang="en-US" sz="4900" dirty="0">
                <a:solidFill>
                  <a:srgbClr val="58585A"/>
                </a:solidFill>
                <a:latin typeface="+mn-lt"/>
              </a:rPr>
              <a:t>.</a:t>
            </a:r>
          </a:p>
          <a:p>
            <a:pPr algn="just">
              <a:lnSpc>
                <a:spcPct val="170000"/>
              </a:lnSpc>
            </a:pPr>
            <a:r>
              <a:rPr lang="es-ES" sz="4900" dirty="0">
                <a:solidFill>
                  <a:srgbClr val="58585A"/>
                </a:solidFill>
                <a:latin typeface="+mn-lt"/>
              </a:rPr>
              <a:t>Este plan es bueno para aquellos con gastos médicos constantes y predecibles, con menor exposición inmediata a riesgos de desembolso. (Estás dispuesto a pagar primas más altas que el HSA a cambio de la certeza de costos de desembolso más bajos relacionados con necesidades médicas específicas.)</a:t>
            </a:r>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F1328A2A-472D-8738-16D7-472838331A2B}"/>
              </a:ext>
            </a:extLst>
          </p:cNvPr>
          <p:cNvPicPr>
            <a:picLocks noChangeAspect="1"/>
          </p:cNvPicPr>
          <p:nvPr/>
        </p:nvPicPr>
        <p:blipFill>
          <a:blip r:embed="rId3"/>
          <a:stretch>
            <a:fillRect/>
          </a:stretch>
        </p:blipFill>
        <p:spPr>
          <a:xfrm>
            <a:off x="6954292" y="516194"/>
            <a:ext cx="1915634" cy="1206849"/>
          </a:xfrm>
          <a:prstGeom prst="rect">
            <a:avLst/>
          </a:prstGeom>
          <a:noFill/>
        </p:spPr>
      </p:pic>
    </p:spTree>
    <p:extLst>
      <p:ext uri="{BB962C8B-B14F-4D97-AF65-F5344CB8AC3E}">
        <p14:creationId xmlns:p14="http://schemas.microsoft.com/office/powerpoint/2010/main" val="40082485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381000" y="457200"/>
            <a:ext cx="7886700" cy="994172"/>
          </a:xfrm>
        </p:spPr>
        <p:txBody>
          <a:bodyPr>
            <a:normAutofit/>
          </a:bodyPr>
          <a:lstStyle/>
          <a:p>
            <a:r>
              <a:rPr lang="es-ES" i="0" dirty="0">
                <a:effectLst/>
              </a:rPr>
              <a:t>¿Qué plan médico debo elegir?</a:t>
            </a:r>
            <a:br>
              <a:rPr lang="en-US" i="0" dirty="0">
                <a:effectLst/>
              </a:rPr>
            </a:br>
            <a:endParaRPr lang="en-US" dirty="0"/>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10497" y="1231490"/>
            <a:ext cx="8187813" cy="3678910"/>
          </a:xfrm>
        </p:spPr>
        <p:txBody>
          <a:bodyPr>
            <a:normAutofit fontScale="55000" lnSpcReduction="20000"/>
          </a:bodyPr>
          <a:lstStyle/>
          <a:p>
            <a:pPr marL="0" indent="0" algn="just">
              <a:buNone/>
            </a:pPr>
            <a:r>
              <a:rPr lang="es-ES" sz="2800" b="1" dirty="0">
                <a:solidFill>
                  <a:srgbClr val="FF4713"/>
                </a:solidFill>
              </a:rPr>
              <a:t>Plan de Salud con Deducible Alto</a:t>
            </a:r>
          </a:p>
          <a:p>
            <a:pPr marL="0" indent="0" algn="just">
              <a:buNone/>
            </a:pPr>
            <a:endParaRPr lang="en-US" b="1" dirty="0">
              <a:solidFill>
                <a:srgbClr val="FF4713"/>
              </a:solidFill>
            </a:endParaRPr>
          </a:p>
          <a:p>
            <a:pPr algn="just"/>
            <a:r>
              <a:rPr lang="es-ES" dirty="0">
                <a:solidFill>
                  <a:srgbClr val="58585A"/>
                </a:solidFill>
              </a:rPr>
              <a:t>En comparación con un plan PPO, este plan tiene un costo más bajo en el cheque de pago, un deducible más alto y un máximo de desembolso menor.</a:t>
            </a:r>
          </a:p>
          <a:p>
            <a:pPr algn="just"/>
            <a:endParaRPr lang="es-ES" dirty="0">
              <a:solidFill>
                <a:srgbClr val="58585A"/>
              </a:solidFill>
            </a:endParaRPr>
          </a:p>
          <a:p>
            <a:pPr algn="just"/>
            <a:r>
              <a:rPr lang="es-ES" dirty="0">
                <a:solidFill>
                  <a:srgbClr val="58585A"/>
                </a:solidFill>
              </a:rPr>
              <a:t>Debes pagar todos los servicios y cumplir con el deducible antes de que comience la cobertura del seguro (excluyendo las visitas preventivas).</a:t>
            </a:r>
          </a:p>
          <a:p>
            <a:pPr algn="just"/>
            <a:endParaRPr lang="es-ES" dirty="0">
              <a:solidFill>
                <a:srgbClr val="58585A"/>
              </a:solidFill>
            </a:endParaRPr>
          </a:p>
          <a:p>
            <a:pPr algn="just"/>
            <a:r>
              <a:rPr lang="es-ES" dirty="0">
                <a:solidFill>
                  <a:srgbClr val="58585A"/>
                </a:solidFill>
              </a:rPr>
              <a:t>Puedes establecer una cuenta de ahorros para la salud (HSA) para cubrir gastos de salud actuales y futuros.</a:t>
            </a:r>
          </a:p>
          <a:p>
            <a:pPr algn="just"/>
            <a:endParaRPr lang="es-ES" dirty="0">
              <a:solidFill>
                <a:srgbClr val="58585A"/>
              </a:solidFill>
            </a:endParaRPr>
          </a:p>
          <a:p>
            <a:pPr algn="just"/>
            <a:r>
              <a:rPr lang="es-ES" dirty="0">
                <a:solidFill>
                  <a:srgbClr val="58585A"/>
                </a:solidFill>
              </a:rPr>
              <a:t>Este plan es bueno para aquellos que desean pagar menos con cada cheque de pago y quieren la contribución de la empresa a la HSA, pero tienen fondos disponibles para pagar todos los costos de atención médica antes de cumplir con el deducible.</a:t>
            </a:r>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D200ADF7-112C-D794-0847-121909EACC18}"/>
              </a:ext>
            </a:extLst>
          </p:cNvPr>
          <p:cNvPicPr>
            <a:picLocks noChangeAspect="1"/>
          </p:cNvPicPr>
          <p:nvPr/>
        </p:nvPicPr>
        <p:blipFill>
          <a:blip r:embed="rId3"/>
          <a:stretch>
            <a:fillRect/>
          </a:stretch>
        </p:blipFill>
        <p:spPr>
          <a:xfrm>
            <a:off x="6953063" y="469490"/>
            <a:ext cx="1915634" cy="1206849"/>
          </a:xfrm>
          <a:prstGeom prst="rect">
            <a:avLst/>
          </a:prstGeom>
          <a:noFill/>
        </p:spPr>
      </p:pic>
    </p:spTree>
    <p:extLst>
      <p:ext uri="{BB962C8B-B14F-4D97-AF65-F5344CB8AC3E}">
        <p14:creationId xmlns:p14="http://schemas.microsoft.com/office/powerpoint/2010/main" val="14601247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C875-2ACF-4A78-B6CE-E6FF95B9823A}"/>
              </a:ext>
            </a:extLst>
          </p:cNvPr>
          <p:cNvSpPr>
            <a:spLocks noGrp="1"/>
          </p:cNvSpPr>
          <p:nvPr>
            <p:ph type="title"/>
          </p:nvPr>
        </p:nvSpPr>
        <p:spPr>
          <a:xfrm>
            <a:off x="457200" y="7374"/>
            <a:ext cx="8229600" cy="868362"/>
          </a:xfrm>
        </p:spPr>
        <p:txBody>
          <a:bodyPr>
            <a:normAutofit/>
          </a:bodyPr>
          <a:lstStyle/>
          <a:p>
            <a:r>
              <a:rPr lang="es-ES" sz="2000" dirty="0"/>
              <a:t>Bienestar – Recompensas de UHC hasta $300</a:t>
            </a:r>
            <a:endParaRPr lang="en-US" sz="2000" dirty="0">
              <a:highlight>
                <a:srgbClr val="FFFF00"/>
              </a:highlight>
            </a:endParaRPr>
          </a:p>
        </p:txBody>
      </p:sp>
      <p:sp>
        <p:nvSpPr>
          <p:cNvPr id="6" name="TextBox 5">
            <a:extLst>
              <a:ext uri="{FF2B5EF4-FFF2-40B4-BE49-F238E27FC236}">
                <a16:creationId xmlns:a16="http://schemas.microsoft.com/office/drawing/2014/main" id="{E3ABCD0D-D3D1-4C58-9F54-45BB139F159B}"/>
              </a:ext>
            </a:extLst>
          </p:cNvPr>
          <p:cNvSpPr txBox="1"/>
          <p:nvPr/>
        </p:nvSpPr>
        <p:spPr>
          <a:xfrm>
            <a:off x="439994" y="631301"/>
            <a:ext cx="8077200" cy="369332"/>
          </a:xfrm>
          <a:prstGeom prst="rect">
            <a:avLst/>
          </a:prstGeom>
          <a:noFill/>
        </p:spPr>
        <p:txBody>
          <a:bodyPr wrap="square" rtlCol="0">
            <a:spAutoFit/>
          </a:bodyPr>
          <a:lstStyle/>
          <a:p>
            <a:r>
              <a:rPr lang="es-ES" dirty="0">
                <a:solidFill>
                  <a:srgbClr val="FF4713"/>
                </a:solidFill>
              </a:rPr>
              <a:t>Disponible para empleados y cónyuges inscritos en un plan de UHC.</a:t>
            </a:r>
            <a:endParaRPr lang="en-US" dirty="0">
              <a:solidFill>
                <a:srgbClr val="FF4713"/>
              </a:solidFill>
            </a:endParaRPr>
          </a:p>
        </p:txBody>
      </p:sp>
      <p:pic>
        <p:nvPicPr>
          <p:cNvPr id="7" name="Picture 6">
            <a:extLst>
              <a:ext uri="{FF2B5EF4-FFF2-40B4-BE49-F238E27FC236}">
                <a16:creationId xmlns:a16="http://schemas.microsoft.com/office/drawing/2014/main" id="{8BA5CACD-C65E-4151-ACEA-C24682C6B187}"/>
              </a:ext>
            </a:extLst>
          </p:cNvPr>
          <p:cNvPicPr>
            <a:picLocks noChangeAspect="1"/>
          </p:cNvPicPr>
          <p:nvPr/>
        </p:nvPicPr>
        <p:blipFill>
          <a:blip r:embed="rId3"/>
          <a:stretch>
            <a:fillRect/>
          </a:stretch>
        </p:blipFill>
        <p:spPr>
          <a:xfrm>
            <a:off x="7359445" y="-56678"/>
            <a:ext cx="1628832" cy="1025561"/>
          </a:xfrm>
          <a:prstGeom prst="rect">
            <a:avLst/>
          </a:prstGeom>
        </p:spPr>
      </p:pic>
      <p:pic>
        <p:nvPicPr>
          <p:cNvPr id="4" name="Picture 3">
            <a:extLst>
              <a:ext uri="{FF2B5EF4-FFF2-40B4-BE49-F238E27FC236}">
                <a16:creationId xmlns:a16="http://schemas.microsoft.com/office/drawing/2014/main" id="{929A2096-2E50-AF98-297C-23552ED7A1FC}"/>
              </a:ext>
            </a:extLst>
          </p:cNvPr>
          <p:cNvPicPr>
            <a:picLocks noChangeAspect="1"/>
          </p:cNvPicPr>
          <p:nvPr/>
        </p:nvPicPr>
        <p:blipFill>
          <a:blip r:embed="rId4"/>
          <a:stretch>
            <a:fillRect/>
          </a:stretch>
        </p:blipFill>
        <p:spPr>
          <a:xfrm>
            <a:off x="685800" y="1143000"/>
            <a:ext cx="7391400" cy="5403185"/>
          </a:xfrm>
          <a:prstGeom prst="rect">
            <a:avLst/>
          </a:prstGeom>
        </p:spPr>
      </p:pic>
    </p:spTree>
    <p:extLst>
      <p:ext uri="{BB962C8B-B14F-4D97-AF65-F5344CB8AC3E}">
        <p14:creationId xmlns:p14="http://schemas.microsoft.com/office/powerpoint/2010/main" val="25033571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C875-2ACF-4A78-B6CE-E6FF95B9823A}"/>
              </a:ext>
            </a:extLst>
          </p:cNvPr>
          <p:cNvSpPr>
            <a:spLocks noGrp="1"/>
          </p:cNvSpPr>
          <p:nvPr>
            <p:ph type="title"/>
          </p:nvPr>
        </p:nvSpPr>
        <p:spPr>
          <a:xfrm>
            <a:off x="457200" y="7374"/>
            <a:ext cx="8229600" cy="868362"/>
          </a:xfrm>
        </p:spPr>
        <p:txBody>
          <a:bodyPr>
            <a:normAutofit/>
          </a:bodyPr>
          <a:lstStyle/>
          <a:p>
            <a:r>
              <a:rPr lang="es-ES" sz="2000" dirty="0"/>
              <a:t>Bienestar – Recompensas de UHC hasta $300</a:t>
            </a:r>
            <a:endParaRPr lang="en-US" sz="2000" dirty="0">
              <a:highlight>
                <a:srgbClr val="FFFF00"/>
              </a:highlight>
            </a:endParaRPr>
          </a:p>
        </p:txBody>
      </p:sp>
      <p:sp>
        <p:nvSpPr>
          <p:cNvPr id="6" name="TextBox 5">
            <a:extLst>
              <a:ext uri="{FF2B5EF4-FFF2-40B4-BE49-F238E27FC236}">
                <a16:creationId xmlns:a16="http://schemas.microsoft.com/office/drawing/2014/main" id="{E3ABCD0D-D3D1-4C58-9F54-45BB139F159B}"/>
              </a:ext>
            </a:extLst>
          </p:cNvPr>
          <p:cNvSpPr txBox="1"/>
          <p:nvPr/>
        </p:nvSpPr>
        <p:spPr>
          <a:xfrm>
            <a:off x="439994" y="631301"/>
            <a:ext cx="8077200" cy="369332"/>
          </a:xfrm>
          <a:prstGeom prst="rect">
            <a:avLst/>
          </a:prstGeom>
          <a:noFill/>
        </p:spPr>
        <p:txBody>
          <a:bodyPr wrap="square" rtlCol="0">
            <a:spAutoFit/>
          </a:bodyPr>
          <a:lstStyle/>
          <a:p>
            <a:r>
              <a:rPr lang="es-ES" dirty="0">
                <a:solidFill>
                  <a:srgbClr val="FF4713"/>
                </a:solidFill>
              </a:rPr>
              <a:t>Disponible para empleados y cónyuges inscritos en un plan de UHC.</a:t>
            </a:r>
            <a:endParaRPr lang="en-US" dirty="0">
              <a:solidFill>
                <a:srgbClr val="FF4713"/>
              </a:solidFill>
            </a:endParaRPr>
          </a:p>
        </p:txBody>
      </p:sp>
      <p:pic>
        <p:nvPicPr>
          <p:cNvPr id="7" name="Picture 6">
            <a:extLst>
              <a:ext uri="{FF2B5EF4-FFF2-40B4-BE49-F238E27FC236}">
                <a16:creationId xmlns:a16="http://schemas.microsoft.com/office/drawing/2014/main" id="{8BA5CACD-C65E-4151-ACEA-C24682C6B187}"/>
              </a:ext>
            </a:extLst>
          </p:cNvPr>
          <p:cNvPicPr>
            <a:picLocks noChangeAspect="1"/>
          </p:cNvPicPr>
          <p:nvPr/>
        </p:nvPicPr>
        <p:blipFill>
          <a:blip r:embed="rId3"/>
          <a:stretch>
            <a:fillRect/>
          </a:stretch>
        </p:blipFill>
        <p:spPr>
          <a:xfrm>
            <a:off x="7359445" y="-56678"/>
            <a:ext cx="1628832" cy="1025561"/>
          </a:xfrm>
          <a:prstGeom prst="rect">
            <a:avLst/>
          </a:prstGeom>
        </p:spPr>
      </p:pic>
      <p:pic>
        <p:nvPicPr>
          <p:cNvPr id="5" name="Picture 4">
            <a:extLst>
              <a:ext uri="{FF2B5EF4-FFF2-40B4-BE49-F238E27FC236}">
                <a16:creationId xmlns:a16="http://schemas.microsoft.com/office/drawing/2014/main" id="{BD0B45BB-CA99-DDFC-59C4-69B1EA656964}"/>
              </a:ext>
            </a:extLst>
          </p:cNvPr>
          <p:cNvPicPr>
            <a:picLocks noChangeAspect="1"/>
          </p:cNvPicPr>
          <p:nvPr/>
        </p:nvPicPr>
        <p:blipFill>
          <a:blip r:embed="rId4"/>
          <a:stretch>
            <a:fillRect/>
          </a:stretch>
        </p:blipFill>
        <p:spPr>
          <a:xfrm>
            <a:off x="152400" y="1143000"/>
            <a:ext cx="8766027" cy="4825264"/>
          </a:xfrm>
          <a:prstGeom prst="rect">
            <a:avLst/>
          </a:prstGeom>
        </p:spPr>
      </p:pic>
    </p:spTree>
    <p:extLst>
      <p:ext uri="{BB962C8B-B14F-4D97-AF65-F5344CB8AC3E}">
        <p14:creationId xmlns:p14="http://schemas.microsoft.com/office/powerpoint/2010/main" val="25092384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C875-2ACF-4A78-B6CE-E6FF95B9823A}"/>
              </a:ext>
            </a:extLst>
          </p:cNvPr>
          <p:cNvSpPr>
            <a:spLocks noGrp="1"/>
          </p:cNvSpPr>
          <p:nvPr>
            <p:ph type="title"/>
          </p:nvPr>
        </p:nvSpPr>
        <p:spPr>
          <a:xfrm>
            <a:off x="457200" y="7374"/>
            <a:ext cx="8229600" cy="868362"/>
          </a:xfrm>
        </p:spPr>
        <p:txBody>
          <a:bodyPr/>
          <a:lstStyle/>
          <a:p>
            <a:r>
              <a:rPr lang="en-US" dirty="0" err="1"/>
              <a:t>Bienestar</a:t>
            </a:r>
            <a:r>
              <a:rPr lang="en-US" dirty="0"/>
              <a:t> – Calm Health</a:t>
            </a:r>
            <a:endParaRPr lang="en-US" dirty="0">
              <a:highlight>
                <a:srgbClr val="FFFF00"/>
              </a:highlight>
            </a:endParaRPr>
          </a:p>
        </p:txBody>
      </p:sp>
      <p:pic>
        <p:nvPicPr>
          <p:cNvPr id="7" name="Picture 6">
            <a:extLst>
              <a:ext uri="{FF2B5EF4-FFF2-40B4-BE49-F238E27FC236}">
                <a16:creationId xmlns:a16="http://schemas.microsoft.com/office/drawing/2014/main" id="{8BA5CACD-C65E-4151-ACEA-C24682C6B187}"/>
              </a:ext>
            </a:extLst>
          </p:cNvPr>
          <p:cNvPicPr>
            <a:picLocks noChangeAspect="1"/>
          </p:cNvPicPr>
          <p:nvPr/>
        </p:nvPicPr>
        <p:blipFill>
          <a:blip r:embed="rId3"/>
          <a:stretch>
            <a:fillRect/>
          </a:stretch>
        </p:blipFill>
        <p:spPr>
          <a:xfrm>
            <a:off x="7315200" y="-5208"/>
            <a:ext cx="1628832" cy="1025561"/>
          </a:xfrm>
          <a:prstGeom prst="rect">
            <a:avLst/>
          </a:prstGeom>
        </p:spPr>
      </p:pic>
      <p:pic>
        <p:nvPicPr>
          <p:cNvPr id="4" name="Picture 3">
            <a:extLst>
              <a:ext uri="{FF2B5EF4-FFF2-40B4-BE49-F238E27FC236}">
                <a16:creationId xmlns:a16="http://schemas.microsoft.com/office/drawing/2014/main" id="{F8A1D8D8-34C6-60AC-13AB-050B295DF77C}"/>
              </a:ext>
            </a:extLst>
          </p:cNvPr>
          <p:cNvPicPr>
            <a:picLocks noChangeAspect="1"/>
          </p:cNvPicPr>
          <p:nvPr/>
        </p:nvPicPr>
        <p:blipFill>
          <a:blip r:embed="rId4"/>
          <a:stretch>
            <a:fillRect/>
          </a:stretch>
        </p:blipFill>
        <p:spPr>
          <a:xfrm>
            <a:off x="450850" y="875736"/>
            <a:ext cx="8129616" cy="5863748"/>
          </a:xfrm>
          <a:prstGeom prst="rect">
            <a:avLst/>
          </a:prstGeom>
        </p:spPr>
      </p:pic>
    </p:spTree>
    <p:extLst>
      <p:ext uri="{BB962C8B-B14F-4D97-AF65-F5344CB8AC3E}">
        <p14:creationId xmlns:p14="http://schemas.microsoft.com/office/powerpoint/2010/main" val="31544514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fontScale="90000"/>
          </a:bodyPr>
          <a:lstStyle/>
          <a:p>
            <a:pPr>
              <a:lnSpc>
                <a:spcPct val="90000"/>
              </a:lnSpc>
            </a:pPr>
            <a:r>
              <a:rPr lang="en-US" dirty="0"/>
              <a:t> </a:t>
            </a:r>
            <a:r>
              <a:rPr lang="en-US" sz="2700" dirty="0"/>
              <a:t>APEX MEC Medical/Rx </a:t>
            </a:r>
            <a:r>
              <a:rPr lang="en-US" sz="2700" dirty="0" err="1"/>
              <a:t>ahora</a:t>
            </a:r>
            <a:r>
              <a:rPr lang="en-US" sz="2700" dirty="0"/>
              <a:t> es The Loomis Company.</a:t>
            </a:r>
            <a:br>
              <a:rPr lang="en-US" dirty="0"/>
            </a:br>
            <a:endParaRPr lang="en-US" dirty="0"/>
          </a:p>
        </p:txBody>
      </p:sp>
      <p:pic>
        <p:nvPicPr>
          <p:cNvPr id="5" name="Graphic 4">
            <a:extLst>
              <a:ext uri="{FF2B5EF4-FFF2-40B4-BE49-F238E27FC236}">
                <a16:creationId xmlns:a16="http://schemas.microsoft.com/office/drawing/2014/main" id="{34D9E876-1F69-62F8-BD98-A00DCC0F6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 y="1905000"/>
            <a:ext cx="3419706" cy="1143000"/>
          </a:xfrm>
          <a:prstGeom prst="rect">
            <a:avLst/>
          </a:prstGeom>
        </p:spPr>
      </p:pic>
      <p:pic>
        <p:nvPicPr>
          <p:cNvPr id="3" name="Picture 2">
            <a:extLst>
              <a:ext uri="{FF2B5EF4-FFF2-40B4-BE49-F238E27FC236}">
                <a16:creationId xmlns:a16="http://schemas.microsoft.com/office/drawing/2014/main" id="{817C1409-CAEF-9687-8DA1-66CC8DF6D9EC}"/>
              </a:ext>
            </a:extLst>
          </p:cNvPr>
          <p:cNvPicPr>
            <a:picLocks noChangeAspect="1"/>
          </p:cNvPicPr>
          <p:nvPr/>
        </p:nvPicPr>
        <p:blipFill>
          <a:blip r:embed="rId5"/>
          <a:stretch>
            <a:fillRect/>
          </a:stretch>
        </p:blipFill>
        <p:spPr>
          <a:xfrm>
            <a:off x="4343400" y="3359149"/>
            <a:ext cx="3180969" cy="1571625"/>
          </a:xfrm>
          <a:prstGeom prst="rect">
            <a:avLst/>
          </a:prstGeom>
        </p:spPr>
      </p:pic>
    </p:spTree>
    <p:extLst>
      <p:ext uri="{BB962C8B-B14F-4D97-AF65-F5344CB8AC3E}">
        <p14:creationId xmlns:p14="http://schemas.microsoft.com/office/powerpoint/2010/main" val="15979368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0050" y="228600"/>
            <a:ext cx="7886700" cy="994172"/>
          </a:xfrm>
        </p:spPr>
        <p:txBody>
          <a:bodyPr>
            <a:normAutofit/>
          </a:bodyPr>
          <a:lstStyle/>
          <a:p>
            <a:r>
              <a:rPr lang="es-ES" i="0" dirty="0">
                <a:effectLst/>
                <a:latin typeface="+mn-lt"/>
              </a:rPr>
              <a:t>¿Qué plan médico debo elegir?</a:t>
            </a:r>
            <a:br>
              <a:rPr lang="en-US" i="0" dirty="0">
                <a:effectLst/>
                <a:latin typeface="+mn-lt"/>
              </a:rPr>
            </a:br>
            <a:endParaRPr lang="en-US" dirty="0">
              <a:latin typeface="+mn-lt"/>
            </a:endParaRPr>
          </a:p>
        </p:txBody>
      </p:sp>
      <p:sp>
        <p:nvSpPr>
          <p:cNvPr id="6" name="Content Placeholder 2">
            <a:extLst>
              <a:ext uri="{FF2B5EF4-FFF2-40B4-BE49-F238E27FC236}">
                <a16:creationId xmlns:a16="http://schemas.microsoft.com/office/drawing/2014/main" id="{21C9F001-8388-7327-C64A-E1349DD90C2B}"/>
              </a:ext>
            </a:extLst>
          </p:cNvPr>
          <p:cNvSpPr>
            <a:spLocks noGrp="1"/>
          </p:cNvSpPr>
          <p:nvPr>
            <p:ph idx="1"/>
          </p:nvPr>
        </p:nvSpPr>
        <p:spPr>
          <a:xfrm>
            <a:off x="209550" y="1069078"/>
            <a:ext cx="8534400" cy="5103122"/>
          </a:xfrm>
        </p:spPr>
        <p:txBody>
          <a:bodyPr>
            <a:normAutofit fontScale="25000" lnSpcReduction="20000"/>
          </a:bodyPr>
          <a:lstStyle/>
          <a:p>
            <a:pPr marL="0" indent="0">
              <a:buNone/>
            </a:pPr>
            <a:r>
              <a:rPr lang="en-US" sz="7200" b="1" dirty="0">
                <a:solidFill>
                  <a:srgbClr val="FF4713"/>
                </a:solidFill>
              </a:rPr>
              <a:t>MEC - </a:t>
            </a:r>
            <a:r>
              <a:rPr lang="en-US" sz="7200" b="1" dirty="0" err="1">
                <a:solidFill>
                  <a:srgbClr val="FF4713"/>
                </a:solidFill>
              </a:rPr>
              <a:t>Cobertura</a:t>
            </a:r>
            <a:r>
              <a:rPr lang="en-US" sz="7200" b="1" dirty="0">
                <a:solidFill>
                  <a:srgbClr val="FF4713"/>
                </a:solidFill>
              </a:rPr>
              <a:t> </a:t>
            </a:r>
            <a:r>
              <a:rPr lang="en-US" sz="7200" b="1" dirty="0" err="1">
                <a:solidFill>
                  <a:srgbClr val="FF4713"/>
                </a:solidFill>
              </a:rPr>
              <a:t>Esencial</a:t>
            </a:r>
            <a:r>
              <a:rPr lang="en-US" sz="7200" b="1" dirty="0">
                <a:solidFill>
                  <a:srgbClr val="FF4713"/>
                </a:solidFill>
              </a:rPr>
              <a:t> </a:t>
            </a:r>
            <a:r>
              <a:rPr lang="en-US" sz="7200" b="1" dirty="0" err="1">
                <a:solidFill>
                  <a:srgbClr val="FF4713"/>
                </a:solidFill>
              </a:rPr>
              <a:t>Mínima</a:t>
            </a:r>
            <a:r>
              <a:rPr lang="en-US" sz="7200" b="1" dirty="0">
                <a:solidFill>
                  <a:srgbClr val="FF4713"/>
                </a:solidFill>
              </a:rPr>
              <a:t> o “plan </a:t>
            </a:r>
            <a:r>
              <a:rPr lang="en-US" sz="7200" b="1" dirty="0" err="1">
                <a:solidFill>
                  <a:srgbClr val="FF4713"/>
                </a:solidFill>
              </a:rPr>
              <a:t>básico</a:t>
            </a:r>
            <a:r>
              <a:rPr lang="en-US" sz="7200" b="1" dirty="0">
                <a:solidFill>
                  <a:srgbClr val="FF4713"/>
                </a:solidFill>
              </a:rPr>
              <a:t>”</a:t>
            </a:r>
            <a:endParaRPr lang="en-US" sz="7200" b="1" i="0" dirty="0">
              <a:solidFill>
                <a:srgbClr val="FF4713"/>
              </a:solidFill>
              <a:effectLst/>
            </a:endParaRPr>
          </a:p>
          <a:p>
            <a:r>
              <a:rPr lang="es-ES" sz="7200" dirty="0">
                <a:solidFill>
                  <a:srgbClr val="3F4443"/>
                </a:solidFill>
              </a:rPr>
              <a:t>Esto no es un seguro de salud tradicional. Esto es independiente de los planes de UHC. La red es con PHCS.</a:t>
            </a:r>
          </a:p>
          <a:p>
            <a:r>
              <a:rPr lang="es-ES" sz="7200" dirty="0">
                <a:solidFill>
                  <a:srgbClr val="3F4443"/>
                </a:solidFill>
              </a:rPr>
              <a:t>Primas semanales menos costosas pero con protección limitada y no es para todos.</a:t>
            </a:r>
          </a:p>
          <a:p>
            <a:r>
              <a:rPr lang="es-ES" sz="7200" dirty="0">
                <a:solidFill>
                  <a:srgbClr val="3F4443"/>
                </a:solidFill>
              </a:rPr>
              <a:t>Este plan no proporciona cobertura para la sala de emergencias, cirugías o hospitalización.</a:t>
            </a:r>
          </a:p>
          <a:p>
            <a:r>
              <a:rPr lang="es-ES" sz="7200" dirty="0">
                <a:solidFill>
                  <a:srgbClr val="3F4443"/>
                </a:solidFill>
              </a:rPr>
              <a:t>Este plan proporciona cobertura al 100% para servicios preventivos.</a:t>
            </a:r>
          </a:p>
          <a:p>
            <a:r>
              <a:rPr lang="es-ES" sz="7200" dirty="0">
                <a:solidFill>
                  <a:srgbClr val="3F4443"/>
                </a:solidFill>
              </a:rPr>
              <a:t>Los servicios de telesalud y de salud conductual son gratuitos e ilimitados.</a:t>
            </a:r>
          </a:p>
          <a:p>
            <a:r>
              <a:rPr lang="es-ES" sz="7200" dirty="0">
                <a:solidFill>
                  <a:srgbClr val="3F4443"/>
                </a:solidFill>
              </a:rPr>
              <a:t>Proporciona 3 visitas de atención primaria por $20 por visita. Cargos adicionales por visitas, a tu cargo.</a:t>
            </a:r>
          </a:p>
          <a:p>
            <a:r>
              <a:rPr lang="es-ES" sz="7200" dirty="0">
                <a:solidFill>
                  <a:srgbClr val="3F4443"/>
                </a:solidFill>
              </a:rPr>
              <a:t>Proporciona 3 visitas a especialistas por $50 por visita. Cargos adicionales por visitas, a tu cargo.</a:t>
            </a:r>
          </a:p>
          <a:p>
            <a:r>
              <a:rPr lang="es-ES" sz="7200" dirty="0">
                <a:solidFill>
                  <a:srgbClr val="3F4443"/>
                </a:solidFill>
              </a:rPr>
              <a:t>Proporciona 3 visitas de atención urgente por $50 por visita. Cargos adicionales por visitas, a tu cargo.</a:t>
            </a:r>
          </a:p>
          <a:p>
            <a:r>
              <a:rPr lang="es-ES" sz="7200" dirty="0">
                <a:solidFill>
                  <a:srgbClr val="3F4443"/>
                </a:solidFill>
              </a:rPr>
              <a:t>Proporciona 5 visitas a laboratorio/radiografía por $50 por visita. Cargos adicionales por visitas, a tu cargo.</a:t>
            </a:r>
          </a:p>
          <a:p>
            <a:r>
              <a:rPr lang="es-ES" sz="7200" dirty="0">
                <a:solidFill>
                  <a:srgbClr val="3F4443"/>
                </a:solidFill>
              </a:rPr>
              <a:t>Proporciona 1 imagen por $200. Cargos adicionales por visitas, a tu cargo.</a:t>
            </a:r>
          </a:p>
          <a:p>
            <a:r>
              <a:rPr lang="es-ES" sz="7200" dirty="0">
                <a:solidFill>
                  <a:srgbClr val="3F4443"/>
                </a:solidFill>
              </a:rPr>
              <a:t>Para más detalles, incluyendo coberturas de recetas, consulta el resumen del plan.</a:t>
            </a:r>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AD0A1F58-809F-8869-A072-1AA8263CE63D}"/>
              </a:ext>
            </a:extLst>
          </p:cNvPr>
          <p:cNvPicPr>
            <a:picLocks noChangeAspect="1"/>
          </p:cNvPicPr>
          <p:nvPr/>
        </p:nvPicPr>
        <p:blipFill>
          <a:blip r:embed="rId3"/>
          <a:stretch>
            <a:fillRect/>
          </a:stretch>
        </p:blipFill>
        <p:spPr>
          <a:xfrm>
            <a:off x="6562725" y="130373"/>
            <a:ext cx="2409825" cy="1190625"/>
          </a:xfrm>
          <a:prstGeom prst="rect">
            <a:avLst/>
          </a:prstGeom>
        </p:spPr>
      </p:pic>
    </p:spTree>
    <p:extLst>
      <p:ext uri="{BB962C8B-B14F-4D97-AF65-F5344CB8AC3E}">
        <p14:creationId xmlns:p14="http://schemas.microsoft.com/office/powerpoint/2010/main" val="106012643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4966" y="304800"/>
            <a:ext cx="7886700" cy="994172"/>
          </a:xfrm>
        </p:spPr>
        <p:txBody>
          <a:bodyPr>
            <a:normAutofit/>
          </a:bodyPr>
          <a:lstStyle/>
          <a:p>
            <a:r>
              <a:rPr lang="es-ES" i="0" dirty="0">
                <a:effectLst/>
                <a:latin typeface="+mn-lt"/>
              </a:rPr>
              <a:t>¿Qué plan médico debo elegir?</a:t>
            </a:r>
            <a:br>
              <a:rPr lang="en-US" i="0" dirty="0">
                <a:effectLst/>
                <a:latin typeface="+mn-lt"/>
              </a:rPr>
            </a:br>
            <a:endParaRPr lang="en-US" dirty="0">
              <a:latin typeface="+mn-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24631" y="978674"/>
            <a:ext cx="8534400" cy="4188661"/>
          </a:xfrm>
        </p:spPr>
        <p:txBody>
          <a:bodyPr>
            <a:normAutofit/>
          </a:bodyPr>
          <a:lstStyle/>
          <a:p>
            <a:pPr marL="0" indent="0">
              <a:buNone/>
            </a:pPr>
            <a:r>
              <a:rPr lang="en-US" sz="1900" b="1" dirty="0">
                <a:solidFill>
                  <a:srgbClr val="FF4713"/>
                </a:solidFill>
              </a:rPr>
              <a:t>MEC - </a:t>
            </a:r>
            <a:r>
              <a:rPr lang="en-US" sz="1900" b="1" dirty="0" err="1">
                <a:solidFill>
                  <a:srgbClr val="FF4713"/>
                </a:solidFill>
              </a:rPr>
              <a:t>Cobertura</a:t>
            </a:r>
            <a:r>
              <a:rPr lang="en-US" sz="1900" b="1" dirty="0">
                <a:solidFill>
                  <a:srgbClr val="FF4713"/>
                </a:solidFill>
              </a:rPr>
              <a:t> </a:t>
            </a:r>
            <a:r>
              <a:rPr lang="en-US" sz="1900" b="1" dirty="0" err="1">
                <a:solidFill>
                  <a:srgbClr val="FF4713"/>
                </a:solidFill>
              </a:rPr>
              <a:t>Esencial</a:t>
            </a:r>
            <a:r>
              <a:rPr lang="en-US" sz="1900" b="1" dirty="0">
                <a:solidFill>
                  <a:srgbClr val="FF4713"/>
                </a:solidFill>
              </a:rPr>
              <a:t> </a:t>
            </a:r>
            <a:r>
              <a:rPr lang="en-US" sz="1900" b="1" dirty="0" err="1">
                <a:solidFill>
                  <a:srgbClr val="FF4713"/>
                </a:solidFill>
              </a:rPr>
              <a:t>Mínima</a:t>
            </a:r>
            <a:r>
              <a:rPr lang="en-US" sz="1900" b="1" dirty="0">
                <a:solidFill>
                  <a:srgbClr val="FF4713"/>
                </a:solidFill>
              </a:rPr>
              <a:t> o “plan </a:t>
            </a:r>
            <a:r>
              <a:rPr lang="en-US" sz="1900" b="1" dirty="0" err="1">
                <a:solidFill>
                  <a:srgbClr val="FF4713"/>
                </a:solidFill>
              </a:rPr>
              <a:t>básico</a:t>
            </a:r>
            <a:r>
              <a:rPr lang="en-US" sz="1900" b="1" dirty="0">
                <a:solidFill>
                  <a:srgbClr val="FF4713"/>
                </a:solidFill>
              </a:rPr>
              <a:t>”</a:t>
            </a:r>
          </a:p>
          <a:p>
            <a:pPr marL="0" indent="0">
              <a:buNone/>
            </a:pPr>
            <a:endParaRPr lang="en-US" sz="1900" b="1" i="0" dirty="0">
              <a:solidFill>
                <a:srgbClr val="FF4713"/>
              </a:solidFill>
              <a:effectLst/>
            </a:endParaRPr>
          </a:p>
          <a:p>
            <a:pPr>
              <a:lnSpc>
                <a:spcPct val="80000"/>
              </a:lnSpc>
            </a:pPr>
            <a:r>
              <a:rPr lang="es-ES" sz="1800" dirty="0">
                <a:solidFill>
                  <a:srgbClr val="3F4443"/>
                </a:solidFill>
              </a:rPr>
              <a:t>Ten en cuenta que esto no es un plan de salud mayor, ni tiene el precio de un plan de salud mayor.</a:t>
            </a:r>
          </a:p>
          <a:p>
            <a:pPr>
              <a:lnSpc>
                <a:spcPct val="80000"/>
              </a:lnSpc>
            </a:pPr>
            <a:endParaRPr lang="es-ES" sz="1800" dirty="0">
              <a:solidFill>
                <a:srgbClr val="3F4443"/>
              </a:solidFill>
            </a:endParaRPr>
          </a:p>
          <a:p>
            <a:pPr>
              <a:lnSpc>
                <a:spcPct val="80000"/>
              </a:lnSpc>
            </a:pPr>
            <a:r>
              <a:rPr lang="es-ES" sz="1800" dirty="0">
                <a:solidFill>
                  <a:srgbClr val="3F4443"/>
                </a:solidFill>
              </a:rPr>
              <a:t>No está destinado a personas con condiciones crónicas o que necesiten medicamentos especializados o de mantenimiento costosos.</a:t>
            </a:r>
          </a:p>
          <a:p>
            <a:pPr>
              <a:lnSpc>
                <a:spcPct val="80000"/>
              </a:lnSpc>
            </a:pPr>
            <a:endParaRPr lang="es-ES" sz="1800" dirty="0">
              <a:solidFill>
                <a:srgbClr val="3F4443"/>
              </a:solidFill>
            </a:endParaRPr>
          </a:p>
          <a:p>
            <a:pPr>
              <a:lnSpc>
                <a:spcPct val="80000"/>
              </a:lnSpc>
            </a:pPr>
            <a:r>
              <a:rPr lang="es-ES" sz="1800" dirty="0">
                <a:solidFill>
                  <a:srgbClr val="3F4443"/>
                </a:solidFill>
              </a:rPr>
              <a:t>Las farmacias incluidas en la red son Costco, CVS, </a:t>
            </a:r>
            <a:r>
              <a:rPr lang="es-ES" sz="1800" dirty="0" err="1">
                <a:solidFill>
                  <a:srgbClr val="3F4443"/>
                </a:solidFill>
              </a:rPr>
              <a:t>Kroger</a:t>
            </a:r>
            <a:r>
              <a:rPr lang="es-ES" sz="1800" dirty="0">
                <a:solidFill>
                  <a:srgbClr val="3F4443"/>
                </a:solidFill>
              </a:rPr>
              <a:t>, Meijer, Rite Aid, </a:t>
            </a:r>
            <a:r>
              <a:rPr lang="es-ES" sz="1800" dirty="0" err="1">
                <a:solidFill>
                  <a:srgbClr val="3F4443"/>
                </a:solidFill>
              </a:rPr>
              <a:t>Sam’s</a:t>
            </a:r>
            <a:r>
              <a:rPr lang="es-ES" sz="1800" dirty="0">
                <a:solidFill>
                  <a:srgbClr val="3F4443"/>
                </a:solidFill>
              </a:rPr>
              <a:t>, Walgreens, Walmart.</a:t>
            </a:r>
          </a:p>
          <a:p>
            <a:pPr>
              <a:lnSpc>
                <a:spcPct val="80000"/>
              </a:lnSpc>
            </a:pPr>
            <a:endParaRPr lang="es-ES" sz="1800" dirty="0">
              <a:solidFill>
                <a:srgbClr val="3F4443"/>
              </a:solidFill>
            </a:endParaRPr>
          </a:p>
          <a:p>
            <a:pPr>
              <a:lnSpc>
                <a:spcPct val="80000"/>
              </a:lnSpc>
            </a:pPr>
            <a:r>
              <a:rPr lang="es-ES" sz="1800" dirty="0">
                <a:solidFill>
                  <a:srgbClr val="3F4443"/>
                </a:solidFill>
              </a:rPr>
              <a:t>A continuación, la lista de proveedores asociados:</a:t>
            </a:r>
          </a:p>
          <a:p>
            <a:endParaRPr lang="en-US" dirty="0">
              <a:solidFill>
                <a:srgbClr val="58585A"/>
              </a:solidFill>
              <a:latin typeface="Avenir LT W01_85 Heavy1475544"/>
            </a:endParaRPr>
          </a:p>
        </p:txBody>
      </p:sp>
      <p:pic>
        <p:nvPicPr>
          <p:cNvPr id="6" name="Picture 5">
            <a:extLst>
              <a:ext uri="{FF2B5EF4-FFF2-40B4-BE49-F238E27FC236}">
                <a16:creationId xmlns:a16="http://schemas.microsoft.com/office/drawing/2014/main" id="{EB3486CD-F17B-6F45-581A-2E9DFE4B781F}"/>
              </a:ext>
            </a:extLst>
          </p:cNvPr>
          <p:cNvPicPr>
            <a:picLocks noChangeAspect="1"/>
          </p:cNvPicPr>
          <p:nvPr/>
        </p:nvPicPr>
        <p:blipFill>
          <a:blip r:embed="rId3"/>
          <a:stretch>
            <a:fillRect/>
          </a:stretch>
        </p:blipFill>
        <p:spPr>
          <a:xfrm>
            <a:off x="161002" y="4830335"/>
            <a:ext cx="8982998" cy="1403594"/>
          </a:xfrm>
          <a:prstGeom prst="rect">
            <a:avLst/>
          </a:prstGeom>
        </p:spPr>
      </p:pic>
      <p:pic>
        <p:nvPicPr>
          <p:cNvPr id="7" name="Picture 6">
            <a:extLst>
              <a:ext uri="{FF2B5EF4-FFF2-40B4-BE49-F238E27FC236}">
                <a16:creationId xmlns:a16="http://schemas.microsoft.com/office/drawing/2014/main" id="{5ABD8E20-437D-6268-BFA7-7E0F6688418E}"/>
              </a:ext>
            </a:extLst>
          </p:cNvPr>
          <p:cNvPicPr>
            <a:picLocks noChangeAspect="1"/>
          </p:cNvPicPr>
          <p:nvPr/>
        </p:nvPicPr>
        <p:blipFill>
          <a:blip r:embed="rId4"/>
          <a:stretch>
            <a:fillRect/>
          </a:stretch>
        </p:blipFill>
        <p:spPr>
          <a:xfrm>
            <a:off x="6677025" y="46332"/>
            <a:ext cx="2466975" cy="1190625"/>
          </a:xfrm>
          <a:prstGeom prst="rect">
            <a:avLst/>
          </a:prstGeom>
        </p:spPr>
      </p:pic>
    </p:spTree>
    <p:extLst>
      <p:ext uri="{BB962C8B-B14F-4D97-AF65-F5344CB8AC3E}">
        <p14:creationId xmlns:p14="http://schemas.microsoft.com/office/powerpoint/2010/main" val="30694675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4B2ADF1-7D28-A2B6-C025-4B6E3BE23C79}"/>
              </a:ext>
            </a:extLst>
          </p:cNvPr>
          <p:cNvSpPr>
            <a:spLocks noGrp="1"/>
          </p:cNvSpPr>
          <p:nvPr>
            <p:ph type="title"/>
          </p:nvPr>
        </p:nvSpPr>
        <p:spPr>
          <a:xfrm>
            <a:off x="457200" y="75406"/>
            <a:ext cx="4302668" cy="868362"/>
          </a:xfrm>
        </p:spPr>
        <p:txBody>
          <a:bodyPr>
            <a:normAutofit fontScale="90000"/>
          </a:bodyPr>
          <a:lstStyle/>
          <a:p>
            <a:r>
              <a:rPr lang="es-ES" dirty="0"/>
              <a:t>Puntos destacados del plan médico MEC.</a:t>
            </a:r>
            <a:endParaRPr lang="en-US" dirty="0"/>
          </a:p>
        </p:txBody>
      </p:sp>
      <p:pic>
        <p:nvPicPr>
          <p:cNvPr id="8" name="Picture 7">
            <a:extLst>
              <a:ext uri="{FF2B5EF4-FFF2-40B4-BE49-F238E27FC236}">
                <a16:creationId xmlns:a16="http://schemas.microsoft.com/office/drawing/2014/main" id="{646759B6-1AAE-E88D-8238-5DBCDD4B48D3}"/>
              </a:ext>
            </a:extLst>
          </p:cNvPr>
          <p:cNvPicPr>
            <a:picLocks noChangeAspect="1"/>
          </p:cNvPicPr>
          <p:nvPr/>
        </p:nvPicPr>
        <p:blipFill rotWithShape="1">
          <a:blip r:embed="rId3">
            <a:extLst>
              <a:ext uri="{28A0092B-C50C-407E-A947-70E740481C1C}">
                <a14:useLocalDpi xmlns:a14="http://schemas.microsoft.com/office/drawing/2010/main" val="0"/>
              </a:ext>
            </a:extLst>
          </a:blip>
          <a:srcRect l="1880" r="1880"/>
          <a:stretch/>
        </p:blipFill>
        <p:spPr>
          <a:xfrm>
            <a:off x="193132" y="1019173"/>
            <a:ext cx="8583145" cy="5699335"/>
          </a:xfrm>
          <a:prstGeom prst="rect">
            <a:avLst/>
          </a:prstGeom>
        </p:spPr>
      </p:pic>
      <p:pic>
        <p:nvPicPr>
          <p:cNvPr id="4" name="Picture 3">
            <a:extLst>
              <a:ext uri="{FF2B5EF4-FFF2-40B4-BE49-F238E27FC236}">
                <a16:creationId xmlns:a16="http://schemas.microsoft.com/office/drawing/2014/main" id="{3A592BC9-C129-B64C-4208-50E8DA701BD8}"/>
              </a:ext>
            </a:extLst>
          </p:cNvPr>
          <p:cNvPicPr>
            <a:picLocks noChangeAspect="1"/>
          </p:cNvPicPr>
          <p:nvPr/>
        </p:nvPicPr>
        <p:blipFill>
          <a:blip r:embed="rId4"/>
          <a:stretch>
            <a:fillRect/>
          </a:stretch>
        </p:blipFill>
        <p:spPr>
          <a:xfrm>
            <a:off x="6816258" y="0"/>
            <a:ext cx="2224087" cy="1073401"/>
          </a:xfrm>
          <a:prstGeom prst="rect">
            <a:avLst/>
          </a:prstGeom>
        </p:spPr>
      </p:pic>
    </p:spTree>
    <p:extLst>
      <p:ext uri="{BB962C8B-B14F-4D97-AF65-F5344CB8AC3E}">
        <p14:creationId xmlns:p14="http://schemas.microsoft.com/office/powerpoint/2010/main" val="8051303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Aspectos Destacados de los Beneficios 2025</a:t>
            </a:r>
            <a:endParaRPr lang="en-US" dirty="0"/>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228600" y="1143000"/>
            <a:ext cx="8229600" cy="5181600"/>
          </a:xfrm>
        </p:spPr>
        <p:txBody>
          <a:bodyPr>
            <a:normAutofit/>
          </a:bodyPr>
          <a:lstStyle/>
          <a:p>
            <a:pPr algn="l">
              <a:buFont typeface="Arial" panose="020B0604020202020204" pitchFamily="34" charset="0"/>
              <a:buChar char="•"/>
            </a:pPr>
            <a:r>
              <a:rPr lang="es-ES" sz="1600" b="0" i="0" dirty="0">
                <a:solidFill>
                  <a:srgbClr val="111111"/>
                </a:solidFill>
                <a:effectLst/>
                <a:latin typeface="-apple-system"/>
              </a:rPr>
              <a:t>Los planes médicos PPO y HSA de </a:t>
            </a:r>
            <a:r>
              <a:rPr lang="es-ES" sz="1600" b="0" i="0" dirty="0" err="1">
                <a:solidFill>
                  <a:srgbClr val="111111"/>
                </a:solidFill>
                <a:effectLst/>
                <a:latin typeface="-apple-system"/>
              </a:rPr>
              <a:t>Vinylmax</a:t>
            </a:r>
            <a:r>
              <a:rPr lang="es-ES" sz="1600" b="0" i="0" dirty="0">
                <a:solidFill>
                  <a:srgbClr val="111111"/>
                </a:solidFill>
                <a:effectLst/>
                <a:latin typeface="-apple-system"/>
              </a:rPr>
              <a:t> continuarán con </a:t>
            </a:r>
            <a:r>
              <a:rPr lang="es-ES" sz="1600" b="0" i="0" dirty="0" err="1">
                <a:solidFill>
                  <a:srgbClr val="111111"/>
                </a:solidFill>
                <a:effectLst/>
                <a:latin typeface="-apple-system"/>
              </a:rPr>
              <a:t>United</a:t>
            </a:r>
            <a:r>
              <a:rPr lang="es-ES" sz="1600" b="0" i="0" dirty="0">
                <a:solidFill>
                  <a:srgbClr val="111111"/>
                </a:solidFill>
                <a:effectLst/>
                <a:latin typeface="-apple-system"/>
              </a:rPr>
              <a:t> </a:t>
            </a:r>
            <a:r>
              <a:rPr lang="es-ES" sz="1600" b="0" i="0" dirty="0" err="1">
                <a:solidFill>
                  <a:srgbClr val="111111"/>
                </a:solidFill>
                <a:effectLst/>
                <a:latin typeface="-apple-system"/>
              </a:rPr>
              <a:t>Healthcare</a:t>
            </a:r>
            <a:r>
              <a:rPr lang="es-ES" sz="1600" b="0" i="0" dirty="0">
                <a:solidFill>
                  <a:srgbClr val="111111"/>
                </a:solidFill>
                <a:effectLst/>
                <a:latin typeface="-apple-system"/>
              </a:rPr>
              <a:t>, y con una reducción de 1.21% en las primas en 2025. El plan MEC también tendrá una reducción de 1.21% en las primas</a:t>
            </a:r>
          </a:p>
          <a:p>
            <a:pPr marL="0" indent="0" algn="l">
              <a:buNone/>
            </a:pPr>
            <a:endParaRPr lang="es-ES" sz="1600" b="0" i="0" dirty="0">
              <a:solidFill>
                <a:srgbClr val="111111"/>
              </a:solidFill>
              <a:effectLst/>
              <a:latin typeface="-apple-system"/>
            </a:endParaRPr>
          </a:p>
          <a:p>
            <a:pPr algn="l">
              <a:buFont typeface="Arial" panose="020B0604020202020204" pitchFamily="34" charset="0"/>
              <a:buChar char="•"/>
            </a:pPr>
            <a:r>
              <a:rPr lang="es-ES" sz="1600" b="0" i="0" dirty="0">
                <a:solidFill>
                  <a:srgbClr val="111111"/>
                </a:solidFill>
                <a:effectLst/>
                <a:latin typeface="-apple-system"/>
              </a:rPr>
              <a:t>Todos los miembros de UHC tienen acceso al Programa de Bienestar UHC </a:t>
            </a:r>
            <a:r>
              <a:rPr lang="es-ES" sz="1600" b="0" i="0" dirty="0" err="1">
                <a:solidFill>
                  <a:srgbClr val="111111"/>
                </a:solidFill>
                <a:effectLst/>
                <a:latin typeface="-apple-system"/>
              </a:rPr>
              <a:t>Rewards</a:t>
            </a:r>
            <a:r>
              <a:rPr lang="es-ES" sz="1600" b="0" i="0" dirty="0">
                <a:solidFill>
                  <a:srgbClr val="111111"/>
                </a:solidFill>
                <a:effectLst/>
                <a:latin typeface="-apple-system"/>
              </a:rPr>
              <a:t>. Gane hasta $300 en tarjetas de regalo por completar actividades de bienestar durante 2025.</a:t>
            </a:r>
          </a:p>
          <a:p>
            <a:pPr algn="l">
              <a:buFont typeface="Arial" panose="020B0604020202020204" pitchFamily="34" charset="0"/>
              <a:buChar char="•"/>
            </a:pPr>
            <a:endParaRPr lang="es-ES" sz="1600" b="0" i="0" dirty="0">
              <a:solidFill>
                <a:srgbClr val="111111"/>
              </a:solidFill>
              <a:effectLst/>
              <a:latin typeface="-apple-system"/>
            </a:endParaRPr>
          </a:p>
          <a:p>
            <a:pPr algn="l">
              <a:buFont typeface="Arial" panose="020B0604020202020204" pitchFamily="34" charset="0"/>
              <a:buChar char="•"/>
            </a:pPr>
            <a:r>
              <a:rPr lang="es-ES" sz="1600" b="0" i="0" dirty="0">
                <a:solidFill>
                  <a:srgbClr val="111111"/>
                </a:solidFill>
                <a:effectLst/>
                <a:latin typeface="-apple-system"/>
              </a:rPr>
              <a:t>Nuestra cobertura dental con Lincoln continuará con un aumento del 6% en las primas.</a:t>
            </a:r>
          </a:p>
          <a:p>
            <a:pPr algn="l">
              <a:buFont typeface="Arial" panose="020B0604020202020204" pitchFamily="34" charset="0"/>
              <a:buChar char="•"/>
            </a:pPr>
            <a:endParaRPr lang="es-ES" sz="1600" b="0" i="0" dirty="0">
              <a:solidFill>
                <a:srgbClr val="111111"/>
              </a:solidFill>
              <a:effectLst/>
              <a:latin typeface="-apple-system"/>
            </a:endParaRPr>
          </a:p>
          <a:p>
            <a:pPr algn="l">
              <a:buFont typeface="Arial" panose="020B0604020202020204" pitchFamily="34" charset="0"/>
              <a:buChar char="•"/>
            </a:pPr>
            <a:r>
              <a:rPr lang="es-ES" sz="1600" b="0" i="0" dirty="0">
                <a:solidFill>
                  <a:srgbClr val="111111"/>
                </a:solidFill>
                <a:effectLst/>
                <a:latin typeface="-apple-system"/>
              </a:rPr>
              <a:t>La cobertura de </a:t>
            </a:r>
            <a:r>
              <a:rPr lang="es-ES" sz="1600" b="0" i="0" dirty="0" err="1">
                <a:solidFill>
                  <a:srgbClr val="111111"/>
                </a:solidFill>
                <a:effectLst/>
                <a:latin typeface="-apple-system"/>
              </a:rPr>
              <a:t>EyeMed</a:t>
            </a:r>
            <a:r>
              <a:rPr lang="es-ES" sz="1600" b="0" i="0" dirty="0">
                <a:solidFill>
                  <a:srgbClr val="111111"/>
                </a:solidFill>
                <a:effectLst/>
                <a:latin typeface="-apple-system"/>
              </a:rPr>
              <a:t> continuará sin cambios en las primas.</a:t>
            </a:r>
          </a:p>
          <a:p>
            <a:pPr algn="l">
              <a:buFont typeface="Arial" panose="020B0604020202020204" pitchFamily="34" charset="0"/>
              <a:buChar char="•"/>
            </a:pPr>
            <a:endParaRPr lang="es-ES" sz="1600" b="0" i="0" dirty="0">
              <a:solidFill>
                <a:srgbClr val="111111"/>
              </a:solidFill>
              <a:effectLst/>
              <a:latin typeface="-apple-system"/>
            </a:endParaRPr>
          </a:p>
          <a:p>
            <a:pPr algn="l">
              <a:buFont typeface="Arial" panose="020B0604020202020204" pitchFamily="34" charset="0"/>
              <a:buChar char="•"/>
            </a:pPr>
            <a:r>
              <a:rPr lang="es-ES" sz="1600" b="0" i="0" dirty="0">
                <a:solidFill>
                  <a:srgbClr val="111111"/>
                </a:solidFill>
                <a:effectLst/>
                <a:latin typeface="-apple-system"/>
              </a:rPr>
              <a:t>Las coberturas auxiliares – Vida</a:t>
            </a:r>
            <a:r>
              <a:rPr lang="es-ES" sz="1600" dirty="0">
                <a:solidFill>
                  <a:srgbClr val="111111"/>
                </a:solidFill>
                <a:latin typeface="-apple-system"/>
              </a:rPr>
              <a:t> y M.A.D</a:t>
            </a:r>
            <a:r>
              <a:rPr lang="es-ES" sz="1600" b="0" i="0" dirty="0">
                <a:solidFill>
                  <a:srgbClr val="111111"/>
                </a:solidFill>
                <a:effectLst/>
                <a:latin typeface="-apple-system"/>
              </a:rPr>
              <a:t>, Vida Voluntaria</a:t>
            </a:r>
            <a:r>
              <a:rPr lang="es-ES" sz="1600" dirty="0">
                <a:solidFill>
                  <a:srgbClr val="111111"/>
                </a:solidFill>
                <a:latin typeface="-apple-system"/>
              </a:rPr>
              <a:t> y M.A.D</a:t>
            </a:r>
            <a:r>
              <a:rPr lang="es-ES" sz="1600" b="0" i="0" dirty="0">
                <a:solidFill>
                  <a:srgbClr val="111111"/>
                </a:solidFill>
                <a:effectLst/>
                <a:latin typeface="-apple-system"/>
              </a:rPr>
              <a:t>, Dental, Incapacidad a Corto Plazo e Incapacidad a Largo Plazo continuarán con Lincoln </a:t>
            </a:r>
            <a:r>
              <a:rPr lang="es-ES" sz="1600" b="0" i="0" dirty="0" err="1">
                <a:solidFill>
                  <a:srgbClr val="111111"/>
                </a:solidFill>
                <a:effectLst/>
                <a:latin typeface="-apple-system"/>
              </a:rPr>
              <a:t>Financial</a:t>
            </a:r>
            <a:r>
              <a:rPr lang="es-ES" sz="1600" b="0" i="0" dirty="0">
                <a:solidFill>
                  <a:srgbClr val="111111"/>
                </a:solidFill>
                <a:effectLst/>
                <a:latin typeface="-apple-system"/>
              </a:rPr>
              <a:t>; sin cambios para 2025.</a:t>
            </a:r>
          </a:p>
          <a:p>
            <a:pPr algn="l">
              <a:buFont typeface="Arial" panose="020B0604020202020204" pitchFamily="34" charset="0"/>
              <a:buChar char="•"/>
            </a:pPr>
            <a:endParaRPr lang="es-ES" sz="1600" b="0" i="0" dirty="0">
              <a:solidFill>
                <a:srgbClr val="111111"/>
              </a:solidFill>
              <a:effectLst/>
              <a:latin typeface="-apple-system"/>
            </a:endParaRPr>
          </a:p>
          <a:p>
            <a:pPr algn="l">
              <a:buFont typeface="Arial" panose="020B0604020202020204" pitchFamily="34" charset="0"/>
              <a:buChar char="•"/>
            </a:pPr>
            <a:r>
              <a:rPr lang="es-ES" sz="1600" b="0" i="0" dirty="0">
                <a:solidFill>
                  <a:srgbClr val="111111"/>
                </a:solidFill>
                <a:effectLst/>
                <a:latin typeface="-apple-system"/>
              </a:rPr>
              <a:t>La FSA permanecerá con Navia. La contribución máxima se actualizó a $3,300.</a:t>
            </a:r>
          </a:p>
          <a:p>
            <a:pPr algn="l">
              <a:buFont typeface="Arial" panose="020B0604020202020204" pitchFamily="34" charset="0"/>
              <a:buChar char="•"/>
            </a:pPr>
            <a:endParaRPr lang="es-ES" sz="1600" b="0" i="0" dirty="0">
              <a:solidFill>
                <a:srgbClr val="111111"/>
              </a:solidFill>
              <a:effectLst/>
              <a:latin typeface="-apple-system"/>
            </a:endParaRPr>
          </a:p>
          <a:p>
            <a:pPr algn="l">
              <a:buFont typeface="Arial" panose="020B0604020202020204" pitchFamily="34" charset="0"/>
              <a:buChar char="•"/>
            </a:pPr>
            <a:r>
              <a:rPr lang="es-ES" sz="1600" b="0" i="0" dirty="0">
                <a:solidFill>
                  <a:srgbClr val="111111"/>
                </a:solidFill>
                <a:effectLst/>
                <a:latin typeface="-apple-system"/>
              </a:rPr>
              <a:t>La HSA permanecerá con PNC. La contribución máxima se actualizó a $4,300/8,550.</a:t>
            </a:r>
          </a:p>
          <a:p>
            <a:endParaRPr lang="en-US" sz="2400" dirty="0">
              <a:latin typeface="Arial" panose="020B0604020202020204" pitchFamily="34" charset="0"/>
              <a:cs typeface="Arial" panose="020B0604020202020204" pitchFamily="34" charset="0"/>
            </a:endParaRPr>
          </a:p>
          <a:p>
            <a:endParaRPr lang="en-US" sz="2400" dirty="0">
              <a:solidFill>
                <a:srgbClr val="58585A"/>
              </a:solidFill>
              <a:latin typeface="Avenir LT W01_85 Heavy1475544"/>
            </a:endParaRPr>
          </a:p>
          <a:p>
            <a:endParaRPr lang="en-US" sz="1600" dirty="0"/>
          </a:p>
          <a:p>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3F4443"/>
              </a:solidFill>
            </a:endParaRPr>
          </a:p>
          <a:p>
            <a:endParaRPr lang="en-US" sz="2400" dirty="0"/>
          </a:p>
        </p:txBody>
      </p:sp>
      <p:pic>
        <p:nvPicPr>
          <p:cNvPr id="11" name="Picture 10">
            <a:extLst>
              <a:ext uri="{FF2B5EF4-FFF2-40B4-BE49-F238E27FC236}">
                <a16:creationId xmlns:a16="http://schemas.microsoft.com/office/drawing/2014/main" id="{9B184827-6E76-7B2D-F0E4-170083EE5CB1}"/>
              </a:ext>
            </a:extLst>
          </p:cNvPr>
          <p:cNvPicPr>
            <a:picLocks noChangeAspect="1"/>
          </p:cNvPicPr>
          <p:nvPr/>
        </p:nvPicPr>
        <p:blipFill rotWithShape="1">
          <a:blip r:embed="rId3"/>
          <a:srcRect l="13883"/>
          <a:stretch/>
        </p:blipFill>
        <p:spPr>
          <a:xfrm>
            <a:off x="7696200" y="5774967"/>
            <a:ext cx="990600" cy="808395"/>
          </a:xfrm>
          <a:prstGeom prst="rect">
            <a:avLst/>
          </a:prstGeom>
        </p:spPr>
      </p:pic>
    </p:spTree>
    <p:extLst>
      <p:ext uri="{BB962C8B-B14F-4D97-AF65-F5344CB8AC3E}">
        <p14:creationId xmlns:p14="http://schemas.microsoft.com/office/powerpoint/2010/main" val="36163161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1492531-826E-942F-ADD0-5938010B56F2}"/>
              </a:ext>
            </a:extLst>
          </p:cNvPr>
          <p:cNvSpPr>
            <a:spLocks noGrp="1"/>
          </p:cNvSpPr>
          <p:nvPr>
            <p:ph type="title"/>
          </p:nvPr>
        </p:nvSpPr>
        <p:spPr>
          <a:xfrm>
            <a:off x="1373680" y="109861"/>
            <a:ext cx="6705600" cy="868362"/>
          </a:xfrm>
        </p:spPr>
        <p:txBody>
          <a:bodyPr>
            <a:normAutofit fontScale="90000"/>
          </a:bodyPr>
          <a:lstStyle/>
          <a:p>
            <a:r>
              <a:rPr lang="es-ES" dirty="0">
                <a:solidFill>
                  <a:srgbClr val="FF4713"/>
                </a:solidFill>
              </a:rPr>
              <a:t>Contribuciones Semanales de los Empleados para el Plan Médico</a:t>
            </a:r>
            <a:endParaRPr lang="en-US" sz="1800" dirty="0">
              <a:solidFill>
                <a:srgbClr val="FF4713"/>
              </a:solidFill>
            </a:endParaRPr>
          </a:p>
        </p:txBody>
      </p:sp>
      <p:sp>
        <p:nvSpPr>
          <p:cNvPr id="8" name="TextBox 7">
            <a:extLst>
              <a:ext uri="{FF2B5EF4-FFF2-40B4-BE49-F238E27FC236}">
                <a16:creationId xmlns:a16="http://schemas.microsoft.com/office/drawing/2014/main" id="{5CAD0798-F79D-E3D8-08FE-AA8FC679C244}"/>
              </a:ext>
            </a:extLst>
          </p:cNvPr>
          <p:cNvSpPr txBox="1"/>
          <p:nvPr/>
        </p:nvSpPr>
        <p:spPr>
          <a:xfrm>
            <a:off x="383034" y="5450656"/>
            <a:ext cx="8532366" cy="738664"/>
          </a:xfrm>
          <a:prstGeom prst="rect">
            <a:avLst/>
          </a:prstGeom>
          <a:noFill/>
        </p:spPr>
        <p:txBody>
          <a:bodyPr wrap="square" rtlCol="0">
            <a:spAutoFit/>
          </a:bodyPr>
          <a:lstStyle/>
          <a:p>
            <a:r>
              <a:rPr lang="es-ES" sz="1400" b="1" dirty="0">
                <a:solidFill>
                  <a:srgbClr val="3F4443"/>
                </a:solidFill>
                <a:latin typeface="Arial" panose="020B0604020202020204" pitchFamily="34" charset="0"/>
              </a:rPr>
              <a:t>Las deducciones de nómina se realizan semanalmente antes de impuestos. Las contribuciones de los empleados mostradas arriba, </a:t>
            </a:r>
            <a:r>
              <a:rPr lang="es-ES" sz="1400" b="1" dirty="0" err="1">
                <a:solidFill>
                  <a:srgbClr val="3F4443"/>
                </a:solidFill>
                <a:latin typeface="Arial" panose="020B0604020202020204" pitchFamily="34" charset="0"/>
              </a:rPr>
              <a:t>Vinylmax</a:t>
            </a:r>
            <a:r>
              <a:rPr lang="es-ES" sz="1400" b="1" dirty="0">
                <a:solidFill>
                  <a:srgbClr val="3F4443"/>
                </a:solidFill>
                <a:latin typeface="Arial" panose="020B0604020202020204" pitchFamily="34" charset="0"/>
              </a:rPr>
              <a:t> cubre el 65% del costo. Nota: Hay un recargo de $20/semana para cónyuges.</a:t>
            </a:r>
            <a:endParaRPr lang="en-US" sz="1100" dirty="0">
              <a:solidFill>
                <a:schemeClr val="bg1"/>
              </a:solidFill>
              <a:latin typeface="Arial" panose="020B0604020202020204" pitchFamily="34" charset="0"/>
            </a:endParaRPr>
          </a:p>
        </p:txBody>
      </p:sp>
      <p:graphicFrame>
        <p:nvGraphicFramePr>
          <p:cNvPr id="9" name="Medical_Rate_Table">
            <a:extLst>
              <a:ext uri="{FF2B5EF4-FFF2-40B4-BE49-F238E27FC236}">
                <a16:creationId xmlns:a16="http://schemas.microsoft.com/office/drawing/2014/main" id="{D571C0A6-0D3C-2244-B398-C60E10520417}"/>
              </a:ext>
            </a:extLst>
          </p:cNvPr>
          <p:cNvGraphicFramePr>
            <a:graphicFrameLocks noGrp="1"/>
          </p:cNvGraphicFramePr>
          <p:nvPr>
            <p:extLst>
              <p:ext uri="{D42A27DB-BD31-4B8C-83A1-F6EECF244321}">
                <p14:modId xmlns:p14="http://schemas.microsoft.com/office/powerpoint/2010/main" val="3795108060"/>
              </p:ext>
            </p:extLst>
          </p:nvPr>
        </p:nvGraphicFramePr>
        <p:xfrm>
          <a:off x="383034" y="1905000"/>
          <a:ext cx="8377932" cy="3322320"/>
        </p:xfrm>
        <a:graphic>
          <a:graphicData uri="http://schemas.openxmlformats.org/drawingml/2006/table">
            <a:tbl>
              <a:tblPr firstRow="1" bandRow="1">
                <a:tableStyleId>{7E9639D4-E3E2-4D34-9284-5A2195B3D0D7}</a:tableStyleId>
              </a:tblPr>
              <a:tblGrid>
                <a:gridCol w="1661756">
                  <a:extLst>
                    <a:ext uri="{9D8B030D-6E8A-4147-A177-3AD203B41FA5}">
                      <a16:colId xmlns:a16="http://schemas.microsoft.com/office/drawing/2014/main" val="20000"/>
                    </a:ext>
                  </a:extLst>
                </a:gridCol>
                <a:gridCol w="1153025">
                  <a:extLst>
                    <a:ext uri="{9D8B030D-6E8A-4147-A177-3AD203B41FA5}">
                      <a16:colId xmlns:a16="http://schemas.microsoft.com/office/drawing/2014/main" val="3162841743"/>
                    </a:ext>
                  </a:extLst>
                </a:gridCol>
                <a:gridCol w="1066800">
                  <a:extLst>
                    <a:ext uri="{9D8B030D-6E8A-4147-A177-3AD203B41FA5}">
                      <a16:colId xmlns:a16="http://schemas.microsoft.com/office/drawing/2014/main" val="1989229010"/>
                    </a:ext>
                  </a:extLst>
                </a:gridCol>
                <a:gridCol w="1066800">
                  <a:extLst>
                    <a:ext uri="{9D8B030D-6E8A-4147-A177-3AD203B41FA5}">
                      <a16:colId xmlns:a16="http://schemas.microsoft.com/office/drawing/2014/main" val="3788231513"/>
                    </a:ext>
                  </a:extLst>
                </a:gridCol>
                <a:gridCol w="1143000">
                  <a:extLst>
                    <a:ext uri="{9D8B030D-6E8A-4147-A177-3AD203B41FA5}">
                      <a16:colId xmlns:a16="http://schemas.microsoft.com/office/drawing/2014/main" val="171192077"/>
                    </a:ext>
                  </a:extLst>
                </a:gridCol>
                <a:gridCol w="1219200">
                  <a:extLst>
                    <a:ext uri="{9D8B030D-6E8A-4147-A177-3AD203B41FA5}">
                      <a16:colId xmlns:a16="http://schemas.microsoft.com/office/drawing/2014/main" val="2558803790"/>
                    </a:ext>
                  </a:extLst>
                </a:gridCol>
                <a:gridCol w="1067351">
                  <a:extLst>
                    <a:ext uri="{9D8B030D-6E8A-4147-A177-3AD203B41FA5}">
                      <a16:colId xmlns:a16="http://schemas.microsoft.com/office/drawing/2014/main" val="1701087083"/>
                    </a:ext>
                  </a:extLst>
                </a:gridCol>
              </a:tblGrid>
              <a:tr h="731520">
                <a:tc rowSpan="2">
                  <a:txBody>
                    <a:bodyPr/>
                    <a:lstStyle/>
                    <a:p>
                      <a:r>
                        <a:rPr lang="en-US" sz="1400" dirty="0">
                          <a:solidFill>
                            <a:srgbClr val="3F4443"/>
                          </a:solidFill>
                        </a:rPr>
                        <a:t>Nivel/Plan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400" dirty="0" err="1">
                          <a:solidFill>
                            <a:schemeClr val="bg1"/>
                          </a:solidFill>
                        </a:rPr>
                        <a:t>Organización</a:t>
                      </a:r>
                      <a:r>
                        <a:rPr lang="en-US" sz="1400" dirty="0">
                          <a:solidFill>
                            <a:schemeClr val="bg1"/>
                          </a:solidFill>
                        </a:rPr>
                        <a:t> de </a:t>
                      </a:r>
                      <a:r>
                        <a:rPr lang="en-US" sz="1400" dirty="0" err="1">
                          <a:solidFill>
                            <a:schemeClr val="bg1"/>
                          </a:solidFill>
                        </a:rPr>
                        <a:t>Proveedores</a:t>
                      </a:r>
                      <a:r>
                        <a:rPr lang="en-US" sz="1400" dirty="0">
                          <a:solidFill>
                            <a:schemeClr val="bg1"/>
                          </a:solidFill>
                        </a:rPr>
                        <a:t> </a:t>
                      </a:r>
                      <a:r>
                        <a:rPr lang="en-US" sz="1400" dirty="0" err="1">
                          <a:solidFill>
                            <a:schemeClr val="bg1"/>
                          </a:solidFill>
                        </a:rPr>
                        <a:t>Preferidos</a:t>
                      </a:r>
                      <a:r>
                        <a:rPr lang="en-US" sz="1400" dirty="0">
                          <a:solidFill>
                            <a:schemeClr val="bg1"/>
                          </a:solidFill>
                        </a:rPr>
                        <a:t>-PPO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3F4443"/>
                    </a:solidFill>
                  </a:tcPr>
                </a:tc>
                <a:tc gridSpan="2">
                  <a:txBody>
                    <a:bodyPr/>
                    <a:lstStyle/>
                    <a:p>
                      <a:pPr algn="ctr"/>
                      <a:r>
                        <a:rPr lang="es-ES" sz="1400" dirty="0">
                          <a:solidFill>
                            <a:schemeClr val="bg1"/>
                          </a:solidFill>
                        </a:rPr>
                        <a:t>Plan de salud con deducible alto</a:t>
                      </a:r>
                    </a:p>
                    <a:p>
                      <a:pPr algn="ctr"/>
                      <a:r>
                        <a:rPr lang="en-US" sz="1400" dirty="0">
                          <a:solidFill>
                            <a:schemeClr val="bg1"/>
                          </a:solidFill>
                        </a:rPr>
                        <a:t>HDHP HSA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solidFill>
                      <a:srgbClr val="3F4443"/>
                    </a:solidFill>
                  </a:tcPr>
                </a:tc>
                <a:tc gridSpan="2">
                  <a:txBody>
                    <a:bodyPr/>
                    <a:lstStyle/>
                    <a:p>
                      <a:pPr algn="ctr"/>
                      <a:r>
                        <a:rPr lang="en-US" sz="1400" dirty="0">
                          <a:solidFill>
                            <a:srgbClr val="FFFFFF"/>
                          </a:solidFill>
                        </a:rPr>
                        <a:t>MEC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381000">
                <a:tc vMerge="1">
                  <a:txBody>
                    <a:bodyPr/>
                    <a:lstStyle/>
                    <a:p>
                      <a:r>
                        <a:rPr lang="en-US" sz="1050" dirty="0" err="1">
                          <a:solidFill>
                            <a:schemeClr val="bg1"/>
                          </a:solidFill>
                        </a:rPr>
                        <a:t>Coverrage</a:t>
                      </a:r>
                      <a:endParaRPr lang="en-US" sz="105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err="1">
                          <a:solidFill>
                            <a:srgbClr val="FFFFFF"/>
                          </a:solidFill>
                        </a:rPr>
                        <a:t>Usuario</a:t>
                      </a:r>
                      <a:r>
                        <a:rPr lang="en-US" sz="1400" dirty="0">
                          <a:solidFill>
                            <a:srgbClr val="FFFFFF"/>
                          </a:solidFill>
                        </a:rPr>
                        <a:t> no </a:t>
                      </a:r>
                      <a:r>
                        <a:rPr lang="en-US" sz="1400" dirty="0" err="1">
                          <a:solidFill>
                            <a:srgbClr val="FFFFFF"/>
                          </a:solidFill>
                        </a:rPr>
                        <a:t>fumador</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err="1">
                          <a:solidFill>
                            <a:srgbClr val="FFFFFF"/>
                          </a:solidFill>
                        </a:rPr>
                        <a:t>Usuario</a:t>
                      </a:r>
                      <a:r>
                        <a:rPr lang="en-US" sz="1400" dirty="0">
                          <a:solidFill>
                            <a:srgbClr val="FFFFFF"/>
                          </a:solidFill>
                        </a:rPr>
                        <a:t> </a:t>
                      </a:r>
                      <a:r>
                        <a:rPr lang="en-US" sz="1400" dirty="0" err="1">
                          <a:solidFill>
                            <a:srgbClr val="FFFFFF"/>
                          </a:solidFill>
                        </a:rPr>
                        <a:t>fumador</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err="1">
                          <a:solidFill>
                            <a:srgbClr val="FFFFFF"/>
                          </a:solidFill>
                        </a:rPr>
                        <a:t>Usuario</a:t>
                      </a:r>
                      <a:r>
                        <a:rPr lang="en-US" sz="1400" dirty="0">
                          <a:solidFill>
                            <a:srgbClr val="FFFFFF"/>
                          </a:solidFill>
                        </a:rPr>
                        <a:t> no </a:t>
                      </a:r>
                      <a:r>
                        <a:rPr lang="en-US" sz="1400" dirty="0" err="1">
                          <a:solidFill>
                            <a:srgbClr val="FFFFFF"/>
                          </a:solidFill>
                        </a:rPr>
                        <a:t>fumador</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err="1">
                          <a:solidFill>
                            <a:srgbClr val="FFFFFF"/>
                          </a:solidFill>
                        </a:rPr>
                        <a:t>Usuario</a:t>
                      </a:r>
                      <a:r>
                        <a:rPr lang="en-US" sz="1400" dirty="0">
                          <a:solidFill>
                            <a:srgbClr val="FFFFFF"/>
                          </a:solidFill>
                        </a:rPr>
                        <a:t> </a:t>
                      </a:r>
                      <a:r>
                        <a:rPr lang="en-US" sz="1400" dirty="0" err="1">
                          <a:solidFill>
                            <a:srgbClr val="FFFFFF"/>
                          </a:solidFill>
                        </a:rPr>
                        <a:t>fumador</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err="1">
                          <a:solidFill>
                            <a:srgbClr val="FFFFFF"/>
                          </a:solidFill>
                        </a:rPr>
                        <a:t>Usuario</a:t>
                      </a:r>
                      <a:r>
                        <a:rPr lang="en-US" sz="1400" dirty="0">
                          <a:solidFill>
                            <a:srgbClr val="FFFFFF"/>
                          </a:solidFill>
                        </a:rPr>
                        <a:t> no </a:t>
                      </a:r>
                      <a:r>
                        <a:rPr lang="en-US" sz="1400" dirty="0" err="1">
                          <a:solidFill>
                            <a:srgbClr val="FFFFFF"/>
                          </a:solidFill>
                        </a:rPr>
                        <a:t>fumador</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400" dirty="0" err="1">
                          <a:solidFill>
                            <a:srgbClr val="FFFFFF"/>
                          </a:solidFill>
                        </a:rPr>
                        <a:t>Usuario</a:t>
                      </a:r>
                      <a:r>
                        <a:rPr lang="en-US" sz="1400" dirty="0">
                          <a:solidFill>
                            <a:srgbClr val="FFFFFF"/>
                          </a:solidFill>
                        </a:rPr>
                        <a:t> </a:t>
                      </a:r>
                      <a:r>
                        <a:rPr lang="en-US" sz="1400" dirty="0" err="1">
                          <a:solidFill>
                            <a:srgbClr val="FFFFFF"/>
                          </a:solidFill>
                        </a:rPr>
                        <a:t>fumador</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598739207"/>
                  </a:ext>
                </a:extLst>
              </a:tr>
              <a:tr h="518160">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a:t>
                      </a:r>
                      <a:endParaRPr lang="en-US" sz="1000">
                        <a:effectLst/>
                        <a:latin typeface="Times New Roman" panose="02020603050405020304" pitchFamily="18" charset="0"/>
                        <a:ea typeface="Times New Roman" panose="02020603050405020304" pitchFamily="18" charset="0"/>
                      </a:endParaRPr>
                    </a:p>
                  </a:txBody>
                  <a:tcPr marL="137160"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$58.34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$68.34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$53.77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$63.77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8904700"/>
                  </a:ext>
                </a:extLst>
              </a:tr>
              <a:tr h="518160">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y Cónyuge</a:t>
                      </a:r>
                      <a:endParaRPr lang="en-US" sz="1000">
                        <a:effectLst/>
                        <a:latin typeface="Times New Roman" panose="02020603050405020304" pitchFamily="18" charset="0"/>
                        <a:ea typeface="Times New Roman" panose="02020603050405020304" pitchFamily="18" charset="0"/>
                      </a:endParaRPr>
                    </a:p>
                  </a:txBody>
                  <a:tcPr marL="137160"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$128.22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$138.22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$118.19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$128.19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868685"/>
                  </a:ext>
                </a:extLst>
              </a:tr>
              <a:tr h="518160">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e Hijo(s)</a:t>
                      </a:r>
                      <a:endParaRPr lang="en-US" sz="1000">
                        <a:effectLst/>
                        <a:latin typeface="Times New Roman" panose="02020603050405020304" pitchFamily="18" charset="0"/>
                        <a:ea typeface="Times New Roman" panose="02020603050405020304" pitchFamily="18" charset="0"/>
                      </a:endParaRPr>
                    </a:p>
                  </a:txBody>
                  <a:tcPr marL="137160"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$98.47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$108.47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$90.76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$100.76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7673387"/>
                  </a:ext>
                </a:extLst>
              </a:tr>
              <a:tr h="518160">
                <a:tc>
                  <a:txBody>
                    <a:bodyPr/>
                    <a:lstStyle/>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Familia</a:t>
                      </a:r>
                      <a:endParaRPr lang="en-US" sz="1000" dirty="0">
                        <a:effectLst/>
                        <a:latin typeface="Times New Roman" panose="02020603050405020304" pitchFamily="18" charset="0"/>
                        <a:ea typeface="Times New Roman" panose="02020603050405020304" pitchFamily="18" charset="0"/>
                      </a:endParaRPr>
                    </a:p>
                  </a:txBody>
                  <a:tcPr marL="137160"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$180.08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$190.08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$165.99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$175.99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$42.37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857436"/>
                  </a:ext>
                </a:extLst>
              </a:tr>
            </a:tbl>
          </a:graphicData>
        </a:graphic>
      </p:graphicFrame>
      <p:pic>
        <p:nvPicPr>
          <p:cNvPr id="11" name="Picture 10">
            <a:extLst>
              <a:ext uri="{FF2B5EF4-FFF2-40B4-BE49-F238E27FC236}">
                <a16:creationId xmlns:a16="http://schemas.microsoft.com/office/drawing/2014/main" id="{E683D617-833D-BD8E-FF20-FDF007A39F16}"/>
              </a:ext>
            </a:extLst>
          </p:cNvPr>
          <p:cNvPicPr>
            <a:picLocks noChangeAspect="1"/>
          </p:cNvPicPr>
          <p:nvPr/>
        </p:nvPicPr>
        <p:blipFill>
          <a:blip r:embed="rId3"/>
          <a:stretch>
            <a:fillRect/>
          </a:stretch>
        </p:blipFill>
        <p:spPr>
          <a:xfrm>
            <a:off x="2297108" y="826288"/>
            <a:ext cx="1915634" cy="1206849"/>
          </a:xfrm>
          <a:prstGeom prst="rect">
            <a:avLst/>
          </a:prstGeom>
          <a:noFill/>
        </p:spPr>
      </p:pic>
      <p:pic>
        <p:nvPicPr>
          <p:cNvPr id="12" name="Picture 11">
            <a:extLst>
              <a:ext uri="{FF2B5EF4-FFF2-40B4-BE49-F238E27FC236}">
                <a16:creationId xmlns:a16="http://schemas.microsoft.com/office/drawing/2014/main" id="{C8FC1884-B40B-859D-4059-D28C0556A356}"/>
              </a:ext>
            </a:extLst>
          </p:cNvPr>
          <p:cNvPicPr>
            <a:picLocks noChangeAspect="1"/>
          </p:cNvPicPr>
          <p:nvPr/>
        </p:nvPicPr>
        <p:blipFill>
          <a:blip r:embed="rId3"/>
          <a:stretch>
            <a:fillRect/>
          </a:stretch>
        </p:blipFill>
        <p:spPr>
          <a:xfrm>
            <a:off x="4470063" y="826288"/>
            <a:ext cx="1915634" cy="1206849"/>
          </a:xfrm>
          <a:prstGeom prst="rect">
            <a:avLst/>
          </a:prstGeom>
          <a:noFill/>
        </p:spPr>
      </p:pic>
      <p:pic>
        <p:nvPicPr>
          <p:cNvPr id="3" name="Picture 2">
            <a:extLst>
              <a:ext uri="{FF2B5EF4-FFF2-40B4-BE49-F238E27FC236}">
                <a16:creationId xmlns:a16="http://schemas.microsoft.com/office/drawing/2014/main" id="{7A2173D0-FA16-DFA9-A17D-2F6503F8EB5F}"/>
              </a:ext>
            </a:extLst>
          </p:cNvPr>
          <p:cNvPicPr>
            <a:picLocks noChangeAspect="1"/>
          </p:cNvPicPr>
          <p:nvPr/>
        </p:nvPicPr>
        <p:blipFill>
          <a:blip r:embed="rId4"/>
          <a:stretch>
            <a:fillRect/>
          </a:stretch>
        </p:blipFill>
        <p:spPr>
          <a:xfrm>
            <a:off x="6743856" y="1020856"/>
            <a:ext cx="1592745" cy="768699"/>
          </a:xfrm>
          <a:prstGeom prst="rect">
            <a:avLst/>
          </a:prstGeom>
        </p:spPr>
      </p:pic>
    </p:spTree>
    <p:extLst>
      <p:ext uri="{BB962C8B-B14F-4D97-AF65-F5344CB8AC3E}">
        <p14:creationId xmlns:p14="http://schemas.microsoft.com/office/powerpoint/2010/main" val="175874344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s-ES" dirty="0"/>
              <a:t>Cuenta de Ahorros para la Salud</a:t>
            </a:r>
            <a:br>
              <a:rPr lang="en-US" dirty="0"/>
            </a:br>
            <a:endParaRPr lang="en-US" dirty="0"/>
          </a:p>
        </p:txBody>
      </p:sp>
      <p:pic>
        <p:nvPicPr>
          <p:cNvPr id="5" name="Picture 4" descr="PNC Bank Logo and symbol, meaning, history, PNG, brand">
            <a:extLst>
              <a:ext uri="{FF2B5EF4-FFF2-40B4-BE49-F238E27FC236}">
                <a16:creationId xmlns:a16="http://schemas.microsoft.com/office/drawing/2014/main" id="{25141974-037B-43C4-077A-3607BCDA90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47800"/>
            <a:ext cx="6705600" cy="3589338"/>
          </a:xfrm>
          <a:prstGeom prst="rect">
            <a:avLst/>
          </a:prstGeom>
          <a:noFill/>
          <a:ln>
            <a:noFill/>
          </a:ln>
        </p:spPr>
      </p:pic>
    </p:spTree>
    <p:extLst>
      <p:ext uri="{BB962C8B-B14F-4D97-AF65-F5344CB8AC3E}">
        <p14:creationId xmlns:p14="http://schemas.microsoft.com/office/powerpoint/2010/main" val="36866679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CF0F-6AC1-4F7A-971E-D0D1049FFF46}"/>
              </a:ext>
            </a:extLst>
          </p:cNvPr>
          <p:cNvSpPr>
            <a:spLocks noGrp="1"/>
          </p:cNvSpPr>
          <p:nvPr>
            <p:ph type="title"/>
          </p:nvPr>
        </p:nvSpPr>
        <p:spPr/>
        <p:txBody>
          <a:bodyPr>
            <a:normAutofit/>
          </a:bodyPr>
          <a:lstStyle/>
          <a:p>
            <a:r>
              <a:rPr lang="es-ES" sz="3200" dirty="0"/>
              <a:t>Cuenta de Ahorros para la Salud</a:t>
            </a:r>
            <a:endParaRPr lang="en-US" sz="3200" dirty="0"/>
          </a:p>
        </p:txBody>
      </p:sp>
      <p:sp>
        <p:nvSpPr>
          <p:cNvPr id="3" name="Content Placeholder 2">
            <a:extLst>
              <a:ext uri="{FF2B5EF4-FFF2-40B4-BE49-F238E27FC236}">
                <a16:creationId xmlns:a16="http://schemas.microsoft.com/office/drawing/2014/main" id="{643D294D-DDBD-458F-80FC-CE3768ADD25B}"/>
              </a:ext>
            </a:extLst>
          </p:cNvPr>
          <p:cNvSpPr>
            <a:spLocks noGrp="1"/>
          </p:cNvSpPr>
          <p:nvPr>
            <p:ph idx="1"/>
          </p:nvPr>
        </p:nvSpPr>
        <p:spPr>
          <a:xfrm>
            <a:off x="403768" y="1019230"/>
            <a:ext cx="8229600" cy="4525963"/>
          </a:xfrm>
        </p:spPr>
        <p:txBody>
          <a:bodyPr>
            <a:normAutofit/>
          </a:bodyPr>
          <a:lstStyle/>
          <a:p>
            <a:r>
              <a:rPr lang="es-ES" sz="1700" dirty="0"/>
              <a:t>Una Cuenta de Ahorros para la Salud (HSA) es un tipo de cuenta que puedes usar para reservar dinero y pagar gastos de atención médica calificados.</a:t>
            </a:r>
          </a:p>
          <a:p>
            <a:r>
              <a:rPr lang="es-ES" sz="1700" dirty="0"/>
              <a:t>Esta cuenta ayuda a compensar tus costos médicos al brindarte ventajas fiscales, permitiendo que tu ingreso rinda más al usar el dinero que de otro modo se habría pagado en impuestos.</a:t>
            </a:r>
          </a:p>
          <a:p>
            <a:pPr lvl="1"/>
            <a:r>
              <a:rPr lang="es-ES" sz="1400" dirty="0"/>
              <a:t>Debes ser elegible para una HSA</a:t>
            </a:r>
          </a:p>
          <a:p>
            <a:pPr lvl="1"/>
            <a:r>
              <a:rPr lang="es-ES" sz="1400" dirty="0"/>
              <a:t>Solo puedes gastar el dinero en gastos médicos calificados y mantener los recibos detallados.</a:t>
            </a:r>
          </a:p>
          <a:p>
            <a:pPr marL="457200" lvl="1" indent="0">
              <a:buNone/>
            </a:pPr>
            <a:r>
              <a:rPr lang="es-ES" sz="1600" dirty="0"/>
              <a:t>El IRS establece una contribución máxima anual cada año. Para 2025, la contribución máxima es:</a:t>
            </a:r>
          </a:p>
          <a:p>
            <a:pPr lvl="1"/>
            <a:r>
              <a:rPr lang="en-US" sz="1400" dirty="0"/>
              <a:t>$4,300 para </a:t>
            </a:r>
            <a:r>
              <a:rPr lang="en-US" sz="1400" dirty="0" err="1"/>
              <a:t>individuos</a:t>
            </a:r>
            <a:endParaRPr lang="en-US" sz="1400" dirty="0"/>
          </a:p>
          <a:p>
            <a:pPr lvl="1"/>
            <a:r>
              <a:rPr lang="en-US" sz="1400" dirty="0"/>
              <a:t>$8,550 para la familia</a:t>
            </a:r>
          </a:p>
          <a:p>
            <a:pPr lvl="1"/>
            <a:r>
              <a:rPr lang="es-ES" sz="1400" dirty="0"/>
              <a:t>Aquellos de 55 años o más que no estén inscritos en Medicare pueden contribuir con una aportación adicional de $1,000 como ‘contribución de recuperación’</a:t>
            </a:r>
            <a:endParaRPr lang="en-US" sz="1400" dirty="0"/>
          </a:p>
        </p:txBody>
      </p:sp>
      <p:pic>
        <p:nvPicPr>
          <p:cNvPr id="4" name="Picture 3" descr="PNC Bank Logo and symbol, meaning, history, PNG, brand">
            <a:extLst>
              <a:ext uri="{FF2B5EF4-FFF2-40B4-BE49-F238E27FC236}">
                <a16:creationId xmlns:a16="http://schemas.microsoft.com/office/drawing/2014/main" id="{2BDE249E-0620-4F00-916F-D9D0A29466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640" y="263000"/>
            <a:ext cx="1371600" cy="899291"/>
          </a:xfrm>
          <a:prstGeom prst="rect">
            <a:avLst/>
          </a:prstGeom>
          <a:noFill/>
          <a:ln>
            <a:noFill/>
          </a:ln>
        </p:spPr>
      </p:pic>
      <p:graphicFrame>
        <p:nvGraphicFramePr>
          <p:cNvPr id="5" name="Dental_Plan_1_Table">
            <a:extLst>
              <a:ext uri="{FF2B5EF4-FFF2-40B4-BE49-F238E27FC236}">
                <a16:creationId xmlns:a16="http://schemas.microsoft.com/office/drawing/2014/main" id="{AAF94C65-FCC8-400D-BDB7-34E4DA342F25}"/>
              </a:ext>
            </a:extLst>
          </p:cNvPr>
          <p:cNvGraphicFramePr>
            <a:graphicFrameLocks noGrp="1"/>
          </p:cNvGraphicFramePr>
          <p:nvPr>
            <p:extLst>
              <p:ext uri="{D42A27DB-BD31-4B8C-83A1-F6EECF244321}">
                <p14:modId xmlns:p14="http://schemas.microsoft.com/office/powerpoint/2010/main" val="1320626083"/>
              </p:ext>
            </p:extLst>
          </p:nvPr>
        </p:nvGraphicFramePr>
        <p:xfrm>
          <a:off x="2664648" y="4689586"/>
          <a:ext cx="5715000" cy="1737360"/>
        </p:xfrm>
        <a:graphic>
          <a:graphicData uri="http://schemas.openxmlformats.org/drawingml/2006/table">
            <a:tbl>
              <a:tblPr firstRow="1" bandRow="1">
                <a:tableStyleId>{7E9639D4-E3E2-4D34-9284-5A2195B3D0D7}</a:tableStyleId>
              </a:tblPr>
              <a:tblGrid>
                <a:gridCol w="37719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tblGrid>
              <a:tr h="194262">
                <a:tc>
                  <a:txBody>
                    <a:bodyPr/>
                    <a:lstStyle/>
                    <a:p>
                      <a:r>
                        <a:rPr lang="es-ES" sz="1400" dirty="0">
                          <a:solidFill>
                            <a:schemeClr val="bg1"/>
                          </a:solidFill>
                        </a:rPr>
                        <a:t>Contribución Anual de Inscripción en HSA de </a:t>
                      </a:r>
                      <a:r>
                        <a:rPr lang="es-ES" sz="1400" dirty="0" err="1">
                          <a:solidFill>
                            <a:schemeClr val="bg1"/>
                          </a:solidFill>
                        </a:rPr>
                        <a:t>Vinylmax</a:t>
                      </a:r>
                      <a:endParaRPr lang="en-US" sz="1400" dirty="0">
                        <a:solidFill>
                          <a:schemeClr val="bg1"/>
                        </a:solidFill>
                      </a:endParaRPr>
                    </a:p>
                  </a:txBody>
                  <a:tcPr>
                    <a:solidFill>
                      <a:srgbClr val="FF4713"/>
                    </a:solidFill>
                  </a:tcPr>
                </a:tc>
                <a:tc>
                  <a:txBody>
                    <a:bodyPr/>
                    <a:lstStyle/>
                    <a:p>
                      <a:pPr algn="ctr"/>
                      <a:r>
                        <a:rPr lang="en-US" sz="1400" dirty="0" err="1">
                          <a:solidFill>
                            <a:schemeClr val="bg1"/>
                          </a:solidFill>
                        </a:rPr>
                        <a:t>Cantidad</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270462">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$600</a:t>
                      </a:r>
                    </a:p>
                  </a:txBody>
                  <a:tcPr anchor="ctr"/>
                </a:tc>
                <a:extLst>
                  <a:ext uri="{0D108BD9-81ED-4DB2-BD59-A6C34878D82A}">
                    <a16:rowId xmlns:a16="http://schemas.microsoft.com/office/drawing/2014/main" val="2812148085"/>
                  </a:ext>
                </a:extLst>
              </a:tr>
              <a:tr h="270462">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y Cónyuge</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4073551193"/>
                  </a:ext>
                </a:extLst>
              </a:tr>
              <a:tr h="270462">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e Hijo(s)</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1"/>
                  </a:ext>
                </a:extLst>
              </a:tr>
              <a:tr h="270462">
                <a:tc>
                  <a:txBody>
                    <a:bodyPr/>
                    <a:lstStyle/>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Familia</a:t>
                      </a:r>
                      <a:endParaRPr lang="en-US" sz="1000" dirty="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AC5DE6E9-1879-9446-1EC8-70B298AB3D8B}"/>
              </a:ext>
            </a:extLst>
          </p:cNvPr>
          <p:cNvPicPr>
            <a:picLocks noChangeAspect="1"/>
          </p:cNvPicPr>
          <p:nvPr/>
        </p:nvPicPr>
        <p:blipFill rotWithShape="1">
          <a:blip r:embed="rId4"/>
          <a:srcRect l="32514" t="20909"/>
          <a:stretch/>
        </p:blipFill>
        <p:spPr>
          <a:xfrm>
            <a:off x="489090" y="4689586"/>
            <a:ext cx="2113930" cy="1737360"/>
          </a:xfrm>
          <a:prstGeom prst="rect">
            <a:avLst/>
          </a:prstGeom>
        </p:spPr>
      </p:pic>
    </p:spTree>
    <p:extLst>
      <p:ext uri="{BB962C8B-B14F-4D97-AF65-F5344CB8AC3E}">
        <p14:creationId xmlns:p14="http://schemas.microsoft.com/office/powerpoint/2010/main" val="108287012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5122-B8E0-4B93-8C5C-C130A4A8CB6F}"/>
              </a:ext>
            </a:extLst>
          </p:cNvPr>
          <p:cNvSpPr>
            <a:spLocks noGrp="1"/>
          </p:cNvSpPr>
          <p:nvPr>
            <p:ph type="title"/>
          </p:nvPr>
        </p:nvSpPr>
        <p:spPr>
          <a:xfrm>
            <a:off x="76200" y="53690"/>
            <a:ext cx="8229600" cy="868362"/>
          </a:xfrm>
        </p:spPr>
        <p:txBody>
          <a:bodyPr>
            <a:normAutofit/>
          </a:bodyPr>
          <a:lstStyle/>
          <a:p>
            <a:r>
              <a:rPr lang="es-ES" sz="3600" dirty="0"/>
              <a:t>Cuenta de Ahorros para la Salud</a:t>
            </a:r>
            <a:endParaRPr lang="en-US" sz="3600" dirty="0"/>
          </a:p>
        </p:txBody>
      </p:sp>
      <p:sp>
        <p:nvSpPr>
          <p:cNvPr id="3" name="Content Placeholder 2">
            <a:extLst>
              <a:ext uri="{FF2B5EF4-FFF2-40B4-BE49-F238E27FC236}">
                <a16:creationId xmlns:a16="http://schemas.microsoft.com/office/drawing/2014/main" id="{C6175451-7B26-4746-951D-D06F20283173}"/>
              </a:ext>
            </a:extLst>
          </p:cNvPr>
          <p:cNvSpPr>
            <a:spLocks noGrp="1"/>
          </p:cNvSpPr>
          <p:nvPr>
            <p:ph idx="1"/>
          </p:nvPr>
        </p:nvSpPr>
        <p:spPr>
          <a:xfrm>
            <a:off x="452215" y="1312807"/>
            <a:ext cx="4729385" cy="4525963"/>
          </a:xfrm>
        </p:spPr>
        <p:txBody>
          <a:bodyPr>
            <a:normAutofit/>
          </a:bodyPr>
          <a:lstStyle/>
          <a:p>
            <a:r>
              <a:rPr lang="es-ES" sz="2000" dirty="0"/>
              <a:t>Todas las cuentas HSA son gestionadas por PNC Bank</a:t>
            </a:r>
            <a:r>
              <a:rPr lang="en-US" sz="2000" dirty="0"/>
              <a:t>. </a:t>
            </a:r>
          </a:p>
          <a:p>
            <a:pPr marL="0" indent="0">
              <a:buNone/>
            </a:pPr>
            <a:endParaRPr lang="en-US" sz="2000" dirty="0"/>
          </a:p>
          <a:p>
            <a:r>
              <a:rPr lang="es-ES" sz="2000" dirty="0"/>
              <a:t>Si actualmente tiene una HSA a través de otro banco, deberá completar un Formulario de Solicitud de Transferencia Directa de PNC para solicitar a su anterior fiduciario/custodio que transfiera todos los activos de otra HSA a su cuenta PNC </a:t>
            </a:r>
            <a:r>
              <a:rPr lang="es-ES" sz="2000" dirty="0" err="1"/>
              <a:t>BeneFit</a:t>
            </a:r>
            <a:r>
              <a:rPr lang="es-ES" sz="2000" dirty="0"/>
              <a:t> Plus.</a:t>
            </a:r>
            <a:endParaRPr lang="en-US" sz="2000" dirty="0">
              <a:highlight>
                <a:srgbClr val="FFFF00"/>
              </a:highlight>
            </a:endParaRPr>
          </a:p>
        </p:txBody>
      </p:sp>
      <p:pic>
        <p:nvPicPr>
          <p:cNvPr id="4" name="Picture 3" descr="PNC Bank Logo and symbol, meaning, history, PNG, brand">
            <a:extLst>
              <a:ext uri="{FF2B5EF4-FFF2-40B4-BE49-F238E27FC236}">
                <a16:creationId xmlns:a16="http://schemas.microsoft.com/office/drawing/2014/main" id="{025E539B-3CFA-4654-9099-4FBC87F869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105904"/>
            <a:ext cx="1371600" cy="899291"/>
          </a:xfrm>
          <a:prstGeom prst="rect">
            <a:avLst/>
          </a:prstGeom>
          <a:noFill/>
          <a:ln>
            <a:noFill/>
          </a:ln>
        </p:spPr>
      </p:pic>
      <p:pic>
        <p:nvPicPr>
          <p:cNvPr id="7" name="Picture 6">
            <a:extLst>
              <a:ext uri="{FF2B5EF4-FFF2-40B4-BE49-F238E27FC236}">
                <a16:creationId xmlns:a16="http://schemas.microsoft.com/office/drawing/2014/main" id="{AF45E68C-C33E-D32B-BE90-78C73E6C7AEC}"/>
              </a:ext>
            </a:extLst>
          </p:cNvPr>
          <p:cNvPicPr>
            <a:picLocks noChangeAspect="1"/>
          </p:cNvPicPr>
          <p:nvPr/>
        </p:nvPicPr>
        <p:blipFill rotWithShape="1">
          <a:blip r:embed="rId4"/>
          <a:srcRect l="1803" r="5650"/>
          <a:stretch/>
        </p:blipFill>
        <p:spPr>
          <a:xfrm>
            <a:off x="5562600" y="2057400"/>
            <a:ext cx="3352800" cy="2417418"/>
          </a:xfrm>
          <a:prstGeom prst="rect">
            <a:avLst/>
          </a:prstGeom>
        </p:spPr>
      </p:pic>
    </p:spTree>
    <p:extLst>
      <p:ext uri="{BB962C8B-B14F-4D97-AF65-F5344CB8AC3E}">
        <p14:creationId xmlns:p14="http://schemas.microsoft.com/office/powerpoint/2010/main" val="398180452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5122-B8E0-4B93-8C5C-C130A4A8CB6F}"/>
              </a:ext>
            </a:extLst>
          </p:cNvPr>
          <p:cNvSpPr>
            <a:spLocks noGrp="1"/>
          </p:cNvSpPr>
          <p:nvPr>
            <p:ph type="title"/>
          </p:nvPr>
        </p:nvSpPr>
        <p:spPr>
          <a:xfrm>
            <a:off x="76200" y="53690"/>
            <a:ext cx="8229600" cy="868362"/>
          </a:xfrm>
        </p:spPr>
        <p:txBody>
          <a:bodyPr>
            <a:normAutofit/>
          </a:bodyPr>
          <a:lstStyle/>
          <a:p>
            <a:r>
              <a:rPr lang="es-ES" sz="3600" dirty="0"/>
              <a:t>Cuenta de Ahorros para la Salud</a:t>
            </a:r>
            <a:endParaRPr lang="en-US" sz="3600" dirty="0"/>
          </a:p>
        </p:txBody>
      </p:sp>
      <p:pic>
        <p:nvPicPr>
          <p:cNvPr id="9" name="Picture 8">
            <a:extLst>
              <a:ext uri="{FF2B5EF4-FFF2-40B4-BE49-F238E27FC236}">
                <a16:creationId xmlns:a16="http://schemas.microsoft.com/office/drawing/2014/main" id="{B2200B5E-B4AA-6927-F27B-C7EC7114D215}"/>
              </a:ext>
            </a:extLst>
          </p:cNvPr>
          <p:cNvPicPr>
            <a:picLocks noChangeAspect="1"/>
          </p:cNvPicPr>
          <p:nvPr/>
        </p:nvPicPr>
        <p:blipFill>
          <a:blip r:embed="rId3"/>
          <a:stretch>
            <a:fillRect/>
          </a:stretch>
        </p:blipFill>
        <p:spPr>
          <a:xfrm>
            <a:off x="990600" y="686758"/>
            <a:ext cx="6819900" cy="5782687"/>
          </a:xfrm>
          <a:prstGeom prst="rect">
            <a:avLst/>
          </a:prstGeom>
        </p:spPr>
      </p:pic>
    </p:spTree>
    <p:extLst>
      <p:ext uri="{BB962C8B-B14F-4D97-AF65-F5344CB8AC3E}">
        <p14:creationId xmlns:p14="http://schemas.microsoft.com/office/powerpoint/2010/main" val="27251765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err="1"/>
              <a:t>Cuenta</a:t>
            </a:r>
            <a:r>
              <a:rPr lang="en-US" dirty="0"/>
              <a:t> de </a:t>
            </a:r>
            <a:r>
              <a:rPr lang="en-US" dirty="0" err="1"/>
              <a:t>Gastos</a:t>
            </a:r>
            <a:r>
              <a:rPr lang="en-US" dirty="0"/>
              <a:t> Flexibles</a:t>
            </a:r>
            <a:br>
              <a:rPr lang="en-US" dirty="0"/>
            </a:br>
            <a:endParaRPr lang="en-US" dirty="0"/>
          </a:p>
        </p:txBody>
      </p:sp>
      <p:pic>
        <p:nvPicPr>
          <p:cNvPr id="2" name="Picture 1">
            <a:extLst>
              <a:ext uri="{FF2B5EF4-FFF2-40B4-BE49-F238E27FC236}">
                <a16:creationId xmlns:a16="http://schemas.microsoft.com/office/drawing/2014/main" id="{2AD5CE70-C8D2-657B-7015-44DA96F424A5}"/>
              </a:ext>
            </a:extLst>
          </p:cNvPr>
          <p:cNvPicPr>
            <a:picLocks noChangeAspect="1"/>
          </p:cNvPicPr>
          <p:nvPr/>
        </p:nvPicPr>
        <p:blipFill>
          <a:blip r:embed="rId3"/>
          <a:stretch>
            <a:fillRect/>
          </a:stretch>
        </p:blipFill>
        <p:spPr>
          <a:xfrm>
            <a:off x="1143000" y="2209800"/>
            <a:ext cx="6481311" cy="2133600"/>
          </a:xfrm>
          <a:prstGeom prst="rect">
            <a:avLst/>
          </a:prstGeom>
        </p:spPr>
      </p:pic>
    </p:spTree>
    <p:extLst>
      <p:ext uri="{BB962C8B-B14F-4D97-AF65-F5344CB8AC3E}">
        <p14:creationId xmlns:p14="http://schemas.microsoft.com/office/powerpoint/2010/main" val="384105146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Cuenta</a:t>
            </a:r>
            <a:r>
              <a:rPr lang="en-US" sz="3600" dirty="0"/>
              <a:t> de </a:t>
            </a:r>
            <a:r>
              <a:rPr lang="en-US" sz="3600" dirty="0" err="1"/>
              <a:t>Gastos</a:t>
            </a:r>
            <a:r>
              <a:rPr lang="en-US" sz="3600" dirty="0"/>
              <a:t> Flexibles</a:t>
            </a:r>
          </a:p>
        </p:txBody>
      </p:sp>
      <p:sp>
        <p:nvSpPr>
          <p:cNvPr id="3" name="Content Placeholder 2">
            <a:extLst>
              <a:ext uri="{FF2B5EF4-FFF2-40B4-BE49-F238E27FC236}">
                <a16:creationId xmlns:a16="http://schemas.microsoft.com/office/drawing/2014/main" id="{F1C4AD14-6120-4FC0-B0C5-342301F84C07}"/>
              </a:ext>
            </a:extLst>
          </p:cNvPr>
          <p:cNvSpPr>
            <a:spLocks noGrp="1"/>
          </p:cNvSpPr>
          <p:nvPr>
            <p:ph idx="1"/>
          </p:nvPr>
        </p:nvSpPr>
        <p:spPr>
          <a:xfrm>
            <a:off x="239279" y="1179871"/>
            <a:ext cx="4942321" cy="4859393"/>
          </a:xfrm>
        </p:spPr>
        <p:txBody>
          <a:bodyPr>
            <a:normAutofit/>
          </a:bodyPr>
          <a:lstStyle/>
          <a:p>
            <a:r>
              <a:rPr lang="es-ES" sz="1800" dirty="0">
                <a:solidFill>
                  <a:srgbClr val="3F4443"/>
                </a:solidFill>
              </a:rPr>
              <a:t>¡Las Cuentas de Gastos Flexibles (FSA) son una excelente manera de AHORRAR DINERO en gastos de salud y cuidado infantil </a:t>
            </a:r>
            <a:r>
              <a:rPr lang="es-ES" sz="1800" dirty="0" err="1">
                <a:solidFill>
                  <a:srgbClr val="3F4443"/>
                </a:solidFill>
              </a:rPr>
              <a:t>preplanificados</a:t>
            </a:r>
            <a:r>
              <a:rPr lang="es-ES" sz="1800" dirty="0">
                <a:solidFill>
                  <a:srgbClr val="3F4443"/>
                </a:solidFill>
              </a:rPr>
              <a:t>!</a:t>
            </a:r>
          </a:p>
          <a:p>
            <a:pPr lvl="1"/>
            <a:r>
              <a:rPr lang="es-ES" sz="1400" dirty="0">
                <a:solidFill>
                  <a:srgbClr val="3F4443"/>
                </a:solidFill>
              </a:rPr>
              <a:t>La participación es 100% voluntaria.</a:t>
            </a:r>
          </a:p>
          <a:p>
            <a:pPr lvl="1"/>
            <a:r>
              <a:rPr lang="es-ES" sz="1400" dirty="0">
                <a:solidFill>
                  <a:srgbClr val="3F4443"/>
                </a:solidFill>
              </a:rPr>
              <a:t>Los ahorros están LIBRES DE IMPUESTOS, no diferidos.</a:t>
            </a:r>
          </a:p>
          <a:p>
            <a:pPr lvl="1"/>
            <a:r>
              <a:rPr lang="es-ES" sz="1400" dirty="0">
                <a:solidFill>
                  <a:srgbClr val="3F4443"/>
                </a:solidFill>
              </a:rPr>
              <a:t>Respaldado por las Secciones 125 y 129 del Código del IRS.</a:t>
            </a:r>
          </a:p>
          <a:p>
            <a:pPr lvl="1"/>
            <a:r>
              <a:rPr lang="en-US" sz="1400" dirty="0">
                <a:solidFill>
                  <a:srgbClr val="3F4443"/>
                </a:solidFill>
              </a:rPr>
              <a:t>2025 Contribution Maximum: $3,300 </a:t>
            </a:r>
          </a:p>
          <a:p>
            <a:r>
              <a:rPr lang="es-ES" sz="1800" dirty="0">
                <a:solidFill>
                  <a:srgbClr val="3F4443"/>
                </a:solidFill>
              </a:rPr>
              <a:t>¡La decisión es IRREVOCABLE durante todo el año del plan!</a:t>
            </a:r>
          </a:p>
          <a:p>
            <a:pPr lvl="1"/>
            <a:r>
              <a:rPr lang="es-ES" sz="1400" dirty="0">
                <a:solidFill>
                  <a:srgbClr val="3F4443"/>
                </a:solidFill>
              </a:rPr>
              <a:t>Se pueden hacer ajustes si ocurre un “evento de cambio de elección permitido” (matrimonio, divorcio, fallecimiento, nacimiento, adopción).</a:t>
            </a:r>
          </a:p>
          <a:p>
            <a:pPr lvl="1"/>
            <a:r>
              <a:rPr lang="es-ES" sz="1400" dirty="0">
                <a:solidFill>
                  <a:srgbClr val="3F4443"/>
                </a:solidFill>
              </a:rPr>
              <a:t>Tenga cuidado con la regla de “Úselo o Piérdalo”.</a:t>
            </a:r>
            <a:endParaRPr lang="en-US" sz="1800" dirty="0"/>
          </a:p>
          <a:p>
            <a:pPr marL="457200" lvl="1" indent="0">
              <a:buNone/>
            </a:pPr>
            <a:endParaRPr lang="en-US" sz="1800" dirty="0"/>
          </a:p>
          <a:p>
            <a:pPr marL="457200" lvl="1" indent="0">
              <a:buNone/>
            </a:pPr>
            <a:endParaRPr lang="en-US" sz="1800" dirty="0"/>
          </a:p>
        </p:txBody>
      </p:sp>
      <p:pic>
        <p:nvPicPr>
          <p:cNvPr id="5" name="Picture 4">
            <a:extLst>
              <a:ext uri="{FF2B5EF4-FFF2-40B4-BE49-F238E27FC236}">
                <a16:creationId xmlns:a16="http://schemas.microsoft.com/office/drawing/2014/main" id="{BB8FBD6E-AB7D-48A1-8519-D9940C4646EC}"/>
              </a:ext>
            </a:extLst>
          </p:cNvPr>
          <p:cNvPicPr>
            <a:picLocks noChangeAspect="1"/>
          </p:cNvPicPr>
          <p:nvPr/>
        </p:nvPicPr>
        <p:blipFill>
          <a:blip r:embed="rId3"/>
          <a:stretch>
            <a:fillRect/>
          </a:stretch>
        </p:blipFill>
        <p:spPr>
          <a:xfrm>
            <a:off x="7086600" y="390282"/>
            <a:ext cx="1935262" cy="637074"/>
          </a:xfrm>
          <a:prstGeom prst="rect">
            <a:avLst/>
          </a:prstGeom>
        </p:spPr>
      </p:pic>
      <p:pic>
        <p:nvPicPr>
          <p:cNvPr id="14" name="Picture 13">
            <a:extLst>
              <a:ext uri="{FF2B5EF4-FFF2-40B4-BE49-F238E27FC236}">
                <a16:creationId xmlns:a16="http://schemas.microsoft.com/office/drawing/2014/main" id="{58D17F8C-AED5-579A-6521-CA27EC298B2B}"/>
              </a:ext>
            </a:extLst>
          </p:cNvPr>
          <p:cNvPicPr>
            <a:picLocks noChangeAspect="1"/>
          </p:cNvPicPr>
          <p:nvPr/>
        </p:nvPicPr>
        <p:blipFill rotWithShape="1">
          <a:blip r:embed="rId4"/>
          <a:srcRect l="4130"/>
          <a:stretch/>
        </p:blipFill>
        <p:spPr>
          <a:xfrm>
            <a:off x="5181599" y="2202656"/>
            <a:ext cx="3723121" cy="2723589"/>
          </a:xfrm>
          <a:prstGeom prst="rect">
            <a:avLst/>
          </a:prstGeom>
        </p:spPr>
      </p:pic>
    </p:spTree>
    <p:extLst>
      <p:ext uri="{BB962C8B-B14F-4D97-AF65-F5344CB8AC3E}">
        <p14:creationId xmlns:p14="http://schemas.microsoft.com/office/powerpoint/2010/main" val="42851935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76800" cy="868362"/>
          </a:xfrm>
        </p:spPr>
        <p:txBody>
          <a:bodyPr>
            <a:noAutofit/>
          </a:bodyPr>
          <a:lstStyle/>
          <a:p>
            <a:r>
              <a:rPr lang="es-ES" dirty="0"/>
              <a:t>Plan de FSA para el Cuidado de Dependientes</a:t>
            </a:r>
            <a:endParaRPr lang="en-US" dirty="0"/>
          </a:p>
        </p:txBody>
      </p:sp>
      <p:sp>
        <p:nvSpPr>
          <p:cNvPr id="3" name="Content Placeholder 2">
            <a:extLst>
              <a:ext uri="{FF2B5EF4-FFF2-40B4-BE49-F238E27FC236}">
                <a16:creationId xmlns:a16="http://schemas.microsoft.com/office/drawing/2014/main" id="{BECD606C-640D-4C1B-8874-FEB1593ACF30}"/>
              </a:ext>
            </a:extLst>
          </p:cNvPr>
          <p:cNvSpPr>
            <a:spLocks noGrp="1"/>
          </p:cNvSpPr>
          <p:nvPr>
            <p:ph idx="1"/>
          </p:nvPr>
        </p:nvSpPr>
        <p:spPr>
          <a:xfrm>
            <a:off x="304800" y="1199470"/>
            <a:ext cx="8229600" cy="4525963"/>
          </a:xfrm>
        </p:spPr>
        <p:txBody>
          <a:bodyPr>
            <a:normAutofit lnSpcReduction="10000"/>
          </a:bodyPr>
          <a:lstStyle/>
          <a:p>
            <a:pPr marL="0" indent="0">
              <a:buNone/>
            </a:pPr>
            <a:r>
              <a:rPr lang="es-ES" sz="2000" dirty="0"/>
              <a:t>El máximo anual del FSA para el cuidado de dependientes es de $5,000. Las características del plan incluyen:</a:t>
            </a:r>
          </a:p>
          <a:p>
            <a:r>
              <a:rPr lang="es-ES" sz="1800" dirty="0"/>
              <a:t>Pago de ciertos gastos de cuidado de dependientes aprobados por el IRS con dólares antes de impuestos.</a:t>
            </a:r>
          </a:p>
          <a:p>
            <a:r>
              <a:rPr lang="es-ES" sz="1800" dirty="0"/>
              <a:t>No se aplica la provisión de traspaso. Se aplica la regla de “Úselo o Piérdalo”.</a:t>
            </a:r>
          </a:p>
          <a:p>
            <a:r>
              <a:rPr lang="es-ES" sz="1800" dirty="0"/>
              <a:t>Elegible para el cuidado mientras los padres están en el trabajo o en la escuela.</a:t>
            </a:r>
          </a:p>
          <a:p>
            <a:r>
              <a:rPr lang="es-ES" sz="1800" dirty="0"/>
              <a:t>Solo está disponible para distribución la cantidad deducida de la nómina hasta la fecha.</a:t>
            </a:r>
          </a:p>
          <a:p>
            <a:r>
              <a:rPr lang="en-US" sz="1800" dirty="0" err="1"/>
              <a:t>Algunos</a:t>
            </a:r>
            <a:r>
              <a:rPr lang="en-US" sz="1800" dirty="0"/>
              <a:t> </a:t>
            </a:r>
            <a:r>
              <a:rPr lang="en-US" sz="1800" dirty="0" err="1"/>
              <a:t>ejemplos</a:t>
            </a:r>
            <a:r>
              <a:rPr lang="en-US" sz="1800" dirty="0"/>
              <a:t> </a:t>
            </a:r>
            <a:r>
              <a:rPr lang="en-US" sz="1800" dirty="0" err="1"/>
              <a:t>incluyen</a:t>
            </a:r>
            <a:r>
              <a:rPr lang="en-US" sz="1800" dirty="0"/>
              <a:t>:</a:t>
            </a:r>
          </a:p>
          <a:p>
            <a:pPr lvl="1"/>
            <a:r>
              <a:rPr lang="es-ES" sz="1600" dirty="0"/>
              <a:t>Guardería/Preescolar para niños dependientes</a:t>
            </a:r>
          </a:p>
          <a:p>
            <a:pPr lvl="1"/>
            <a:r>
              <a:rPr lang="es-ES" sz="1600" dirty="0"/>
              <a:t>Cuidado de adultos</a:t>
            </a:r>
          </a:p>
          <a:p>
            <a:pPr lvl="1"/>
            <a:r>
              <a:rPr lang="es-ES" sz="1600" dirty="0"/>
              <a:t>Programas antes y después de la escuela</a:t>
            </a:r>
          </a:p>
          <a:p>
            <a:pPr lvl="1"/>
            <a:r>
              <a:rPr lang="es-ES" sz="1600" dirty="0"/>
              <a:t>Campamentos</a:t>
            </a:r>
            <a:endParaRPr lang="en-US" sz="2000" dirty="0"/>
          </a:p>
        </p:txBody>
      </p:sp>
      <p:pic>
        <p:nvPicPr>
          <p:cNvPr id="4" name="Picture 3">
            <a:extLst>
              <a:ext uri="{FF2B5EF4-FFF2-40B4-BE49-F238E27FC236}">
                <a16:creationId xmlns:a16="http://schemas.microsoft.com/office/drawing/2014/main" id="{DFFE4B34-93CD-A65E-3304-0B2AFA66E214}"/>
              </a:ext>
            </a:extLst>
          </p:cNvPr>
          <p:cNvPicPr>
            <a:picLocks noChangeAspect="1"/>
          </p:cNvPicPr>
          <p:nvPr/>
        </p:nvPicPr>
        <p:blipFill>
          <a:blip r:embed="rId3"/>
          <a:stretch>
            <a:fillRect/>
          </a:stretch>
        </p:blipFill>
        <p:spPr>
          <a:xfrm>
            <a:off x="6599138" y="274638"/>
            <a:ext cx="1935262" cy="637074"/>
          </a:xfrm>
          <a:prstGeom prst="rect">
            <a:avLst/>
          </a:prstGeom>
        </p:spPr>
      </p:pic>
      <p:pic>
        <p:nvPicPr>
          <p:cNvPr id="6" name="Picture 5">
            <a:extLst>
              <a:ext uri="{FF2B5EF4-FFF2-40B4-BE49-F238E27FC236}">
                <a16:creationId xmlns:a16="http://schemas.microsoft.com/office/drawing/2014/main" id="{55472FA8-E317-99CC-A6D4-DE55240BFD18}"/>
              </a:ext>
            </a:extLst>
          </p:cNvPr>
          <p:cNvPicPr>
            <a:picLocks noChangeAspect="1"/>
          </p:cNvPicPr>
          <p:nvPr/>
        </p:nvPicPr>
        <p:blipFill rotWithShape="1">
          <a:blip r:embed="rId4"/>
          <a:srcRect t="4999" r="6607"/>
          <a:stretch/>
        </p:blipFill>
        <p:spPr>
          <a:xfrm>
            <a:off x="5943599" y="4061698"/>
            <a:ext cx="2743201" cy="2470111"/>
          </a:xfrm>
          <a:prstGeom prst="rect">
            <a:avLst/>
          </a:prstGeom>
        </p:spPr>
      </p:pic>
    </p:spTree>
    <p:extLst>
      <p:ext uri="{BB962C8B-B14F-4D97-AF65-F5344CB8AC3E}">
        <p14:creationId xmlns:p14="http://schemas.microsoft.com/office/powerpoint/2010/main" val="28168694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Dental  </a:t>
            </a:r>
            <a:br>
              <a:rPr lang="en-US" b="0" cap="none" dirty="0">
                <a:highlight>
                  <a:srgbClr val="00FF00"/>
                </a:highlight>
              </a:rPr>
            </a:br>
            <a:endParaRPr lang="en-US" dirty="0"/>
          </a:p>
        </p:txBody>
      </p:sp>
      <p:pic>
        <p:nvPicPr>
          <p:cNvPr id="6" name="Picture 5">
            <a:extLst>
              <a:ext uri="{FF2B5EF4-FFF2-40B4-BE49-F238E27FC236}">
                <a16:creationId xmlns:a16="http://schemas.microsoft.com/office/drawing/2014/main" id="{EFF7D701-2DEC-47C1-B8F3-9DDD33E5497C}"/>
              </a:ext>
            </a:extLst>
          </p:cNvPr>
          <p:cNvPicPr>
            <a:picLocks noChangeAspect="1"/>
          </p:cNvPicPr>
          <p:nvPr/>
        </p:nvPicPr>
        <p:blipFill>
          <a:blip r:embed="rId3"/>
          <a:stretch>
            <a:fillRect/>
          </a:stretch>
        </p:blipFill>
        <p:spPr>
          <a:xfrm>
            <a:off x="1295400" y="2305951"/>
            <a:ext cx="6911071" cy="2246098"/>
          </a:xfrm>
          <a:prstGeom prst="rect">
            <a:avLst/>
          </a:prstGeom>
          <a:noFill/>
        </p:spPr>
      </p:pic>
    </p:spTree>
    <p:extLst>
      <p:ext uri="{BB962C8B-B14F-4D97-AF65-F5344CB8AC3E}">
        <p14:creationId xmlns:p14="http://schemas.microsoft.com/office/powerpoint/2010/main" val="294767560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6D6373-134F-803C-DDE9-A7674FC27BCD}"/>
              </a:ext>
            </a:extLst>
          </p:cNvPr>
          <p:cNvSpPr>
            <a:spLocks noGrp="1"/>
          </p:cNvSpPr>
          <p:nvPr>
            <p:ph type="title"/>
          </p:nvPr>
        </p:nvSpPr>
        <p:spPr>
          <a:xfrm>
            <a:off x="2323806" y="259554"/>
            <a:ext cx="6477000" cy="868362"/>
          </a:xfrm>
        </p:spPr>
        <p:txBody>
          <a:bodyPr/>
          <a:lstStyle/>
          <a:p>
            <a:r>
              <a:rPr lang="en-US" dirty="0">
                <a:solidFill>
                  <a:srgbClr val="FF4713"/>
                </a:solidFill>
              </a:rPr>
              <a:t>Dental - </a:t>
            </a:r>
            <a:r>
              <a:rPr lang="en-US" dirty="0" err="1">
                <a:solidFill>
                  <a:srgbClr val="FF4713"/>
                </a:solidFill>
              </a:rPr>
              <a:t>Aspectos</a:t>
            </a:r>
            <a:r>
              <a:rPr lang="en-US" dirty="0">
                <a:solidFill>
                  <a:srgbClr val="FF4713"/>
                </a:solidFill>
              </a:rPr>
              <a:t> </a:t>
            </a:r>
            <a:r>
              <a:rPr lang="en-US" dirty="0" err="1">
                <a:solidFill>
                  <a:srgbClr val="FF4713"/>
                </a:solidFill>
              </a:rPr>
              <a:t>Destacados</a:t>
            </a:r>
            <a:endParaRPr lang="en-US" dirty="0">
              <a:solidFill>
                <a:srgbClr val="FF4713"/>
              </a:solidFill>
            </a:endParaRPr>
          </a:p>
        </p:txBody>
      </p:sp>
      <p:graphicFrame>
        <p:nvGraphicFramePr>
          <p:cNvPr id="6" name="Dental_Plan_1_Table">
            <a:extLst>
              <a:ext uri="{FF2B5EF4-FFF2-40B4-BE49-F238E27FC236}">
                <a16:creationId xmlns:a16="http://schemas.microsoft.com/office/drawing/2014/main" id="{FD1CE529-A032-A5F1-4D54-E636AB071F21}"/>
              </a:ext>
            </a:extLst>
          </p:cNvPr>
          <p:cNvGraphicFramePr>
            <a:graphicFrameLocks noGrp="1"/>
          </p:cNvGraphicFramePr>
          <p:nvPr>
            <p:extLst>
              <p:ext uri="{D42A27DB-BD31-4B8C-83A1-F6EECF244321}">
                <p14:modId xmlns:p14="http://schemas.microsoft.com/office/powerpoint/2010/main" val="3381686452"/>
              </p:ext>
            </p:extLst>
          </p:nvPr>
        </p:nvGraphicFramePr>
        <p:xfrm>
          <a:off x="381000" y="1801326"/>
          <a:ext cx="8419806" cy="2930484"/>
        </p:xfrm>
        <a:graphic>
          <a:graphicData uri="http://schemas.openxmlformats.org/drawingml/2006/table">
            <a:tbl>
              <a:tblPr firstRow="1" bandRow="1">
                <a:tableStyleId>{7E9639D4-E3E2-4D34-9284-5A2195B3D0D7}</a:tableStyleId>
              </a:tblPr>
              <a:tblGrid>
                <a:gridCol w="4209903">
                  <a:extLst>
                    <a:ext uri="{9D8B030D-6E8A-4147-A177-3AD203B41FA5}">
                      <a16:colId xmlns:a16="http://schemas.microsoft.com/office/drawing/2014/main" val="20000"/>
                    </a:ext>
                  </a:extLst>
                </a:gridCol>
                <a:gridCol w="4209903">
                  <a:extLst>
                    <a:ext uri="{9D8B030D-6E8A-4147-A177-3AD203B41FA5}">
                      <a16:colId xmlns:a16="http://schemas.microsoft.com/office/drawing/2014/main" val="20001"/>
                    </a:ext>
                  </a:extLst>
                </a:gridCol>
              </a:tblGrid>
              <a:tr h="317772">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Dental PPO </a:t>
                      </a:r>
                    </a:p>
                  </a:txBody>
                  <a:tcPr anchor="ctr">
                    <a:solidFill>
                      <a:srgbClr val="FF4713"/>
                    </a:solidFill>
                  </a:tcPr>
                </a:tc>
                <a:extLst>
                  <a:ext uri="{0D108BD9-81ED-4DB2-BD59-A6C34878D82A}">
                    <a16:rowId xmlns:a16="http://schemas.microsoft.com/office/drawing/2014/main" val="10000"/>
                  </a:ext>
                </a:extLst>
              </a:tr>
              <a:tr h="476659">
                <a:tc>
                  <a:txBody>
                    <a:bodyPr/>
                    <a:lstStyle/>
                    <a:p>
                      <a:r>
                        <a:rPr lang="en-US" sz="1600" dirty="0">
                          <a:solidFill>
                            <a:srgbClr val="3F4443"/>
                          </a:solidFill>
                        </a:rPr>
                        <a:t>Deducible </a:t>
                      </a:r>
                      <a:r>
                        <a:rPr lang="en-US" sz="1600" dirty="0" err="1">
                          <a:solidFill>
                            <a:srgbClr val="3F4443"/>
                          </a:solidFill>
                        </a:rPr>
                        <a:t>Anual</a:t>
                      </a:r>
                      <a:endParaRPr lang="en-US" sz="1600" dirty="0">
                        <a:solidFill>
                          <a:srgbClr val="3F4443"/>
                        </a:solidFill>
                      </a:endParaRPr>
                    </a:p>
                  </a:txBody>
                  <a:tcPr anchor="ctr"/>
                </a:tc>
                <a:tc>
                  <a:txBody>
                    <a:bodyPr/>
                    <a:lstStyle/>
                    <a:p>
                      <a:pPr algn="ctr"/>
                      <a:r>
                        <a:rPr lang="en-US" sz="1600" dirty="0">
                          <a:solidFill>
                            <a:srgbClr val="3F4443"/>
                          </a:solidFill>
                        </a:rPr>
                        <a:t>$50 </a:t>
                      </a:r>
                      <a:r>
                        <a:rPr lang="en-US" sz="1600" dirty="0" err="1">
                          <a:solidFill>
                            <a:srgbClr val="3F4443"/>
                          </a:solidFill>
                        </a:rPr>
                        <a:t>por</a:t>
                      </a:r>
                      <a:r>
                        <a:rPr lang="en-US" sz="1600" dirty="0">
                          <a:solidFill>
                            <a:srgbClr val="3F4443"/>
                          </a:solidFill>
                        </a:rPr>
                        <a:t> </a:t>
                      </a:r>
                      <a:r>
                        <a:rPr lang="en-US" sz="1600" dirty="0" err="1">
                          <a:solidFill>
                            <a:srgbClr val="3F4443"/>
                          </a:solidFill>
                        </a:rPr>
                        <a:t>individuo</a:t>
                      </a:r>
                      <a:r>
                        <a:rPr lang="en-US" sz="1600" dirty="0">
                          <a:solidFill>
                            <a:srgbClr val="3F4443"/>
                          </a:solidFill>
                        </a:rPr>
                        <a:t>
$150 </a:t>
                      </a:r>
                      <a:r>
                        <a:rPr lang="en-US" sz="1600" dirty="0" err="1">
                          <a:solidFill>
                            <a:srgbClr val="3F4443"/>
                          </a:solidFill>
                        </a:rPr>
                        <a:t>por</a:t>
                      </a:r>
                      <a:r>
                        <a:rPr lang="en-US" sz="1600" dirty="0">
                          <a:solidFill>
                            <a:srgbClr val="3F4443"/>
                          </a:solidFill>
                        </a:rPr>
                        <a:t> familia</a:t>
                      </a:r>
                    </a:p>
                  </a:txBody>
                  <a:tcPr anchor="ctr"/>
                </a:tc>
                <a:extLst>
                  <a:ext uri="{0D108BD9-81ED-4DB2-BD59-A6C34878D82A}">
                    <a16:rowId xmlns:a16="http://schemas.microsoft.com/office/drawing/2014/main" val="10001"/>
                  </a:ext>
                </a:extLst>
              </a:tr>
              <a:tr h="338932">
                <a:tc>
                  <a:txBody>
                    <a:bodyPr/>
                    <a:lstStyle/>
                    <a:p>
                      <a:r>
                        <a:rPr lang="en-US" sz="1600" dirty="0">
                          <a:solidFill>
                            <a:srgbClr val="3F4443"/>
                          </a:solidFill>
                        </a:rPr>
                        <a:t>Máximo de </a:t>
                      </a:r>
                      <a:r>
                        <a:rPr lang="en-US" sz="1600" dirty="0" err="1">
                          <a:solidFill>
                            <a:srgbClr val="3F4443"/>
                          </a:solidFill>
                        </a:rPr>
                        <a:t>Beneficio</a:t>
                      </a:r>
                      <a:endParaRPr lang="en-US" sz="1600" dirty="0">
                        <a:solidFill>
                          <a:srgbClr val="3F4443"/>
                        </a:solidFill>
                      </a:endParaRPr>
                    </a:p>
                  </a:txBody>
                  <a:tcPr anchor="ctr"/>
                </a:tc>
                <a:tc>
                  <a:txBody>
                    <a:bodyPr/>
                    <a:lstStyle/>
                    <a:p>
                      <a:pPr algn="ctr"/>
                      <a:r>
                        <a:rPr lang="en-US" sz="1600" dirty="0">
                          <a:solidFill>
                            <a:srgbClr val="3F4443"/>
                          </a:solidFill>
                        </a:rPr>
                        <a:t>$1,500</a:t>
                      </a:r>
                    </a:p>
                  </a:txBody>
                  <a:tcPr anchor="ctr"/>
                </a:tc>
                <a:extLst>
                  <a:ext uri="{0D108BD9-81ED-4DB2-BD59-A6C34878D82A}">
                    <a16:rowId xmlns:a16="http://schemas.microsoft.com/office/drawing/2014/main" val="10002"/>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Deducible </a:t>
                      </a:r>
                      <a:r>
                        <a:rPr lang="en-US" sz="1600" dirty="0" err="1">
                          <a:solidFill>
                            <a:srgbClr val="3F4443"/>
                          </a:solidFill>
                        </a:rPr>
                        <a:t>Exento</a:t>
                      </a:r>
                      <a:r>
                        <a:rPr lang="en-US" sz="1600" dirty="0">
                          <a:solidFill>
                            <a:srgbClr val="3F4443"/>
                          </a:solidFill>
                        </a:rPr>
                        <a:t> para </a:t>
                      </a:r>
                      <a:r>
                        <a:rPr lang="en-US" sz="1600" dirty="0" err="1">
                          <a:solidFill>
                            <a:srgbClr val="3F4443"/>
                          </a:solidFill>
                        </a:rPr>
                        <a:t>Cuidado</a:t>
                      </a:r>
                      <a:r>
                        <a:rPr lang="en-US" sz="1600" dirty="0">
                          <a:solidFill>
                            <a:srgbClr val="3F4443"/>
                          </a:solidFill>
                        </a:rPr>
                        <a:t> </a:t>
                      </a:r>
                      <a:r>
                        <a:rPr lang="en-US" sz="1600" dirty="0" err="1">
                          <a:solidFill>
                            <a:srgbClr val="3F4443"/>
                          </a:solidFill>
                        </a:rPr>
                        <a:t>Preventivo</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Sí</a:t>
                      </a:r>
                      <a:endParaRPr lang="en-US" sz="1600" dirty="0">
                        <a:solidFill>
                          <a:srgbClr val="3F4443"/>
                        </a:solidFill>
                      </a:endParaRPr>
                    </a:p>
                  </a:txBody>
                  <a:tcPr anchor="ctr"/>
                </a:tc>
                <a:extLst>
                  <a:ext uri="{0D108BD9-81ED-4DB2-BD59-A6C34878D82A}">
                    <a16:rowId xmlns:a16="http://schemas.microsoft.com/office/drawing/2014/main" val="10003"/>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Cuidado</a:t>
                      </a:r>
                      <a:r>
                        <a:rPr lang="en-US" sz="1600" dirty="0">
                          <a:solidFill>
                            <a:srgbClr val="3F4443"/>
                          </a:solidFill>
                        </a:rPr>
                        <a:t> </a:t>
                      </a:r>
                      <a:r>
                        <a:rPr lang="en-US" sz="1600" dirty="0" err="1">
                          <a:solidFill>
                            <a:srgbClr val="3F4443"/>
                          </a:solidFill>
                        </a:rPr>
                        <a:t>Preventivo</a:t>
                      </a:r>
                      <a:endParaRPr lang="en-US" sz="16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100%</a:t>
                      </a:r>
                    </a:p>
                  </a:txBody>
                  <a:tcPr anchor="ctr"/>
                </a:tc>
                <a:extLst>
                  <a:ext uri="{0D108BD9-81ED-4DB2-BD59-A6C34878D82A}">
                    <a16:rowId xmlns:a16="http://schemas.microsoft.com/office/drawing/2014/main" val="10004"/>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Servicios</a:t>
                      </a:r>
                      <a:r>
                        <a:rPr lang="en-US" sz="1600" dirty="0">
                          <a:solidFill>
                            <a:srgbClr val="3F4443"/>
                          </a:solidFill>
                        </a:rPr>
                        <a:t> </a:t>
                      </a:r>
                      <a:r>
                        <a:rPr lang="en-US" sz="1600" dirty="0" err="1">
                          <a:solidFill>
                            <a:srgbClr val="3F4443"/>
                          </a:solidFill>
                        </a:rPr>
                        <a:t>Básicos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80% </a:t>
                      </a:r>
                      <a:r>
                        <a:rPr lang="en-US" sz="1600" dirty="0" err="1">
                          <a:solidFill>
                            <a:srgbClr val="3F4443"/>
                          </a:solidFill>
                        </a:rPr>
                        <a:t>después</a:t>
                      </a:r>
                      <a:r>
                        <a:rPr lang="en-US" sz="1600" dirty="0">
                          <a:solidFill>
                            <a:srgbClr val="3F4443"/>
                          </a:solidFill>
                        </a:rPr>
                        <a:t> del deducible</a:t>
                      </a:r>
                    </a:p>
                  </a:txBody>
                  <a:tcPr anchor="ctr"/>
                </a:tc>
                <a:extLst>
                  <a:ext uri="{0D108BD9-81ED-4DB2-BD59-A6C34878D82A}">
                    <a16:rowId xmlns:a16="http://schemas.microsoft.com/office/drawing/2014/main" val="10005"/>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Servicios</a:t>
                      </a:r>
                      <a:r>
                        <a:rPr lang="en-US" sz="1600" dirty="0">
                          <a:solidFill>
                            <a:srgbClr val="3F4443"/>
                          </a:solidFill>
                        </a:rPr>
                        <a:t> </a:t>
                      </a:r>
                      <a:r>
                        <a:rPr lang="en-US" sz="1600" dirty="0" err="1">
                          <a:solidFill>
                            <a:srgbClr val="3F4443"/>
                          </a:solidFill>
                        </a:rPr>
                        <a:t>Mayores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 </a:t>
                      </a:r>
                      <a:r>
                        <a:rPr lang="en-US" sz="1600" dirty="0" err="1">
                          <a:solidFill>
                            <a:srgbClr val="3F4443"/>
                          </a:solidFill>
                        </a:rPr>
                        <a:t>después</a:t>
                      </a:r>
                      <a:r>
                        <a:rPr lang="en-US" sz="1600" dirty="0">
                          <a:solidFill>
                            <a:srgbClr val="3F4443"/>
                          </a:solidFill>
                        </a:rPr>
                        <a:t> del deducible </a:t>
                      </a:r>
                    </a:p>
                  </a:txBody>
                  <a:tcPr anchor="ctr"/>
                </a:tc>
                <a:extLst>
                  <a:ext uri="{0D108BD9-81ED-4DB2-BD59-A6C34878D82A}">
                    <a16:rowId xmlns:a16="http://schemas.microsoft.com/office/drawing/2014/main" val="10006"/>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Servicios</a:t>
                      </a:r>
                      <a:r>
                        <a:rPr lang="en-US" sz="1600" dirty="0">
                          <a:solidFill>
                            <a:srgbClr val="3F4443"/>
                          </a:solidFill>
                        </a:rPr>
                        <a:t> de </a:t>
                      </a:r>
                      <a:r>
                        <a:rPr lang="en-US" sz="1600" dirty="0" err="1">
                          <a:solidFill>
                            <a:srgbClr val="3F4443"/>
                          </a:solidFill>
                        </a:rPr>
                        <a:t>Ortodoncia</a:t>
                      </a:r>
                      <a:endParaRPr lang="en-US" sz="16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s-ES" sz="1600" dirty="0">
                          <a:solidFill>
                            <a:srgbClr val="3F4443"/>
                          </a:solidFill>
                        </a:rPr>
                        <a:t>50% con un máximo de por vida de $1,500</a:t>
                      </a:r>
                      <a:endParaRPr lang="en-US" sz="1600" dirty="0">
                        <a:solidFill>
                          <a:srgbClr val="3F4443"/>
                        </a:solidFill>
                      </a:endParaRPr>
                    </a:p>
                  </a:txBody>
                  <a:tcPr anchor="ctr"/>
                </a:tc>
                <a:extLst>
                  <a:ext uri="{0D108BD9-81ED-4DB2-BD59-A6C34878D82A}">
                    <a16:rowId xmlns:a16="http://schemas.microsoft.com/office/drawing/2014/main" val="10007"/>
                  </a:ext>
                </a:extLst>
              </a:tr>
            </a:tbl>
          </a:graphicData>
        </a:graphic>
      </p:graphicFrame>
      <p:graphicFrame>
        <p:nvGraphicFramePr>
          <p:cNvPr id="11" name="Dental_Plan_1_Table">
            <a:extLst>
              <a:ext uri="{FF2B5EF4-FFF2-40B4-BE49-F238E27FC236}">
                <a16:creationId xmlns:a16="http://schemas.microsoft.com/office/drawing/2014/main" id="{71B07370-AE34-2F92-080B-384806113EA0}"/>
              </a:ext>
            </a:extLst>
          </p:cNvPr>
          <p:cNvGraphicFramePr>
            <a:graphicFrameLocks noGrp="1"/>
          </p:cNvGraphicFramePr>
          <p:nvPr>
            <p:extLst>
              <p:ext uri="{D42A27DB-BD31-4B8C-83A1-F6EECF244321}">
                <p14:modId xmlns:p14="http://schemas.microsoft.com/office/powerpoint/2010/main" val="2491552097"/>
              </p:ext>
            </p:extLst>
          </p:nvPr>
        </p:nvGraphicFramePr>
        <p:xfrm>
          <a:off x="381000" y="4984698"/>
          <a:ext cx="5410200" cy="1152862"/>
        </p:xfrm>
        <a:graphic>
          <a:graphicData uri="http://schemas.openxmlformats.org/drawingml/2006/table">
            <a:tbl>
              <a:tblPr firstRow="1" bandRow="1">
                <a:tableStyleId>{7E9639D4-E3E2-4D34-9284-5A2195B3D0D7}</a:tableStyleId>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tblGrid>
              <a:tr h="232185">
                <a:tc>
                  <a:txBody>
                    <a:bodyPr/>
                    <a:lstStyle/>
                    <a:p>
                      <a:endParaRPr lang="en-US" sz="1100" dirty="0">
                        <a:solidFill>
                          <a:schemeClr val="bg1"/>
                        </a:solidFill>
                      </a:endParaRPr>
                    </a:p>
                  </a:txBody>
                  <a:tcPr>
                    <a:solidFill>
                      <a:srgbClr val="FF4713"/>
                    </a:solidFill>
                  </a:tcPr>
                </a:tc>
                <a:tc>
                  <a:txBody>
                    <a:bodyPr/>
                    <a:lstStyle/>
                    <a:p>
                      <a:pPr algn="ctr"/>
                      <a:r>
                        <a:rPr lang="en-US" sz="1400" dirty="0" err="1">
                          <a:solidFill>
                            <a:schemeClr val="bg1"/>
                          </a:solidFill>
                        </a:rPr>
                        <a:t>Contribuciones</a:t>
                      </a:r>
                      <a:r>
                        <a:rPr lang="en-US" sz="1400" dirty="0">
                          <a:solidFill>
                            <a:schemeClr val="bg1"/>
                          </a:solidFill>
                        </a:rPr>
                        <a:t> </a:t>
                      </a:r>
                      <a:r>
                        <a:rPr lang="en-US" sz="1400" dirty="0" err="1">
                          <a:solidFill>
                            <a:schemeClr val="bg1"/>
                          </a:solidFill>
                        </a:rPr>
                        <a:t>Semanales</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424031">
                <a:tc>
                  <a:txBody>
                    <a:bodyPr/>
                    <a:lstStyle/>
                    <a:p>
                      <a:r>
                        <a:rPr lang="en-US" sz="1600" dirty="0" err="1">
                          <a:solidFill>
                            <a:srgbClr val="3F4443"/>
                          </a:solidFill>
                        </a:rPr>
                        <a:t>Empleado</a:t>
                      </a:r>
                      <a:endParaRPr lang="en-US" sz="1600" dirty="0">
                        <a:solidFill>
                          <a:srgbClr val="3F4443"/>
                        </a:solidFill>
                      </a:endParaRPr>
                    </a:p>
                  </a:txBody>
                  <a:tcPr anchor="ctr"/>
                </a:tc>
                <a:tc>
                  <a:txBody>
                    <a:bodyPr/>
                    <a:lstStyle/>
                    <a:p>
                      <a:pPr algn="ctr"/>
                      <a:r>
                        <a:rPr lang="en-US" sz="1600" dirty="0">
                          <a:solidFill>
                            <a:srgbClr val="3F4443"/>
                          </a:solidFill>
                        </a:rPr>
                        <a:t>$3.19</a:t>
                      </a:r>
                    </a:p>
                  </a:txBody>
                  <a:tcPr anchor="ctr"/>
                </a:tc>
                <a:extLst>
                  <a:ext uri="{0D108BD9-81ED-4DB2-BD59-A6C34878D82A}">
                    <a16:rowId xmlns:a16="http://schemas.microsoft.com/office/drawing/2014/main" val="10001"/>
                  </a:ext>
                </a:extLst>
              </a:tr>
              <a:tr h="424031">
                <a:tc>
                  <a:txBody>
                    <a:bodyPr/>
                    <a:lstStyle/>
                    <a:p>
                      <a:r>
                        <a:rPr lang="en-US" sz="1600" dirty="0">
                          <a:solidFill>
                            <a:srgbClr val="3F4443"/>
                          </a:solidFill>
                        </a:rPr>
                        <a:t>Familia</a:t>
                      </a:r>
                    </a:p>
                  </a:txBody>
                  <a:tcPr anchor="ctr"/>
                </a:tc>
                <a:tc>
                  <a:txBody>
                    <a:bodyPr/>
                    <a:lstStyle/>
                    <a:p>
                      <a:pPr algn="ctr"/>
                      <a:r>
                        <a:rPr lang="en-US" sz="1600" dirty="0">
                          <a:solidFill>
                            <a:srgbClr val="3F4443"/>
                          </a:solidFill>
                        </a:rPr>
                        <a:t>$7.83</a:t>
                      </a:r>
                    </a:p>
                  </a:txBody>
                  <a:tcPr anchor="ctr"/>
                </a:tc>
                <a:extLst>
                  <a:ext uri="{0D108BD9-81ED-4DB2-BD59-A6C34878D82A}">
                    <a16:rowId xmlns:a16="http://schemas.microsoft.com/office/drawing/2014/main" val="10002"/>
                  </a:ext>
                </a:extLst>
              </a:tr>
            </a:tbl>
          </a:graphicData>
        </a:graphic>
      </p:graphicFrame>
      <p:pic>
        <p:nvPicPr>
          <p:cNvPr id="12" name="Picture 11">
            <a:extLst>
              <a:ext uri="{FF2B5EF4-FFF2-40B4-BE49-F238E27FC236}">
                <a16:creationId xmlns:a16="http://schemas.microsoft.com/office/drawing/2014/main" id="{FE5B60A6-3CF1-982C-1A1F-8621578AADA3}"/>
              </a:ext>
            </a:extLst>
          </p:cNvPr>
          <p:cNvPicPr>
            <a:picLocks noChangeAspect="1"/>
          </p:cNvPicPr>
          <p:nvPr/>
        </p:nvPicPr>
        <p:blipFill>
          <a:blip r:embed="rId3"/>
          <a:stretch>
            <a:fillRect/>
          </a:stretch>
        </p:blipFill>
        <p:spPr>
          <a:xfrm>
            <a:off x="7489868" y="19050"/>
            <a:ext cx="1654132" cy="536031"/>
          </a:xfrm>
          <a:prstGeom prst="rect">
            <a:avLst/>
          </a:prstGeom>
        </p:spPr>
      </p:pic>
      <p:sp>
        <p:nvSpPr>
          <p:cNvPr id="13" name="TextBox 12">
            <a:extLst>
              <a:ext uri="{FF2B5EF4-FFF2-40B4-BE49-F238E27FC236}">
                <a16:creationId xmlns:a16="http://schemas.microsoft.com/office/drawing/2014/main" id="{35D88B6C-0493-E579-91D5-1A3AFA35B864}"/>
              </a:ext>
            </a:extLst>
          </p:cNvPr>
          <p:cNvSpPr txBox="1"/>
          <p:nvPr/>
        </p:nvSpPr>
        <p:spPr>
          <a:xfrm>
            <a:off x="5810865" y="5075444"/>
            <a:ext cx="2590800" cy="954107"/>
          </a:xfrm>
          <a:prstGeom prst="rect">
            <a:avLst/>
          </a:prstGeom>
          <a:noFill/>
        </p:spPr>
        <p:txBody>
          <a:bodyPr wrap="square" rtlCol="0">
            <a:spAutoFit/>
          </a:bodyPr>
          <a:lstStyle/>
          <a:p>
            <a:pPr algn="ctr"/>
            <a:r>
              <a:rPr lang="es-ES" sz="1400" dirty="0">
                <a:solidFill>
                  <a:srgbClr val="3F4443"/>
                </a:solidFill>
              </a:rPr>
              <a:t>Se muestran las contribuciones del empleado, </a:t>
            </a:r>
            <a:r>
              <a:rPr lang="es-ES" sz="1400" dirty="0" err="1">
                <a:solidFill>
                  <a:srgbClr val="3F4443"/>
                </a:solidFill>
              </a:rPr>
              <a:t>Vinylmax</a:t>
            </a:r>
            <a:r>
              <a:rPr lang="es-ES" sz="1400" dirty="0">
                <a:solidFill>
                  <a:srgbClr val="3F4443"/>
                </a:solidFill>
              </a:rPr>
              <a:t> cubre el 50% del costo.</a:t>
            </a:r>
            <a:endParaRPr lang="en-US" sz="1400" dirty="0">
              <a:solidFill>
                <a:srgbClr val="3F4443"/>
              </a:solidFill>
            </a:endParaRPr>
          </a:p>
        </p:txBody>
      </p:sp>
      <p:pic>
        <p:nvPicPr>
          <p:cNvPr id="19" name="Picture 18">
            <a:extLst>
              <a:ext uri="{FF2B5EF4-FFF2-40B4-BE49-F238E27FC236}">
                <a16:creationId xmlns:a16="http://schemas.microsoft.com/office/drawing/2014/main" id="{141EF4B9-5789-43C4-16EA-3A970107E195}"/>
              </a:ext>
            </a:extLst>
          </p:cNvPr>
          <p:cNvPicPr>
            <a:picLocks noChangeAspect="1"/>
          </p:cNvPicPr>
          <p:nvPr/>
        </p:nvPicPr>
        <p:blipFill rotWithShape="1">
          <a:blip r:embed="rId4"/>
          <a:srcRect b="12908"/>
          <a:stretch/>
        </p:blipFill>
        <p:spPr>
          <a:xfrm>
            <a:off x="396683" y="138110"/>
            <a:ext cx="1905000" cy="1397366"/>
          </a:xfrm>
          <a:prstGeom prst="rect">
            <a:avLst/>
          </a:prstGeom>
        </p:spPr>
      </p:pic>
    </p:spTree>
    <p:extLst>
      <p:ext uri="{BB962C8B-B14F-4D97-AF65-F5344CB8AC3E}">
        <p14:creationId xmlns:p14="http://schemas.microsoft.com/office/powerpoint/2010/main" val="12043641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Aspectos Destacados de los Beneficios 2025</a:t>
            </a:r>
            <a:endParaRPr lang="en-US" dirty="0"/>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457200" y="1219200"/>
            <a:ext cx="8229600" cy="4525963"/>
          </a:xfrm>
        </p:spPr>
        <p:txBody>
          <a:bodyPr>
            <a:normAutofit/>
          </a:bodyPr>
          <a:lstStyle/>
          <a:p>
            <a:pPr lvl="0"/>
            <a:r>
              <a:rPr lang="es-ES" sz="2000" dirty="0">
                <a:solidFill>
                  <a:schemeClr val="tx1">
                    <a:lumMod val="75000"/>
                    <a:lumOff val="25000"/>
                  </a:schemeClr>
                </a:solidFill>
                <a:latin typeface="+mn-lt"/>
              </a:rPr>
              <a:t>Continuando en 2025, </a:t>
            </a:r>
            <a:r>
              <a:rPr lang="es-ES" sz="2000" dirty="0" err="1">
                <a:solidFill>
                  <a:schemeClr val="tx1">
                    <a:lumMod val="75000"/>
                    <a:lumOff val="25000"/>
                  </a:schemeClr>
                </a:solidFill>
                <a:latin typeface="+mn-lt"/>
              </a:rPr>
              <a:t>Vinylmax</a:t>
            </a:r>
            <a:r>
              <a:rPr lang="es-ES" sz="2000" dirty="0">
                <a:solidFill>
                  <a:schemeClr val="tx1">
                    <a:lumMod val="75000"/>
                    <a:lumOff val="25000"/>
                  </a:schemeClr>
                </a:solidFill>
                <a:latin typeface="+mn-lt"/>
              </a:rPr>
              <a:t> ofrecerá un Plan de Cobertura Esencial Mínima (MEC). Esta es una opción con cobertura de bajo costo. Esto es independiente de las opciones actuales de planes médicos principales de UHC.</a:t>
            </a:r>
          </a:p>
          <a:p>
            <a:pPr marL="0" lvl="0" indent="0">
              <a:buNone/>
            </a:pPr>
            <a:endParaRPr lang="en-US" sz="2000" dirty="0">
              <a:solidFill>
                <a:schemeClr val="tx1">
                  <a:lumMod val="75000"/>
                  <a:lumOff val="25000"/>
                </a:schemeClr>
              </a:solidFill>
              <a:latin typeface="+mn-lt"/>
              <a:ea typeface="Times New Roman" panose="02020603050405020304" pitchFamily="18" charset="0"/>
            </a:endParaRPr>
          </a:p>
          <a:p>
            <a:pPr lvl="0"/>
            <a:r>
              <a:rPr lang="es-ES" sz="2000" dirty="0">
                <a:solidFill>
                  <a:schemeClr val="tx1">
                    <a:lumMod val="75000"/>
                    <a:lumOff val="25000"/>
                  </a:schemeClr>
                </a:solidFill>
                <a:effectLst/>
                <a:latin typeface="+mn-lt"/>
                <a:ea typeface="Times New Roman" panose="02020603050405020304" pitchFamily="18" charset="0"/>
              </a:rPr>
              <a:t>Este no es un plan médico principal, pero proporciona cobertura esencial mínima para el acceso diario a la atención médica, como copagos para visitas al consultorio, atención urgente, radiografías, atención preventiva gratuita, </a:t>
            </a:r>
            <a:r>
              <a:rPr lang="es-ES" sz="2000" dirty="0" err="1">
                <a:solidFill>
                  <a:schemeClr val="tx1">
                    <a:lumMod val="75000"/>
                    <a:lumOff val="25000"/>
                  </a:schemeClr>
                </a:solidFill>
                <a:effectLst/>
                <a:latin typeface="+mn-lt"/>
                <a:ea typeface="Times New Roman" panose="02020603050405020304" pitchFamily="18" charset="0"/>
              </a:rPr>
              <a:t>Teladoc</a:t>
            </a:r>
            <a:r>
              <a:rPr lang="es-ES" sz="2000" dirty="0">
                <a:solidFill>
                  <a:schemeClr val="tx1">
                    <a:lumMod val="75000"/>
                    <a:lumOff val="25000"/>
                  </a:schemeClr>
                </a:solidFill>
                <a:effectLst/>
                <a:latin typeface="+mn-lt"/>
                <a:ea typeface="Times New Roman" panose="02020603050405020304" pitchFamily="18" charset="0"/>
              </a:rPr>
              <a:t> gratuito e ilimitado, servicios de salud mental gratuitos y copagos de farmacia cuando están en la red. Las estancias hospitalarias y las cirugías no están cubiertas.</a:t>
            </a:r>
            <a:r>
              <a:rPr lang="en-US" sz="2000" b="0" i="0" dirty="0">
                <a:solidFill>
                  <a:srgbClr val="3F4443"/>
                </a:solidFill>
                <a:effectLst/>
                <a:latin typeface="+mn-lt"/>
              </a:rPr>
              <a:t> </a:t>
            </a:r>
          </a:p>
          <a:p>
            <a:pPr lvl="0"/>
            <a:endParaRPr lang="en-US" sz="2000" dirty="0">
              <a:solidFill>
                <a:srgbClr val="3F4443"/>
              </a:solidFill>
              <a:latin typeface="+mn-lt"/>
            </a:endParaRPr>
          </a:p>
          <a:p>
            <a:pPr marL="0" indent="0">
              <a:buNone/>
            </a:pPr>
            <a:endParaRPr lang="en-US" sz="2400" b="0" i="0" dirty="0">
              <a:solidFill>
                <a:srgbClr val="3F4443"/>
              </a:solidFill>
              <a:effectLst/>
              <a:latin typeface="+mn-lt"/>
            </a:endParaRPr>
          </a:p>
          <a:p>
            <a:pPr marL="0" indent="0">
              <a:buNone/>
            </a:pPr>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3F4443"/>
              </a:solidFill>
            </a:endParaRPr>
          </a:p>
          <a:p>
            <a:endParaRPr lang="en-US" sz="2400" dirty="0"/>
          </a:p>
        </p:txBody>
      </p:sp>
      <p:pic>
        <p:nvPicPr>
          <p:cNvPr id="6" name="Picture 5">
            <a:extLst>
              <a:ext uri="{FF2B5EF4-FFF2-40B4-BE49-F238E27FC236}">
                <a16:creationId xmlns:a16="http://schemas.microsoft.com/office/drawing/2014/main" id="{C4DFA2A8-2724-7903-619A-DB07D1D79881}"/>
              </a:ext>
            </a:extLst>
          </p:cNvPr>
          <p:cNvPicPr>
            <a:picLocks noChangeAspect="1"/>
          </p:cNvPicPr>
          <p:nvPr/>
        </p:nvPicPr>
        <p:blipFill rotWithShape="1">
          <a:blip r:embed="rId3"/>
          <a:srcRect l="13883"/>
          <a:stretch/>
        </p:blipFill>
        <p:spPr>
          <a:xfrm>
            <a:off x="6443529" y="4843492"/>
            <a:ext cx="2209800" cy="1803342"/>
          </a:xfrm>
          <a:prstGeom prst="rect">
            <a:avLst/>
          </a:prstGeom>
        </p:spPr>
      </p:pic>
    </p:spTree>
    <p:extLst>
      <p:ext uri="{BB962C8B-B14F-4D97-AF65-F5344CB8AC3E}">
        <p14:creationId xmlns:p14="http://schemas.microsoft.com/office/powerpoint/2010/main" val="16518361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err="1"/>
              <a:t>Visión</a:t>
            </a:r>
            <a:r>
              <a:rPr lang="en-US" dirty="0"/>
              <a:t> </a:t>
            </a:r>
            <a:br>
              <a:rPr lang="en-US" b="0" cap="none" dirty="0"/>
            </a:br>
            <a:endParaRPr lang="en-US" dirty="0"/>
          </a:p>
        </p:txBody>
      </p:sp>
      <p:pic>
        <p:nvPicPr>
          <p:cNvPr id="6" name="Picture 5">
            <a:extLst>
              <a:ext uri="{FF2B5EF4-FFF2-40B4-BE49-F238E27FC236}">
                <a16:creationId xmlns:a16="http://schemas.microsoft.com/office/drawing/2014/main" id="{CFE24011-3F94-463C-BD58-FDDCDD57A7BC}"/>
              </a:ext>
            </a:extLst>
          </p:cNvPr>
          <p:cNvPicPr>
            <a:picLocks noChangeAspect="1"/>
          </p:cNvPicPr>
          <p:nvPr/>
        </p:nvPicPr>
        <p:blipFill>
          <a:blip r:embed="rId3"/>
          <a:stretch>
            <a:fillRect/>
          </a:stretch>
        </p:blipFill>
        <p:spPr>
          <a:xfrm>
            <a:off x="2057576" y="1447800"/>
            <a:ext cx="5028847" cy="4525963"/>
          </a:xfrm>
          <a:prstGeom prst="rect">
            <a:avLst/>
          </a:prstGeom>
          <a:noFill/>
        </p:spPr>
      </p:pic>
    </p:spTree>
    <p:extLst>
      <p:ext uri="{BB962C8B-B14F-4D97-AF65-F5344CB8AC3E}">
        <p14:creationId xmlns:p14="http://schemas.microsoft.com/office/powerpoint/2010/main" val="17144829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82E745-C254-795A-8A8F-AD73B4D71521}"/>
              </a:ext>
            </a:extLst>
          </p:cNvPr>
          <p:cNvSpPr>
            <a:spLocks noGrp="1"/>
          </p:cNvSpPr>
          <p:nvPr>
            <p:ph type="title"/>
          </p:nvPr>
        </p:nvSpPr>
        <p:spPr>
          <a:xfrm>
            <a:off x="2667000" y="285509"/>
            <a:ext cx="4941910" cy="868362"/>
          </a:xfrm>
        </p:spPr>
        <p:txBody>
          <a:bodyPr>
            <a:normAutofit fontScale="90000"/>
          </a:bodyPr>
          <a:lstStyle/>
          <a:p>
            <a:r>
              <a:rPr lang="en-US" dirty="0" err="1">
                <a:solidFill>
                  <a:srgbClr val="FF4713"/>
                </a:solidFill>
              </a:rPr>
              <a:t>Visión</a:t>
            </a:r>
            <a:r>
              <a:rPr lang="en-US" dirty="0">
                <a:solidFill>
                  <a:srgbClr val="FF4713"/>
                </a:solidFill>
              </a:rPr>
              <a:t> – </a:t>
            </a:r>
            <a:r>
              <a:rPr lang="en-US" dirty="0" err="1">
                <a:solidFill>
                  <a:srgbClr val="FF4713"/>
                </a:solidFill>
              </a:rPr>
              <a:t>Aspectos</a:t>
            </a:r>
            <a:r>
              <a:rPr lang="en-US" dirty="0">
                <a:solidFill>
                  <a:srgbClr val="FF4713"/>
                </a:solidFill>
              </a:rPr>
              <a:t> </a:t>
            </a:r>
            <a:r>
              <a:rPr lang="en-US" dirty="0" err="1">
                <a:solidFill>
                  <a:srgbClr val="FF4713"/>
                </a:solidFill>
              </a:rPr>
              <a:t>Destacados</a:t>
            </a:r>
            <a:endParaRPr lang="en-US" dirty="0">
              <a:solidFill>
                <a:srgbClr val="FF4713"/>
              </a:solidFill>
            </a:endParaRPr>
          </a:p>
        </p:txBody>
      </p:sp>
      <p:graphicFrame>
        <p:nvGraphicFramePr>
          <p:cNvPr id="7" name="Vision_Plan_1_Table">
            <a:extLst>
              <a:ext uri="{FF2B5EF4-FFF2-40B4-BE49-F238E27FC236}">
                <a16:creationId xmlns:a16="http://schemas.microsoft.com/office/drawing/2014/main" id="{99CBA438-0831-107E-97CB-DA01112639A1}"/>
              </a:ext>
            </a:extLst>
          </p:cNvPr>
          <p:cNvGraphicFramePr>
            <a:graphicFrameLocks noGrp="1"/>
          </p:cNvGraphicFramePr>
          <p:nvPr>
            <p:extLst>
              <p:ext uri="{D42A27DB-BD31-4B8C-83A1-F6EECF244321}">
                <p14:modId xmlns:p14="http://schemas.microsoft.com/office/powerpoint/2010/main" val="3332205763"/>
              </p:ext>
            </p:extLst>
          </p:nvPr>
        </p:nvGraphicFramePr>
        <p:xfrm>
          <a:off x="411480" y="1828800"/>
          <a:ext cx="8321040" cy="2985135"/>
        </p:xfrm>
        <a:graphic>
          <a:graphicData uri="http://schemas.openxmlformats.org/drawingml/2006/table">
            <a:tbl>
              <a:tblPr firstRow="1" bandRow="1">
                <a:tableStyleId>{7E9639D4-E3E2-4D34-9284-5A2195B3D0D7}</a:tableStyleId>
              </a:tblPr>
              <a:tblGrid>
                <a:gridCol w="3931920">
                  <a:extLst>
                    <a:ext uri="{9D8B030D-6E8A-4147-A177-3AD203B41FA5}">
                      <a16:colId xmlns:a16="http://schemas.microsoft.com/office/drawing/2014/main" val="20000"/>
                    </a:ext>
                  </a:extLst>
                </a:gridCol>
                <a:gridCol w="4389120">
                  <a:extLst>
                    <a:ext uri="{9D8B030D-6E8A-4147-A177-3AD203B41FA5}">
                      <a16:colId xmlns:a16="http://schemas.microsoft.com/office/drawing/2014/main" val="552013323"/>
                    </a:ext>
                  </a:extLst>
                </a:gridCol>
              </a:tblGrid>
              <a:tr h="352425">
                <a:tc>
                  <a:txBody>
                    <a:bodyPr/>
                    <a:lstStyle/>
                    <a:p>
                      <a:endParaRPr lang="en-US" sz="1100" dirty="0">
                        <a:solidFill>
                          <a:schemeClr val="bg1"/>
                        </a:solidFill>
                      </a:endParaRPr>
                    </a:p>
                  </a:txBody>
                  <a:tcPr anchor="ctr">
                    <a:solidFill>
                      <a:srgbClr val="FF4713"/>
                    </a:solidFill>
                  </a:tcPr>
                </a:tc>
                <a:tc>
                  <a:txBody>
                    <a:bodyPr/>
                    <a:lstStyle/>
                    <a:p>
                      <a:r>
                        <a:rPr lang="en-US" sz="1100">
                          <a:solidFill>
                            <a:schemeClr val="bg1"/>
                          </a:solidFill>
                        </a:rPr>
                        <a:t>Vision Plan</a:t>
                      </a:r>
                      <a:endParaRPr lang="en-US" sz="11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352425">
                <a:tc>
                  <a:txBody>
                    <a:bodyPr/>
                    <a:lstStyle/>
                    <a:p>
                      <a:r>
                        <a:rPr lang="en-US" sz="1400" dirty="0" err="1">
                          <a:solidFill>
                            <a:srgbClr val="3F4443"/>
                          </a:solidFill>
                        </a:rPr>
                        <a:t>Copago</a:t>
                      </a:r>
                      <a:r>
                        <a:rPr lang="en-US" sz="1400" dirty="0">
                          <a:solidFill>
                            <a:srgbClr val="3F4443"/>
                          </a:solidFill>
                        </a:rPr>
                        <a:t> del examen</a:t>
                      </a:r>
                    </a:p>
                  </a:txBody>
                  <a:tcPr anchor="ctr"/>
                </a:tc>
                <a:tc>
                  <a:txBody>
                    <a:bodyPr/>
                    <a:lstStyle/>
                    <a:p>
                      <a:r>
                        <a:rPr lang="en-US" sz="1400">
                          <a:solidFill>
                            <a:srgbClr val="3F4443"/>
                          </a:solidFill>
                        </a:rPr>
                        <a:t>$10 copago</a:t>
                      </a:r>
                      <a:endParaRPr lang="en-US" sz="1400" dirty="0">
                        <a:solidFill>
                          <a:srgbClr val="3F4443"/>
                        </a:solidFill>
                      </a:endParaRPr>
                    </a:p>
                  </a:txBody>
                  <a:tcPr anchor="ctr"/>
                </a:tc>
                <a:extLst>
                  <a:ext uri="{0D108BD9-81ED-4DB2-BD59-A6C34878D82A}">
                    <a16:rowId xmlns:a16="http://schemas.microsoft.com/office/drawing/2014/main" val="10001"/>
                  </a:ext>
                </a:extLst>
              </a:tr>
              <a:tr h="352425">
                <a:tc>
                  <a:txBody>
                    <a:bodyPr/>
                    <a:lstStyle/>
                    <a:p>
                      <a:r>
                        <a:rPr lang="en-US" sz="1400" dirty="0" err="1">
                          <a:solidFill>
                            <a:srgbClr val="3F4443"/>
                          </a:solidFill>
                        </a:rPr>
                        <a:t>Copago</a:t>
                      </a:r>
                      <a:r>
                        <a:rPr lang="en-US" sz="1400" dirty="0">
                          <a:solidFill>
                            <a:srgbClr val="3F4443"/>
                          </a:solidFill>
                        </a:rPr>
                        <a:t> de </a:t>
                      </a:r>
                      <a:r>
                        <a:rPr lang="en-US" sz="1400" dirty="0" err="1">
                          <a:solidFill>
                            <a:srgbClr val="3F4443"/>
                          </a:solidFill>
                        </a:rPr>
                        <a:t>materiales</a:t>
                      </a:r>
                      <a:endParaRPr lang="en-US" sz="1400" dirty="0">
                        <a:solidFill>
                          <a:srgbClr val="3F4443"/>
                        </a:solidFill>
                      </a:endParaRPr>
                    </a:p>
                  </a:txBody>
                  <a:tcPr anchor="ctr"/>
                </a:tc>
                <a:tc>
                  <a:txBody>
                    <a:bodyPr/>
                    <a:lstStyle/>
                    <a:p>
                      <a:r>
                        <a:rPr lang="en-US" sz="1400" dirty="0">
                          <a:solidFill>
                            <a:srgbClr val="3F4443"/>
                          </a:solidFill>
                        </a:rPr>
                        <a:t>$25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2"/>
                  </a:ext>
                </a:extLst>
              </a:tr>
              <a:tr h="352425">
                <a:tc gridSpan="2">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dirty="0" err="1">
                          <a:solidFill>
                            <a:schemeClr val="bg1"/>
                          </a:solidFill>
                        </a:rPr>
                        <a:t>Beneficios</a:t>
                      </a:r>
                      <a:r>
                        <a:rPr lang="en-US" sz="1000" dirty="0">
                          <a:solidFill>
                            <a:schemeClr val="bg1"/>
                          </a:solidFill>
                        </a:rPr>
                        <a:t> y </a:t>
                      </a:r>
                      <a:r>
                        <a:rPr lang="en-US" sz="1000" dirty="0" err="1">
                          <a:solidFill>
                            <a:schemeClr val="bg1"/>
                          </a:solidFill>
                        </a:rPr>
                        <a:t>Frecuencia</a:t>
                      </a:r>
                      <a:endParaRPr lang="en-US" sz="1000" dirty="0">
                        <a:solidFill>
                          <a:schemeClr val="bg1"/>
                        </a:solidFill>
                      </a:endParaRPr>
                    </a:p>
                  </a:txBody>
                  <a:tcPr anchor="ctr">
                    <a:solidFill>
                      <a:srgbClr val="FF4713"/>
                    </a:solidFill>
                  </a:tcPr>
                </a:tc>
                <a:tc hMerge="1">
                  <a:txBody>
                    <a:bodyPr/>
                    <a:lstStyle/>
                    <a:p>
                      <a:endParaRPr lang="en-US"/>
                    </a:p>
                  </a:txBody>
                  <a:tcPr/>
                </a:tc>
                <a:extLst>
                  <a:ext uri="{0D108BD9-81ED-4DB2-BD59-A6C34878D82A}">
                    <a16:rowId xmlns:a16="http://schemas.microsoft.com/office/drawing/2014/main" val="10003"/>
                  </a:ext>
                </a:extLst>
              </a:tr>
              <a:tr h="352425">
                <a:tc>
                  <a:txBody>
                    <a:bodyPr/>
                    <a:lstStyle/>
                    <a:p>
                      <a:r>
                        <a:rPr lang="en-US" sz="1400" dirty="0">
                          <a:solidFill>
                            <a:srgbClr val="3F4443"/>
                          </a:solidFill>
                        </a:rPr>
                        <a:t>Examen</a:t>
                      </a:r>
                    </a:p>
                  </a:txBody>
                  <a:tcPr anchor="ctr"/>
                </a:tc>
                <a:tc>
                  <a:txBody>
                    <a:bodyPr/>
                    <a:lstStyle/>
                    <a:p>
                      <a:r>
                        <a:rPr lang="en-US" sz="1400">
                          <a:solidFill>
                            <a:srgbClr val="3F4443"/>
                          </a:solidFill>
                        </a:rPr>
                        <a:t>Cubierto cada 12 meses</a:t>
                      </a:r>
                      <a:endParaRPr lang="en-US" sz="1400" dirty="0">
                        <a:solidFill>
                          <a:srgbClr val="3F4443"/>
                        </a:solidFill>
                      </a:endParaRPr>
                    </a:p>
                  </a:txBody>
                  <a:tcPr anchor="ctr"/>
                </a:tc>
                <a:extLst>
                  <a:ext uri="{0D108BD9-81ED-4DB2-BD59-A6C34878D82A}">
                    <a16:rowId xmlns:a16="http://schemas.microsoft.com/office/drawing/2014/main" val="10004"/>
                  </a:ext>
                </a:extLst>
              </a:tr>
              <a:tr h="352425">
                <a:tc>
                  <a:txBody>
                    <a:bodyPr/>
                    <a:lstStyle/>
                    <a:p>
                      <a:r>
                        <a:rPr lang="en-US" sz="1400" dirty="0" err="1">
                          <a:solidFill>
                            <a:srgbClr val="3F4443"/>
                          </a:solidFill>
                        </a:rPr>
                        <a:t>Lentes</a:t>
                      </a:r>
                      <a:endParaRPr lang="en-US" sz="1400" dirty="0">
                        <a:solidFill>
                          <a:srgbClr val="3F4443"/>
                        </a:solidFill>
                      </a:endParaRPr>
                    </a:p>
                  </a:txBody>
                  <a:tcPr anchor="ctr"/>
                </a:tc>
                <a:tc>
                  <a:txBody>
                    <a:bodyPr/>
                    <a:lstStyle/>
                    <a:p>
                      <a:r>
                        <a:rPr lang="en-US" sz="1400">
                          <a:solidFill>
                            <a:srgbClr val="3F4443"/>
                          </a:solidFill>
                        </a:rPr>
                        <a:t>Copago de $25 cada 12 meses</a:t>
                      </a:r>
                      <a:endParaRPr lang="en-US" sz="1400" dirty="0">
                        <a:solidFill>
                          <a:srgbClr val="3F4443"/>
                        </a:solidFill>
                      </a:endParaRPr>
                    </a:p>
                  </a:txBody>
                  <a:tcPr anchor="ctr"/>
                </a:tc>
                <a:extLst>
                  <a:ext uri="{0D108BD9-81ED-4DB2-BD59-A6C34878D82A}">
                    <a16:rowId xmlns:a16="http://schemas.microsoft.com/office/drawing/2014/main" val="10005"/>
                  </a:ext>
                </a:extLst>
              </a:tr>
              <a:tr h="352425">
                <a:tc>
                  <a:txBody>
                    <a:bodyPr/>
                    <a:lstStyle/>
                    <a:p>
                      <a:r>
                        <a:rPr lang="en-US" sz="1400" dirty="0" err="1">
                          <a:solidFill>
                            <a:srgbClr val="3F4443"/>
                          </a:solidFill>
                        </a:rPr>
                        <a:t>Monturas</a:t>
                      </a:r>
                      <a:endParaRPr lang="en-US" sz="1400" dirty="0">
                        <a:solidFill>
                          <a:srgbClr val="3F4443"/>
                        </a:solidFill>
                      </a:endParaRPr>
                    </a:p>
                  </a:txBody>
                  <a:tcPr anchor="ctr"/>
                </a:tc>
                <a:tc>
                  <a:txBody>
                    <a:bodyPr/>
                    <a:lstStyle/>
                    <a:p>
                      <a:r>
                        <a:rPr lang="es-ES" sz="1400">
                          <a:solidFill>
                            <a:srgbClr val="3F4443"/>
                          </a:solidFill>
                        </a:rPr>
                        <a:t>Asignación de $130, 20% del saldo, cada 24 meses</a:t>
                      </a:r>
                      <a:endParaRPr lang="en-US" sz="1400" dirty="0">
                        <a:solidFill>
                          <a:srgbClr val="3F4443"/>
                        </a:solidFill>
                      </a:endParaRPr>
                    </a:p>
                  </a:txBody>
                  <a:tcPr anchor="ctr"/>
                </a:tc>
                <a:extLst>
                  <a:ext uri="{0D108BD9-81ED-4DB2-BD59-A6C34878D82A}">
                    <a16:rowId xmlns:a16="http://schemas.microsoft.com/office/drawing/2014/main" val="10006"/>
                  </a:ext>
                </a:extLst>
              </a:tr>
              <a:tr h="352425">
                <a:tc>
                  <a:txBody>
                    <a:bodyPr/>
                    <a:lstStyle/>
                    <a:p>
                      <a:r>
                        <a:rPr lang="en-US" sz="1400" dirty="0" err="1">
                          <a:solidFill>
                            <a:srgbClr val="3F4443"/>
                          </a:solidFill>
                        </a:rPr>
                        <a:t>Lentes</a:t>
                      </a:r>
                      <a:r>
                        <a:rPr lang="en-US" sz="1400" dirty="0">
                          <a:solidFill>
                            <a:srgbClr val="3F4443"/>
                          </a:solidFill>
                        </a:rPr>
                        <a:t> de </a:t>
                      </a:r>
                      <a:r>
                        <a:rPr lang="en-US" sz="1400" dirty="0" err="1">
                          <a:solidFill>
                            <a:srgbClr val="3F4443"/>
                          </a:solidFill>
                        </a:rPr>
                        <a:t>contacto</a:t>
                      </a:r>
                      <a:r>
                        <a:rPr lang="en-US" sz="1400" dirty="0">
                          <a:solidFill>
                            <a:srgbClr val="3F4443"/>
                          </a:solidFill>
                        </a:rPr>
                        <a:t> electives </a:t>
                      </a:r>
                      <a:r>
                        <a:rPr lang="en-US" sz="1400" dirty="0" err="1">
                          <a:solidFill>
                            <a:srgbClr val="3F4443"/>
                          </a:solidFill>
                        </a:rPr>
                        <a:t>en</a:t>
                      </a:r>
                      <a:r>
                        <a:rPr lang="en-US" sz="1400" dirty="0">
                          <a:solidFill>
                            <a:srgbClr val="3F4443"/>
                          </a:solidFill>
                        </a:rPr>
                        <a:t> </a:t>
                      </a:r>
                      <a:r>
                        <a:rPr lang="en-US" sz="1400" dirty="0" err="1">
                          <a:solidFill>
                            <a:srgbClr val="3F4443"/>
                          </a:solidFill>
                        </a:rPr>
                        <a:t>lugar</a:t>
                      </a:r>
                      <a:r>
                        <a:rPr lang="en-US" sz="1400" dirty="0">
                          <a:solidFill>
                            <a:srgbClr val="3F4443"/>
                          </a:solidFill>
                        </a:rPr>
                        <a:t> de </a:t>
                      </a:r>
                      <a:r>
                        <a:rPr lang="en-US" sz="1400" dirty="0" err="1">
                          <a:solidFill>
                            <a:srgbClr val="3F4443"/>
                          </a:solidFill>
                        </a:rPr>
                        <a:t>monturas</a:t>
                      </a:r>
                      <a:endParaRPr lang="en-US" sz="1400" b="1" dirty="0">
                        <a:solidFill>
                          <a:srgbClr val="3F4443"/>
                        </a:solidFill>
                        <a:latin typeface="Arial" panose="020B0604020202020204" pitchFamily="34" charset="0"/>
                      </a:endParaRPr>
                    </a:p>
                  </a:txBody>
                  <a:tcPr anchor="ctr"/>
                </a:tc>
                <a:tc>
                  <a:txBody>
                    <a:bodyPr/>
                    <a:lstStyle/>
                    <a:p>
                      <a:r>
                        <a:rPr lang="es-ES" sz="1400" dirty="0">
                          <a:solidFill>
                            <a:srgbClr val="3F4443"/>
                          </a:solidFill>
                        </a:rPr>
                        <a:t>Asignación de $130, 15% del saldo, cada 12 meses</a:t>
                      </a:r>
                      <a:endParaRPr lang="en-US" sz="1400" b="1" dirty="0">
                        <a:solidFill>
                          <a:srgbClr val="3F4443"/>
                        </a:solidFill>
                        <a:latin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graphicFrame>
        <p:nvGraphicFramePr>
          <p:cNvPr id="8" name="Dental_Plan_1_Table">
            <a:extLst>
              <a:ext uri="{FF2B5EF4-FFF2-40B4-BE49-F238E27FC236}">
                <a16:creationId xmlns:a16="http://schemas.microsoft.com/office/drawing/2014/main" id="{ABD5BFF0-7BE5-E8C4-25CB-4437AF288630}"/>
              </a:ext>
            </a:extLst>
          </p:cNvPr>
          <p:cNvGraphicFramePr>
            <a:graphicFrameLocks noGrp="1"/>
          </p:cNvGraphicFramePr>
          <p:nvPr>
            <p:extLst>
              <p:ext uri="{D42A27DB-BD31-4B8C-83A1-F6EECF244321}">
                <p14:modId xmlns:p14="http://schemas.microsoft.com/office/powerpoint/2010/main" val="917993440"/>
              </p:ext>
            </p:extLst>
          </p:nvPr>
        </p:nvGraphicFramePr>
        <p:xfrm>
          <a:off x="445893" y="4852573"/>
          <a:ext cx="5486400" cy="1524000"/>
        </p:xfrm>
        <a:graphic>
          <a:graphicData uri="http://schemas.openxmlformats.org/drawingml/2006/table">
            <a:tbl>
              <a:tblPr firstRow="1" bandRow="1">
                <a:tableStyleId>{7E9639D4-E3E2-4D34-9284-5A2195B3D0D7}</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191603">
                <a:tc>
                  <a:txBody>
                    <a:bodyPr/>
                    <a:lstStyle/>
                    <a:p>
                      <a:endParaRPr lang="en-US" sz="1100" dirty="0">
                        <a:solidFill>
                          <a:schemeClr val="bg1"/>
                        </a:solidFill>
                      </a:endParaRPr>
                    </a:p>
                  </a:txBody>
                  <a:tcPr>
                    <a:solidFill>
                      <a:srgbClr val="FF4713"/>
                    </a:solidFill>
                  </a:tcPr>
                </a:tc>
                <a:tc>
                  <a:txBody>
                    <a:bodyPr/>
                    <a:lstStyle/>
                    <a:p>
                      <a:pPr algn="ctr"/>
                      <a:r>
                        <a:rPr lang="en-US" sz="1400" dirty="0" err="1">
                          <a:solidFill>
                            <a:schemeClr val="bg1"/>
                          </a:solidFill>
                        </a:rPr>
                        <a:t>Contribuciones</a:t>
                      </a:r>
                      <a:r>
                        <a:rPr lang="en-US" sz="1400" dirty="0">
                          <a:solidFill>
                            <a:schemeClr val="bg1"/>
                          </a:solidFill>
                        </a:rPr>
                        <a:t> </a:t>
                      </a:r>
                      <a:r>
                        <a:rPr lang="en-US" sz="1400" dirty="0" err="1">
                          <a:solidFill>
                            <a:schemeClr val="bg1"/>
                          </a:solidFill>
                        </a:rPr>
                        <a:t>Semanales</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266554">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$1.49</a:t>
                      </a:r>
                    </a:p>
                  </a:txBody>
                  <a:tcPr anchor="ctr"/>
                </a:tc>
                <a:extLst>
                  <a:ext uri="{0D108BD9-81ED-4DB2-BD59-A6C34878D82A}">
                    <a16:rowId xmlns:a16="http://schemas.microsoft.com/office/drawing/2014/main" val="2812148085"/>
                  </a:ext>
                </a:extLst>
              </a:tr>
              <a:tr h="266554">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y Cónyuge</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$2.83</a:t>
                      </a:r>
                    </a:p>
                  </a:txBody>
                  <a:tcPr anchor="ctr"/>
                </a:tc>
                <a:extLst>
                  <a:ext uri="{0D108BD9-81ED-4DB2-BD59-A6C34878D82A}">
                    <a16:rowId xmlns:a16="http://schemas.microsoft.com/office/drawing/2014/main" val="4073551193"/>
                  </a:ext>
                </a:extLst>
              </a:tr>
              <a:tr h="266554">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e Hijo(s)</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$2.98</a:t>
                      </a:r>
                    </a:p>
                  </a:txBody>
                  <a:tcPr anchor="ctr"/>
                </a:tc>
                <a:extLst>
                  <a:ext uri="{0D108BD9-81ED-4DB2-BD59-A6C34878D82A}">
                    <a16:rowId xmlns:a16="http://schemas.microsoft.com/office/drawing/2014/main" val="10001"/>
                  </a:ext>
                </a:extLst>
              </a:tr>
              <a:tr h="266554">
                <a:tc>
                  <a:txBody>
                    <a:bodyPr/>
                    <a:lstStyle/>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Familia</a:t>
                      </a:r>
                      <a:endParaRPr lang="en-US" sz="1000" dirty="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$4.38</a:t>
                      </a:r>
                    </a:p>
                  </a:txBody>
                  <a:tcPr anchor="ctr"/>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F6D65815-83CC-559C-475F-1C0AFC4DFDCF}"/>
              </a:ext>
            </a:extLst>
          </p:cNvPr>
          <p:cNvPicPr>
            <a:picLocks noChangeAspect="1"/>
          </p:cNvPicPr>
          <p:nvPr/>
        </p:nvPicPr>
        <p:blipFill>
          <a:blip r:embed="rId3"/>
          <a:stretch>
            <a:fillRect/>
          </a:stretch>
        </p:blipFill>
        <p:spPr>
          <a:xfrm>
            <a:off x="7608910" y="285509"/>
            <a:ext cx="1261045" cy="1134545"/>
          </a:xfrm>
          <a:prstGeom prst="rect">
            <a:avLst/>
          </a:prstGeom>
        </p:spPr>
      </p:pic>
      <p:pic>
        <p:nvPicPr>
          <p:cNvPr id="10" name="Picture 9">
            <a:extLst>
              <a:ext uri="{FF2B5EF4-FFF2-40B4-BE49-F238E27FC236}">
                <a16:creationId xmlns:a16="http://schemas.microsoft.com/office/drawing/2014/main" id="{188A0690-0A2A-0F5E-EB53-1A63D8F0B425}"/>
              </a:ext>
            </a:extLst>
          </p:cNvPr>
          <p:cNvPicPr>
            <a:picLocks noChangeAspect="1"/>
          </p:cNvPicPr>
          <p:nvPr/>
        </p:nvPicPr>
        <p:blipFill rotWithShape="1">
          <a:blip r:embed="rId4"/>
          <a:srcRect l="10577" t="5242" r="7259"/>
          <a:stretch/>
        </p:blipFill>
        <p:spPr>
          <a:xfrm>
            <a:off x="445893" y="135839"/>
            <a:ext cx="2128685" cy="1488588"/>
          </a:xfrm>
          <a:prstGeom prst="rect">
            <a:avLst/>
          </a:prstGeom>
        </p:spPr>
      </p:pic>
    </p:spTree>
    <p:extLst>
      <p:ext uri="{BB962C8B-B14F-4D97-AF65-F5344CB8AC3E}">
        <p14:creationId xmlns:p14="http://schemas.microsoft.com/office/powerpoint/2010/main" val="252427451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err="1"/>
              <a:t>Coberturas</a:t>
            </a:r>
            <a:r>
              <a:rPr lang="en-US" dirty="0"/>
              <a:t> </a:t>
            </a:r>
            <a:r>
              <a:rPr lang="en-US" dirty="0" err="1"/>
              <a:t>Auxiliares</a:t>
            </a:r>
            <a:endParaRPr lang="en-US" dirty="0"/>
          </a:p>
        </p:txBody>
      </p:sp>
      <p:pic>
        <p:nvPicPr>
          <p:cNvPr id="6" name="Picture 5">
            <a:extLst>
              <a:ext uri="{FF2B5EF4-FFF2-40B4-BE49-F238E27FC236}">
                <a16:creationId xmlns:a16="http://schemas.microsoft.com/office/drawing/2014/main" id="{94BBE3D9-C004-479F-A582-19F8C1D4362F}"/>
              </a:ext>
            </a:extLst>
          </p:cNvPr>
          <p:cNvPicPr>
            <a:picLocks noChangeAspect="1"/>
          </p:cNvPicPr>
          <p:nvPr/>
        </p:nvPicPr>
        <p:blipFill>
          <a:blip r:embed="rId3"/>
          <a:stretch>
            <a:fillRect/>
          </a:stretch>
        </p:blipFill>
        <p:spPr>
          <a:xfrm>
            <a:off x="452215" y="2238478"/>
            <a:ext cx="8229600" cy="2674621"/>
          </a:xfrm>
          <a:prstGeom prst="rect">
            <a:avLst/>
          </a:prstGeom>
          <a:noFill/>
        </p:spPr>
      </p:pic>
    </p:spTree>
    <p:extLst>
      <p:ext uri="{BB962C8B-B14F-4D97-AF65-F5344CB8AC3E}">
        <p14:creationId xmlns:p14="http://schemas.microsoft.com/office/powerpoint/2010/main" val="311255435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4737"/>
            <a:ext cx="5737050" cy="868362"/>
          </a:xfrm>
        </p:spPr>
        <p:txBody>
          <a:bodyPr>
            <a:normAutofit fontScale="90000"/>
          </a:bodyPr>
          <a:lstStyle/>
          <a:p>
            <a:r>
              <a:rPr lang="en-US" sz="3600" dirty="0"/>
              <a:t>Seguro de Vida </a:t>
            </a:r>
            <a:r>
              <a:rPr lang="en-US" sz="3600" dirty="0" err="1"/>
              <a:t>Básico</a:t>
            </a:r>
            <a:r>
              <a:rPr lang="en-US" sz="3600" dirty="0"/>
              <a:t> y M.A.D (Muerte Accidental y </a:t>
            </a:r>
            <a:r>
              <a:rPr lang="en-US" sz="3600" dirty="0" err="1"/>
              <a:t>Desmembramiento</a:t>
            </a:r>
            <a:r>
              <a:rPr lang="en-US" sz="3600" dirty="0"/>
              <a:t>)</a:t>
            </a:r>
          </a:p>
        </p:txBody>
      </p:sp>
      <p:sp>
        <p:nvSpPr>
          <p:cNvPr id="3" name="Content Placeholder 2">
            <a:extLst>
              <a:ext uri="{FF2B5EF4-FFF2-40B4-BE49-F238E27FC236}">
                <a16:creationId xmlns:a16="http://schemas.microsoft.com/office/drawing/2014/main" id="{5D3A0F5D-FAEC-4722-BAB1-8FB4C0DB4A23}"/>
              </a:ext>
            </a:extLst>
          </p:cNvPr>
          <p:cNvSpPr>
            <a:spLocks noGrp="1"/>
          </p:cNvSpPr>
          <p:nvPr>
            <p:ph idx="1"/>
          </p:nvPr>
        </p:nvSpPr>
        <p:spPr>
          <a:xfrm>
            <a:off x="392723" y="1752600"/>
            <a:ext cx="4272185" cy="4525963"/>
          </a:xfrm>
        </p:spPr>
        <p:txBody>
          <a:bodyPr>
            <a:normAutofit/>
          </a:bodyPr>
          <a:lstStyle/>
          <a:p>
            <a:pPr marL="0" indent="0">
              <a:buNone/>
            </a:pPr>
            <a:r>
              <a:rPr lang="es-ES" sz="1800" dirty="0" err="1">
                <a:solidFill>
                  <a:srgbClr val="3F4443"/>
                </a:solidFill>
              </a:rPr>
              <a:t>Vinylmax</a:t>
            </a:r>
            <a:r>
              <a:rPr lang="es-ES" sz="1800" dirty="0">
                <a:solidFill>
                  <a:srgbClr val="3F4443"/>
                </a:solidFill>
              </a:rPr>
              <a:t> Windows se complace en ofrecer un beneficio de seguro de vida y muerte accidental y desmembramiento (M.A.D) pagado por el empleador a todos los empleados elegibles</a:t>
            </a:r>
            <a:r>
              <a:rPr lang="en-US" sz="1800" dirty="0">
                <a:solidFill>
                  <a:srgbClr val="3F4443"/>
                </a:solidFill>
              </a:rPr>
              <a:t>:</a:t>
            </a:r>
          </a:p>
          <a:p>
            <a:pPr marL="400050" lvl="1" indent="0">
              <a:buNone/>
            </a:pPr>
            <a:r>
              <a:rPr lang="en-US" sz="1800" b="1" dirty="0" err="1">
                <a:solidFill>
                  <a:srgbClr val="3F4443"/>
                </a:solidFill>
              </a:rPr>
              <a:t>Beneficio</a:t>
            </a:r>
            <a:r>
              <a:rPr lang="en-US" sz="1800" b="1" dirty="0">
                <a:solidFill>
                  <a:srgbClr val="3F4443"/>
                </a:solidFill>
              </a:rPr>
              <a:t> para </a:t>
            </a:r>
            <a:r>
              <a:rPr lang="en-US" sz="1800" b="1" dirty="0" err="1">
                <a:solidFill>
                  <a:srgbClr val="3F4443"/>
                </a:solidFill>
              </a:rPr>
              <a:t>el</a:t>
            </a:r>
            <a:r>
              <a:rPr lang="en-US" sz="1800" b="1" dirty="0">
                <a:solidFill>
                  <a:srgbClr val="3F4443"/>
                </a:solidFill>
              </a:rPr>
              <a:t> </a:t>
            </a:r>
            <a:r>
              <a:rPr lang="en-US" sz="1800" b="1" dirty="0" err="1">
                <a:solidFill>
                  <a:srgbClr val="3F4443"/>
                </a:solidFill>
              </a:rPr>
              <a:t>Empleado</a:t>
            </a:r>
            <a:endParaRPr lang="en-US" sz="1800" b="1" dirty="0">
              <a:solidFill>
                <a:srgbClr val="3F4443"/>
              </a:solidFill>
            </a:endParaRPr>
          </a:p>
          <a:p>
            <a:pPr marL="685800" lvl="1"/>
            <a:r>
              <a:rPr lang="es-ES" sz="1800" dirty="0">
                <a:solidFill>
                  <a:srgbClr val="3F4443"/>
                </a:solidFill>
              </a:rPr>
              <a:t>$25,000 de Seguro de Vida</a:t>
            </a:r>
          </a:p>
          <a:p>
            <a:pPr marL="685800" lvl="1"/>
            <a:r>
              <a:rPr lang="es-ES" sz="1800" dirty="0">
                <a:solidFill>
                  <a:srgbClr val="3F4443"/>
                </a:solidFill>
              </a:rPr>
              <a:t>$25,000 de Monto Garantizado</a:t>
            </a:r>
          </a:p>
          <a:p>
            <a:pPr marL="685800" lvl="1"/>
            <a:r>
              <a:rPr lang="es-ES" sz="1800" dirty="0">
                <a:solidFill>
                  <a:srgbClr val="3F4443"/>
                </a:solidFill>
              </a:rPr>
              <a:t>$25,000 es el Monto Máximo del Beneficio</a:t>
            </a:r>
            <a:endParaRPr lang="en-US" sz="1800" dirty="0">
              <a:solidFill>
                <a:srgbClr val="3F4443"/>
              </a:solidFill>
            </a:endParaRPr>
          </a:p>
        </p:txBody>
      </p:sp>
      <p:sp>
        <p:nvSpPr>
          <p:cNvPr id="7" name="Rectangle 4"/>
          <p:cNvSpPr>
            <a:spLocks noChangeArrowheads="1"/>
          </p:cNvSpPr>
          <p:nvPr/>
        </p:nvSpPr>
        <p:spPr bwMode="auto">
          <a:xfrm>
            <a:off x="457200" y="5867849"/>
            <a:ext cx="8305800" cy="514171"/>
          </a:xfrm>
          <a:prstGeom prst="rect">
            <a:avLst/>
          </a:prstGeom>
          <a:noFill/>
          <a:ln w="9525">
            <a:noFill/>
            <a:miter lim="800000"/>
          </a:ln>
        </p:spPr>
        <p:txBody>
          <a:bodyPr wrap="square" lIns="82479" tIns="41239" rIns="82479" bIns="41239">
            <a:spAutoFit/>
          </a:bodyPr>
          <a:lstStyle/>
          <a:p>
            <a:pPr algn="ctr" defTabSz="825500"/>
            <a:r>
              <a:rPr lang="es-ES" sz="1400" b="1" dirty="0">
                <a:solidFill>
                  <a:srgbClr val="FF4713"/>
                </a:solidFill>
                <a:latin typeface="Arial" panose="020B0604020202020204" pitchFamily="34" charset="0"/>
                <a:cs typeface="Calibri" panose="020F0502020204030204" pitchFamily="34" charset="0"/>
              </a:rPr>
              <a:t>Por favor, asegúrese de revisar y actualizar su información de beneficiario según sea necesario; no tiene que hacerse durante la Inscripción Abierta</a:t>
            </a:r>
            <a:r>
              <a:rPr lang="en-US" sz="1050" b="1" dirty="0">
                <a:solidFill>
                  <a:srgbClr val="FF4713"/>
                </a:solidFill>
                <a:latin typeface="Arial" panose="020B0604020202020204" pitchFamily="34" charset="0"/>
                <a:cs typeface="Calibri" panose="020F0502020204030204" pitchFamily="34" charset="0"/>
              </a:rPr>
              <a:t>.</a:t>
            </a:r>
            <a:endParaRPr lang="en-US" sz="1050" dirty="0">
              <a:solidFill>
                <a:srgbClr val="FF4713"/>
              </a:solidFill>
              <a:latin typeface="Arial" panose="020B0604020202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D16CE8-A750-4BD0-BC2C-B53F27672A86}"/>
              </a:ext>
            </a:extLst>
          </p:cNvPr>
          <p:cNvPicPr>
            <a:picLocks noChangeAspect="1"/>
          </p:cNvPicPr>
          <p:nvPr/>
        </p:nvPicPr>
        <p:blipFill>
          <a:blip r:embed="rId3"/>
          <a:stretch>
            <a:fillRect/>
          </a:stretch>
        </p:blipFill>
        <p:spPr>
          <a:xfrm>
            <a:off x="6391450" y="324737"/>
            <a:ext cx="2371550" cy="768163"/>
          </a:xfrm>
          <a:prstGeom prst="rect">
            <a:avLst/>
          </a:prstGeom>
        </p:spPr>
      </p:pic>
      <p:pic>
        <p:nvPicPr>
          <p:cNvPr id="9" name="Picture 8">
            <a:extLst>
              <a:ext uri="{FF2B5EF4-FFF2-40B4-BE49-F238E27FC236}">
                <a16:creationId xmlns:a16="http://schemas.microsoft.com/office/drawing/2014/main" id="{7118C7F9-F64D-0502-7D37-C9B7357F8E01}"/>
              </a:ext>
            </a:extLst>
          </p:cNvPr>
          <p:cNvPicPr>
            <a:picLocks noChangeAspect="1"/>
          </p:cNvPicPr>
          <p:nvPr/>
        </p:nvPicPr>
        <p:blipFill>
          <a:blip r:embed="rId4"/>
          <a:stretch>
            <a:fillRect/>
          </a:stretch>
        </p:blipFill>
        <p:spPr>
          <a:xfrm>
            <a:off x="5876433" y="1312807"/>
            <a:ext cx="2893941" cy="3773372"/>
          </a:xfrm>
          <a:prstGeom prst="rect">
            <a:avLst/>
          </a:prstGeom>
        </p:spPr>
      </p:pic>
    </p:spTree>
    <p:extLst>
      <p:ext uri="{BB962C8B-B14F-4D97-AF65-F5344CB8AC3E}">
        <p14:creationId xmlns:p14="http://schemas.microsoft.com/office/powerpoint/2010/main" val="396101587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normAutofit/>
          </a:bodyPr>
          <a:lstStyle/>
          <a:p>
            <a:r>
              <a:rPr lang="es-ES" sz="3600" dirty="0"/>
              <a:t>Seguro de Vida y M.A.D Voluntario</a:t>
            </a:r>
            <a:endParaRPr lang="en-US" sz="3600" dirty="0"/>
          </a:p>
        </p:txBody>
      </p:sp>
      <p:pic>
        <p:nvPicPr>
          <p:cNvPr id="4" name="Picture 3">
            <a:extLst>
              <a:ext uri="{FF2B5EF4-FFF2-40B4-BE49-F238E27FC236}">
                <a16:creationId xmlns:a16="http://schemas.microsoft.com/office/drawing/2014/main" id="{06CC7FB2-2970-4A71-B8A8-43F6C51E53FE}"/>
              </a:ext>
            </a:extLst>
          </p:cNvPr>
          <p:cNvPicPr>
            <a:picLocks noChangeAspect="1"/>
          </p:cNvPicPr>
          <p:nvPr/>
        </p:nvPicPr>
        <p:blipFill>
          <a:blip r:embed="rId3"/>
          <a:stretch>
            <a:fillRect/>
          </a:stretch>
        </p:blipFill>
        <p:spPr>
          <a:xfrm>
            <a:off x="6151595" y="990600"/>
            <a:ext cx="2377646" cy="768163"/>
          </a:xfrm>
          <a:prstGeom prst="rect">
            <a:avLst/>
          </a:prstGeom>
        </p:spPr>
      </p:pic>
      <p:pic>
        <p:nvPicPr>
          <p:cNvPr id="10" name="Picture 9">
            <a:extLst>
              <a:ext uri="{FF2B5EF4-FFF2-40B4-BE49-F238E27FC236}">
                <a16:creationId xmlns:a16="http://schemas.microsoft.com/office/drawing/2014/main" id="{D8894757-1A87-07AE-3718-B3FA70235993}"/>
              </a:ext>
            </a:extLst>
          </p:cNvPr>
          <p:cNvPicPr>
            <a:picLocks noChangeAspect="1"/>
          </p:cNvPicPr>
          <p:nvPr/>
        </p:nvPicPr>
        <p:blipFill rotWithShape="1">
          <a:blip r:embed="rId4"/>
          <a:srcRect l="16163"/>
          <a:stretch/>
        </p:blipFill>
        <p:spPr>
          <a:xfrm>
            <a:off x="5776452" y="2093260"/>
            <a:ext cx="3179955" cy="2524125"/>
          </a:xfrm>
          <a:prstGeom prst="rect">
            <a:avLst/>
          </a:prstGeom>
        </p:spPr>
      </p:pic>
      <p:graphicFrame>
        <p:nvGraphicFramePr>
          <p:cNvPr id="6" name="Table 5">
            <a:extLst>
              <a:ext uri="{FF2B5EF4-FFF2-40B4-BE49-F238E27FC236}">
                <a16:creationId xmlns:a16="http://schemas.microsoft.com/office/drawing/2014/main" id="{050557C1-13C1-3640-7CDB-EAF5506C69E3}"/>
              </a:ext>
            </a:extLst>
          </p:cNvPr>
          <p:cNvGraphicFramePr>
            <a:graphicFrameLocks noGrp="1"/>
          </p:cNvGraphicFramePr>
          <p:nvPr>
            <p:extLst>
              <p:ext uri="{D42A27DB-BD31-4B8C-83A1-F6EECF244321}">
                <p14:modId xmlns:p14="http://schemas.microsoft.com/office/powerpoint/2010/main" val="3880720397"/>
              </p:ext>
            </p:extLst>
          </p:nvPr>
        </p:nvGraphicFramePr>
        <p:xfrm>
          <a:off x="765175" y="1021415"/>
          <a:ext cx="3997325" cy="3314700"/>
        </p:xfrm>
        <a:graphic>
          <a:graphicData uri="http://schemas.openxmlformats.org/drawingml/2006/table">
            <a:tbl>
              <a:tblPr firstRow="1" firstCol="1" bandRow="1"/>
              <a:tblGrid>
                <a:gridCol w="1565275">
                  <a:extLst>
                    <a:ext uri="{9D8B030D-6E8A-4147-A177-3AD203B41FA5}">
                      <a16:colId xmlns:a16="http://schemas.microsoft.com/office/drawing/2014/main" val="84938860"/>
                    </a:ext>
                  </a:extLst>
                </a:gridCol>
                <a:gridCol w="2432050">
                  <a:extLst>
                    <a:ext uri="{9D8B030D-6E8A-4147-A177-3AD203B41FA5}">
                      <a16:colId xmlns:a16="http://schemas.microsoft.com/office/drawing/2014/main" val="2041859099"/>
                    </a:ext>
                  </a:extLst>
                </a:gridCol>
              </a:tblGrid>
              <a:tr h="387350">
                <a:tc gridSpan="2">
                  <a:txBody>
                    <a:bodyPr/>
                    <a:lstStyle/>
                    <a:p>
                      <a:pPr marL="0" marR="0" algn="ctr">
                        <a:spcBef>
                          <a:spcPts val="0"/>
                        </a:spcBef>
                        <a:spcAft>
                          <a:spcPts val="0"/>
                        </a:spcAft>
                      </a:pPr>
                      <a:r>
                        <a:rPr lang="en-US" sz="11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Lincoln Financial Group</a:t>
                      </a:r>
                      <a:endParaRPr lang="en-US" sz="10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endParaRPr>
                    </a:p>
                    <a:p>
                      <a:pPr marL="0" marR="0" algn="ctr">
                        <a:spcBef>
                          <a:spcPts val="0"/>
                        </a:spcBef>
                        <a:spcAft>
                          <a:spcPts val="0"/>
                        </a:spcAft>
                      </a:pPr>
                      <a:r>
                        <a:rPr lang="en-US" sz="11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Vida y M.A.D </a:t>
                      </a:r>
                      <a:r>
                        <a:rPr lang="en-US" sz="1100" b="1" dirty="0" err="1">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Voluntario</a:t>
                      </a:r>
                      <a:endParaRPr lang="en-US" sz="10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4813"/>
                    </a:solidFill>
                  </a:tcPr>
                </a:tc>
                <a:tc hMerge="1">
                  <a:txBody>
                    <a:bodyPr/>
                    <a:lstStyle/>
                    <a:p>
                      <a:endParaRPr lang="en-US"/>
                    </a:p>
                  </a:txBody>
                  <a:tcPr/>
                </a:tc>
                <a:extLst>
                  <a:ext uri="{0D108BD9-81ED-4DB2-BD59-A6C34878D82A}">
                    <a16:rowId xmlns:a16="http://schemas.microsoft.com/office/drawing/2014/main" val="1635982442"/>
                  </a:ext>
                </a:extLst>
              </a:tr>
              <a:tr h="153035">
                <a:tc gridSpan="2">
                  <a:txBody>
                    <a:bodyPr/>
                    <a:lstStyle/>
                    <a:p>
                      <a:pPr marL="0" marR="0" algn="l">
                        <a:spcBef>
                          <a:spcPts val="0"/>
                        </a:spcBef>
                        <a:spcAft>
                          <a:spcPts val="0"/>
                        </a:spcAft>
                        <a:tabLst>
                          <a:tab pos="6972300" algn="l"/>
                        </a:tabLst>
                      </a:pPr>
                      <a:r>
                        <a:rPr lang="en-US" sz="1000" b="1">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Empleado</a:t>
                      </a:r>
                      <a:endParaRPr lang="en-US" sz="1000" b="1">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2532738139"/>
                  </a:ext>
                </a:extLst>
              </a:tr>
              <a:tr h="317500">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Monto del Beneficio</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Incrementos de $10,000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3565201864"/>
                  </a:ext>
                </a:extLst>
              </a:tr>
              <a:tr h="317500">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Máximo de Beneficio</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$500,000</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483725207"/>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Emisión Garantizada</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$200,000</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168511273"/>
                  </a:ext>
                </a:extLst>
              </a:tr>
              <a:tr h="180975">
                <a:tc gridSpan="2">
                  <a:txBody>
                    <a:bodyPr/>
                    <a:lstStyle/>
                    <a:p>
                      <a:pPr marL="0" marR="9525" algn="l">
                        <a:spcBef>
                          <a:spcPts val="0"/>
                        </a:spcBef>
                        <a:spcAft>
                          <a:spcPts val="0"/>
                        </a:spcAft>
                        <a:tabLst>
                          <a:tab pos="6972300" algn="l"/>
                        </a:tabLst>
                      </a:pPr>
                      <a:r>
                        <a:rPr lang="en-US" sz="1100" b="1">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Cónyuge</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3855386506"/>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Monto del Beneficio</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Incrementos de $5,000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889091122"/>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Máximo de Beneficio</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78576181"/>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Emisión Garantizada</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$30,000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3122591545"/>
                  </a:ext>
                </a:extLst>
              </a:tr>
              <a:tr h="140970">
                <a:tc gridSpan="2">
                  <a:txBody>
                    <a:bodyPr/>
                    <a:lstStyle/>
                    <a:p>
                      <a:pPr marL="0" marR="9525" algn="l">
                        <a:spcBef>
                          <a:spcPts val="0"/>
                        </a:spcBef>
                        <a:spcAft>
                          <a:spcPts val="0"/>
                        </a:spcAft>
                        <a:tabLst>
                          <a:tab pos="6972300" algn="l"/>
                        </a:tabLst>
                      </a:pPr>
                      <a:r>
                        <a:rPr lang="en-US" sz="1100" b="1">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Hijo(s)</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1408687559"/>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Monto del Beneficio Opción 1</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kern="12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 $100 - 14 días a 6 meses </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p>
                      <a:pPr marL="0" marR="9525" algn="ctr">
                        <a:spcBef>
                          <a:spcPts val="0"/>
                        </a:spcBef>
                        <a:spcAft>
                          <a:spcPts val="0"/>
                        </a:spcAft>
                        <a:tabLst>
                          <a:tab pos="6972300" algn="l"/>
                        </a:tabLst>
                      </a:pPr>
                      <a:r>
                        <a:rPr lang="en-US" sz="1100" kern="12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 $10,000 - de 6 meses a 26 años</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3136566490"/>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Monto del Beneficio Opción 2</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kern="12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$100 - 14 días a 6 meses </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p>
                      <a:pPr marL="0" marR="9525" algn="ctr">
                        <a:spcBef>
                          <a:spcPts val="0"/>
                        </a:spcBef>
                        <a:spcAft>
                          <a:spcPts val="0"/>
                        </a:spcAft>
                        <a:tabLst>
                          <a:tab pos="6972300" algn="l"/>
                        </a:tabLst>
                      </a:pPr>
                      <a:r>
                        <a:rPr lang="en-US" sz="1100" kern="12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 $20,000 - de 6 meses a 26 </a:t>
                      </a:r>
                      <a:r>
                        <a:rPr lang="en-US" sz="1100" kern="1200" dirty="0" err="1">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años</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674383906"/>
                  </a:ext>
                </a:extLst>
              </a:tr>
            </a:tbl>
          </a:graphicData>
        </a:graphic>
      </p:graphicFrame>
      <p:sp>
        <p:nvSpPr>
          <p:cNvPr id="9" name="Content Placeholder 2">
            <a:extLst>
              <a:ext uri="{FF2B5EF4-FFF2-40B4-BE49-F238E27FC236}">
                <a16:creationId xmlns:a16="http://schemas.microsoft.com/office/drawing/2014/main" id="{9A378D15-E75F-4D90-844D-160801677000}"/>
              </a:ext>
            </a:extLst>
          </p:cNvPr>
          <p:cNvSpPr>
            <a:spLocks noGrp="1"/>
          </p:cNvSpPr>
          <p:nvPr/>
        </p:nvSpPr>
        <p:spPr>
          <a:xfrm>
            <a:off x="193407" y="4800600"/>
            <a:ext cx="8763000" cy="829310"/>
          </a:xfrm>
          <a:prstGeom prst="rect">
            <a:avLst/>
          </a:prstGeom>
        </p:spPr>
        <p:txBody>
          <a:bodyPr vert="horz" lIns="91440" tIns="45720" rIns="91440" bIns="45720" rtlCol="0">
            <a:noAutofit/>
          </a:bodyPr>
          <a:lstStyle/>
          <a:p>
            <a:pPr marL="0" marR="0" indent="457200">
              <a:spcBef>
                <a:spcPts val="0"/>
              </a:spcBef>
              <a:spcAft>
                <a:spcPts val="0"/>
              </a:spcAft>
            </a:pPr>
            <a:r>
              <a:rPr lang="en-US" sz="1400" kern="1200" dirty="0">
                <a:solidFill>
                  <a:srgbClr val="000000"/>
                </a:solidFill>
                <a:effectLst/>
                <a:latin typeface="Calibri" panose="020F0502020204030204" pitchFamily="34" charset="0"/>
                <a:ea typeface="Malgun Gothic" panose="020B0503020000020004" pitchFamily="34" charset="-127"/>
              </a:rPr>
              <a:t>Se </a:t>
            </a:r>
            <a:r>
              <a:rPr lang="en-US" sz="1400" kern="1200" dirty="0" err="1">
                <a:solidFill>
                  <a:srgbClr val="000000"/>
                </a:solidFill>
                <a:effectLst/>
                <a:latin typeface="Calibri" panose="020F0502020204030204" pitchFamily="34" charset="0"/>
                <a:ea typeface="Malgun Gothic" panose="020B0503020000020004" pitchFamily="34" charset="-127"/>
              </a:rPr>
              <a:t>requiere</a:t>
            </a:r>
            <a:r>
              <a:rPr lang="en-US" sz="1400" kern="1200" dirty="0">
                <a:solidFill>
                  <a:srgbClr val="000000"/>
                </a:solidFill>
                <a:effectLst/>
                <a:latin typeface="Calibri" panose="020F0502020204030204" pitchFamily="34" charset="0"/>
                <a:ea typeface="Malgun Gothic" panose="020B0503020000020004" pitchFamily="34" charset="-127"/>
              </a:rPr>
              <a:t> </a:t>
            </a:r>
            <a:r>
              <a:rPr lang="en-US" sz="1400" kern="1200" dirty="0" err="1">
                <a:solidFill>
                  <a:srgbClr val="000000"/>
                </a:solidFill>
                <a:effectLst/>
                <a:latin typeface="Calibri" panose="020F0502020204030204" pitchFamily="34" charset="0"/>
                <a:ea typeface="Malgun Gothic" panose="020B0503020000020004" pitchFamily="34" charset="-127"/>
              </a:rPr>
              <a:t>el</a:t>
            </a:r>
            <a:r>
              <a:rPr lang="en-US" sz="1400" kern="1200" dirty="0">
                <a:solidFill>
                  <a:srgbClr val="000000"/>
                </a:solidFill>
                <a:effectLst/>
                <a:latin typeface="Calibri" panose="020F0502020204030204" pitchFamily="34" charset="0"/>
                <a:ea typeface="Malgun Gothic" panose="020B0503020000020004" pitchFamily="34" charset="-127"/>
              </a:rPr>
              <a:t> </a:t>
            </a:r>
            <a:r>
              <a:rPr lang="en-US" sz="1400" kern="1200" dirty="0" err="1">
                <a:solidFill>
                  <a:srgbClr val="000000"/>
                </a:solidFill>
                <a:effectLst/>
                <a:latin typeface="Calibri" panose="020F0502020204030204" pitchFamily="34" charset="0"/>
                <a:ea typeface="Malgun Gothic" panose="020B0503020000020004" pitchFamily="34" charset="-127"/>
              </a:rPr>
              <a:t>formulario</a:t>
            </a:r>
            <a:r>
              <a:rPr lang="en-US" sz="1400" kern="1200" dirty="0">
                <a:solidFill>
                  <a:srgbClr val="000000"/>
                </a:solidFill>
                <a:effectLst/>
                <a:latin typeface="Calibri" panose="020F0502020204030204" pitchFamily="34" charset="0"/>
                <a:ea typeface="Malgun Gothic" panose="020B0503020000020004" pitchFamily="34" charset="-127"/>
              </a:rPr>
              <a:t> de EOI (</a:t>
            </a:r>
            <a:r>
              <a:rPr lang="en-US" sz="1400" kern="1200" dirty="0" err="1">
                <a:solidFill>
                  <a:srgbClr val="000000"/>
                </a:solidFill>
                <a:effectLst/>
                <a:latin typeface="Calibri" panose="020F0502020204030204" pitchFamily="34" charset="0"/>
                <a:ea typeface="Malgun Gothic" panose="020B0503020000020004" pitchFamily="34" charset="-127"/>
              </a:rPr>
              <a:t>Evidencia</a:t>
            </a:r>
            <a:r>
              <a:rPr lang="en-US" sz="1400" kern="1200" dirty="0">
                <a:solidFill>
                  <a:srgbClr val="000000"/>
                </a:solidFill>
                <a:effectLst/>
                <a:latin typeface="Calibri" panose="020F0502020204030204" pitchFamily="34" charset="0"/>
                <a:ea typeface="Malgun Gothic" panose="020B0503020000020004" pitchFamily="34" charset="-127"/>
              </a:rPr>
              <a:t> de </a:t>
            </a:r>
            <a:r>
              <a:rPr lang="en-US" sz="1400" kern="1200" dirty="0" err="1">
                <a:solidFill>
                  <a:srgbClr val="000000"/>
                </a:solidFill>
                <a:effectLst/>
                <a:latin typeface="Calibri" panose="020F0502020204030204" pitchFamily="34" charset="0"/>
                <a:ea typeface="Malgun Gothic" panose="020B0503020000020004" pitchFamily="34" charset="-127"/>
              </a:rPr>
              <a:t>Asegurabilidad</a:t>
            </a:r>
            <a:r>
              <a:rPr lang="en-US" sz="1400" kern="1200" dirty="0">
                <a:solidFill>
                  <a:srgbClr val="000000"/>
                </a:solidFill>
                <a:effectLst/>
                <a:latin typeface="Calibri" panose="020F0502020204030204" pitchFamily="34" charset="0"/>
                <a:ea typeface="Malgun Gothic" panose="020B0503020000020004" pitchFamily="34" charset="-127"/>
              </a:rPr>
              <a:t>) </a:t>
            </a:r>
            <a:r>
              <a:rPr lang="en-US" sz="1400" kern="1200" dirty="0" err="1">
                <a:solidFill>
                  <a:srgbClr val="000000"/>
                </a:solidFill>
                <a:effectLst/>
                <a:latin typeface="Calibri" panose="020F0502020204030204" pitchFamily="34" charset="0"/>
                <a:ea typeface="Malgun Gothic" panose="020B0503020000020004" pitchFamily="34" charset="-127"/>
              </a:rPr>
              <a:t>si</a:t>
            </a:r>
            <a:r>
              <a:rPr lang="en-US" sz="1400" kern="1200" dirty="0">
                <a:solidFill>
                  <a:srgbClr val="000000"/>
                </a:solidFill>
                <a:effectLst/>
                <a:latin typeface="Calibri" panose="020F0502020204030204" pitchFamily="34" charset="0"/>
                <a:ea typeface="Malgun Gothic" panose="020B0503020000020004" pitchFamily="34" charset="-127"/>
              </a:rPr>
              <a:t>:</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Usted</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y/o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su</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cónyuge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están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solicitando</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una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cantidad</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mayor que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el</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máximo</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de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Emisión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Garantizada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la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inscripción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inicial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Usted</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y/o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su</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cónyuge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están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aumentando</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el</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nivel</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actual de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cobertura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más</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de 2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incrementos</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Usted</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y/o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su</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cónyuge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rechazaron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previamente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la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cobertura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y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están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eligiendo</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cobertura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este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año</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384057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Seguro de </a:t>
            </a:r>
            <a:r>
              <a:rPr lang="en-US" sz="3600" dirty="0" err="1"/>
              <a:t>Incapacidad</a:t>
            </a:r>
            <a:endParaRPr lang="en-US" sz="3600" dirty="0"/>
          </a:p>
        </p:txBody>
      </p:sp>
      <p:sp>
        <p:nvSpPr>
          <p:cNvPr id="26" name="Content Placeholder 25">
            <a:extLst>
              <a:ext uri="{FF2B5EF4-FFF2-40B4-BE49-F238E27FC236}">
                <a16:creationId xmlns:a16="http://schemas.microsoft.com/office/drawing/2014/main" id="{2FD43197-6CE8-437F-8617-C14EB588EF3C}"/>
              </a:ext>
            </a:extLst>
          </p:cNvPr>
          <p:cNvSpPr>
            <a:spLocks noGrp="1"/>
          </p:cNvSpPr>
          <p:nvPr>
            <p:ph idx="1"/>
          </p:nvPr>
        </p:nvSpPr>
        <p:spPr/>
        <p:txBody>
          <a:bodyPr>
            <a:normAutofit/>
          </a:bodyPr>
          <a:lstStyle/>
          <a:p>
            <a:pPr marL="0" indent="0">
              <a:buNone/>
            </a:pPr>
            <a:r>
              <a:rPr lang="es-ES" sz="1800" dirty="0">
                <a:solidFill>
                  <a:srgbClr val="3F4443"/>
                </a:solidFill>
              </a:rPr>
              <a:t>El seguro de incapacidad protege su salario si no puede trabajar debido a una discapacidad calificada (accidente o enfermedad)</a:t>
            </a:r>
          </a:p>
          <a:p>
            <a:pPr marL="0" indent="0">
              <a:buNone/>
            </a:pPr>
            <a:endParaRPr lang="en-US" sz="1800" dirty="0">
              <a:solidFill>
                <a:srgbClr val="3F4443"/>
              </a:solidFill>
            </a:endParaRPr>
          </a:p>
          <a:p>
            <a:r>
              <a:rPr lang="es-ES" sz="1800" dirty="0">
                <a:solidFill>
                  <a:srgbClr val="3F4443"/>
                </a:solidFill>
              </a:rPr>
              <a:t>En pocas palabras, una discapacidad a corto plazo es una situación que lo deja fuera del trabajo temporalmente, como una lesión, enfermedad o procedimiento. Cuando ocurre uno de estos incidentes y no puede ganar un ingreso, puede calificar para beneficios si está inscrito en un plan de seguro de discapacidad a corto plazo.</a:t>
            </a:r>
          </a:p>
          <a:p>
            <a:endParaRPr lang="es-ES" sz="1800" dirty="0">
              <a:solidFill>
                <a:srgbClr val="3F4443"/>
              </a:solidFill>
            </a:endParaRPr>
          </a:p>
          <a:p>
            <a:r>
              <a:rPr lang="es-ES" sz="1800" dirty="0">
                <a:solidFill>
                  <a:srgbClr val="3F4443"/>
                </a:solidFill>
              </a:rPr>
              <a:t>El seguro de discapacidad a largo plazo proporciona ingresos a aquellos cuyos ingresos se ven interrumpidos por períodos prolongados de discapacidad</a:t>
            </a:r>
            <a:endParaRPr lang="en-US" sz="1800" dirty="0">
              <a:solidFill>
                <a:srgbClr val="3F4443"/>
              </a:solidFill>
            </a:endParaRPr>
          </a:p>
        </p:txBody>
      </p:sp>
      <p:pic>
        <p:nvPicPr>
          <p:cNvPr id="4" name="Picture 3">
            <a:extLst>
              <a:ext uri="{FF2B5EF4-FFF2-40B4-BE49-F238E27FC236}">
                <a16:creationId xmlns:a16="http://schemas.microsoft.com/office/drawing/2014/main" id="{457C00D2-1A26-086C-7D62-D66BEB7C7829}"/>
              </a:ext>
            </a:extLst>
          </p:cNvPr>
          <p:cNvPicPr>
            <a:picLocks noChangeAspect="1"/>
          </p:cNvPicPr>
          <p:nvPr/>
        </p:nvPicPr>
        <p:blipFill>
          <a:blip r:embed="rId3"/>
          <a:stretch>
            <a:fillRect/>
          </a:stretch>
        </p:blipFill>
        <p:spPr>
          <a:xfrm>
            <a:off x="5867400" y="4790510"/>
            <a:ext cx="2696645" cy="1792852"/>
          </a:xfrm>
          <a:prstGeom prst="rect">
            <a:avLst/>
          </a:prstGeom>
        </p:spPr>
      </p:pic>
    </p:spTree>
    <p:extLst>
      <p:ext uri="{BB962C8B-B14F-4D97-AF65-F5344CB8AC3E}">
        <p14:creationId xmlns:p14="http://schemas.microsoft.com/office/powerpoint/2010/main" val="37962230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358615" y="493151"/>
            <a:ext cx="3813585" cy="868362"/>
          </a:xfrm>
        </p:spPr>
        <p:txBody>
          <a:bodyPr>
            <a:normAutofit fontScale="90000"/>
          </a:bodyPr>
          <a:lstStyle/>
          <a:p>
            <a:r>
              <a:rPr lang="es-ES" dirty="0">
                <a:solidFill>
                  <a:srgbClr val="FF4713"/>
                </a:solidFill>
              </a:rPr>
              <a:t>Núcleo de Incapacidad a Corto Plazo</a:t>
            </a:r>
            <a:endParaRPr lang="en-US" dirty="0">
              <a:solidFill>
                <a:srgbClr val="FF4713"/>
              </a:solidFill>
            </a:endParaRPr>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390951" y="568388"/>
            <a:ext cx="2107019" cy="680730"/>
          </a:xfrm>
          <a:prstGeom prst="rect">
            <a:avLst/>
          </a:prstGeom>
        </p:spPr>
      </p:pic>
      <p:sp>
        <p:nvSpPr>
          <p:cNvPr id="2" name="Content Placeholder 3">
            <a:extLst>
              <a:ext uri="{FF2B5EF4-FFF2-40B4-BE49-F238E27FC236}">
                <a16:creationId xmlns:a16="http://schemas.microsoft.com/office/drawing/2014/main" id="{6A5BBE83-D09D-69E7-2FE4-AF97E6FE47CB}"/>
              </a:ext>
            </a:extLst>
          </p:cNvPr>
          <p:cNvSpPr txBox="1"/>
          <p:nvPr/>
        </p:nvSpPr>
        <p:spPr>
          <a:xfrm>
            <a:off x="672181" y="1713271"/>
            <a:ext cx="7891273" cy="45493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1800" dirty="0"/>
              <a:t>A continuación se destacan los detalles de nuestro plan de discapacidad a corto plazo pagado por el empleador</a:t>
            </a:r>
          </a:p>
          <a:p>
            <a:pPr marL="0" indent="0">
              <a:buFont typeface="Arial" panose="020B0604020202020204" pitchFamily="34" charset="0"/>
              <a:buNone/>
            </a:pP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Font typeface="Arial" panose="020B0604020202020204" pitchFamily="34" charset="0"/>
              <a:buNone/>
            </a:pPr>
            <a:r>
              <a:rPr lang="es-ES" sz="1800" dirty="0">
                <a:solidFill>
                  <a:srgbClr val="FF4713"/>
                </a:solidFill>
              </a:rPr>
              <a:t>Este plan está cubierto al 100% por </a:t>
            </a:r>
            <a:r>
              <a:rPr lang="es-ES" sz="1800" dirty="0" err="1">
                <a:solidFill>
                  <a:srgbClr val="FF4713"/>
                </a:solidFill>
              </a:rPr>
              <a:t>Vinylmax</a:t>
            </a:r>
            <a:r>
              <a:rPr lang="es-ES" sz="1800" dirty="0">
                <a:solidFill>
                  <a:srgbClr val="FF4713"/>
                </a:solidFill>
              </a:rPr>
              <a:t> para empleados elegibles a tiempo completo. Si desea comprar cobertura adicional de discapacidad a corto plazo, hay una opción de compra en la siguiente diapositiva.</a:t>
            </a:r>
            <a:endParaRPr lang="en-US" sz="1800" dirty="0">
              <a:solidFill>
                <a:srgbClr val="FF4713"/>
              </a:solidFill>
            </a:endParaRPr>
          </a:p>
        </p:txBody>
      </p:sp>
      <p:graphicFrame>
        <p:nvGraphicFramePr>
          <p:cNvPr id="3" name="STD_Table">
            <a:extLst>
              <a:ext uri="{FF2B5EF4-FFF2-40B4-BE49-F238E27FC236}">
                <a16:creationId xmlns:a16="http://schemas.microsoft.com/office/drawing/2014/main" id="{3315295E-F5C5-5443-9FE8-3078DAFC7B8B}"/>
              </a:ext>
            </a:extLst>
          </p:cNvPr>
          <p:cNvGraphicFramePr>
            <a:graphicFrameLocks noGrp="1"/>
          </p:cNvGraphicFramePr>
          <p:nvPr>
            <p:extLst>
              <p:ext uri="{D42A27DB-BD31-4B8C-83A1-F6EECF244321}">
                <p14:modId xmlns:p14="http://schemas.microsoft.com/office/powerpoint/2010/main" val="2501870332"/>
              </p:ext>
            </p:extLst>
          </p:nvPr>
        </p:nvGraphicFramePr>
        <p:xfrm>
          <a:off x="807819" y="2322871"/>
          <a:ext cx="7891272" cy="2919571"/>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s-ES" sz="1400" dirty="0">
                          <a:solidFill>
                            <a:schemeClr val="bg1"/>
                          </a:solidFill>
                        </a:rPr>
                        <a:t>Núcleo de Incapacidad a Corto Plazo</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err="1">
                          <a:solidFill>
                            <a:srgbClr val="3F4443"/>
                          </a:solidFill>
                        </a:rPr>
                        <a:t>Período</a:t>
                      </a:r>
                      <a:r>
                        <a:rPr lang="en-US" sz="1600" dirty="0">
                          <a:solidFill>
                            <a:srgbClr val="3F4443"/>
                          </a:solidFill>
                        </a:rPr>
                        <a:t> de </a:t>
                      </a:r>
                      <a:r>
                        <a:rPr lang="en-US" sz="1600" dirty="0" err="1">
                          <a:solidFill>
                            <a:srgbClr val="3F4443"/>
                          </a:solidFill>
                        </a:rPr>
                        <a:t>Eliminación</a:t>
                      </a:r>
                      <a:r>
                        <a:rPr lang="en-US" sz="1600" dirty="0">
                          <a:solidFill>
                            <a:srgbClr val="3F4443"/>
                          </a:solidFill>
                        </a:rPr>
                        <a:t> </a:t>
                      </a:r>
                      <a:r>
                        <a:rPr lang="en-US" sz="1600" dirty="0" err="1">
                          <a:solidFill>
                            <a:srgbClr val="3F4443"/>
                          </a:solidFill>
                        </a:rPr>
                        <a:t>por</a:t>
                      </a:r>
                      <a:r>
                        <a:rPr lang="en-US" sz="1600" dirty="0">
                          <a:solidFill>
                            <a:srgbClr val="3F4443"/>
                          </a:solidFill>
                        </a:rPr>
                        <a:t> </a:t>
                      </a:r>
                    </a:p>
                  </a:txBody>
                  <a:tcPr anchor="ctr"/>
                </a:tc>
                <a:tc>
                  <a:txBody>
                    <a:bodyPr/>
                    <a:lstStyle/>
                    <a:p>
                      <a:endParaRPr lang="en-US" sz="12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err="1">
                          <a:solidFill>
                            <a:srgbClr val="3F4443"/>
                          </a:solidFill>
                        </a:rPr>
                        <a:t>Accidente</a:t>
                      </a:r>
                      <a:endParaRPr lang="en-US" sz="1600" dirty="0">
                        <a:solidFill>
                          <a:srgbClr val="3F4443"/>
                        </a:solidFill>
                      </a:endParaRPr>
                    </a:p>
                  </a:txBody>
                  <a:tcPr anchor="ctr"/>
                </a:tc>
                <a:tc>
                  <a:txBody>
                    <a:bodyPr/>
                    <a:lstStyle/>
                    <a:p>
                      <a:pPr algn="ctr"/>
                      <a:r>
                        <a:rPr lang="en-US" sz="1600" kern="1200" dirty="0">
                          <a:solidFill>
                            <a:schemeClr val="tx1"/>
                          </a:solidFill>
                          <a:latin typeface="Arial" panose="020B0604020202020204" pitchFamily="34" charset="0"/>
                          <a:ea typeface="+mn-ea"/>
                          <a:cs typeface="Arial" panose="020B0604020202020204" pitchFamily="34" charset="0"/>
                        </a:rPr>
                        <a:t>7 días</a:t>
                      </a:r>
                      <a:endParaRPr sz="16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err="1">
                          <a:solidFill>
                            <a:srgbClr val="3F4443"/>
                          </a:solidFill>
                        </a:rPr>
                        <a:t>Enfermedad</a:t>
                      </a:r>
                      <a:endParaRPr lang="en-US" sz="1600" dirty="0">
                        <a:solidFill>
                          <a:srgbClr val="3F4443"/>
                        </a:solidFill>
                      </a:endParaRPr>
                    </a:p>
                  </a:txBody>
                  <a:tcPr anchor="ctr"/>
                </a:tc>
                <a:tc>
                  <a:txBody>
                    <a:bodyPr/>
                    <a:lstStyle/>
                    <a:p>
                      <a:pPr algn="ctr"/>
                      <a:r>
                        <a:rPr lang="en-US" sz="1600" kern="1200" dirty="0">
                          <a:solidFill>
                            <a:schemeClr val="tx1"/>
                          </a:solidFill>
                          <a:latin typeface="Arial" panose="020B0604020202020204" pitchFamily="34" charset="0"/>
                          <a:ea typeface="+mn-ea"/>
                          <a:cs typeface="Arial" panose="020B0604020202020204" pitchFamily="34" charset="0"/>
                        </a:rPr>
                        <a:t>7 días</a:t>
                      </a:r>
                      <a:endParaRPr sz="16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3"/>
                  </a:ext>
                </a:extLst>
              </a:tr>
              <a:tr h="374904">
                <a:tc>
                  <a:txBody>
                    <a:bodyPr/>
                    <a:lstStyle/>
                    <a:p>
                      <a:pPr marL="0" marR="0" algn="l">
                        <a:spcBef>
                          <a:spcPts val="0"/>
                        </a:spcBef>
                        <a:spcAft>
                          <a:spcPts val="0"/>
                        </a:spcAft>
                      </a:pPr>
                      <a:r>
                        <a:rPr lang="en-US" sz="1600" kern="1200" dirty="0" err="1">
                          <a:solidFill>
                            <a:schemeClr val="tx1"/>
                          </a:solidFill>
                          <a:latin typeface="Arial" panose="020B0604020202020204" pitchFamily="34" charset="0"/>
                          <a:ea typeface="+mn-ea"/>
                          <a:cs typeface="Arial" panose="020B0604020202020204" pitchFamily="34" charset="0"/>
                        </a:rPr>
                        <a:t>Porcentaje</a:t>
                      </a:r>
                      <a:r>
                        <a:rPr lang="en-US" sz="1600" kern="1200" dirty="0">
                          <a:solidFill>
                            <a:schemeClr val="tx1"/>
                          </a:solidFill>
                          <a:latin typeface="Arial" panose="020B0604020202020204" pitchFamily="34" charset="0"/>
                          <a:ea typeface="+mn-ea"/>
                          <a:cs typeface="Arial" panose="020B0604020202020204" pitchFamily="34" charset="0"/>
                        </a:rPr>
                        <a:t> de </a:t>
                      </a:r>
                      <a:r>
                        <a:rPr lang="en-US" sz="1600" kern="1200" dirty="0" err="1">
                          <a:solidFill>
                            <a:schemeClr val="tx1"/>
                          </a:solidFill>
                          <a:latin typeface="Arial" panose="020B0604020202020204" pitchFamily="34" charset="0"/>
                          <a:ea typeface="+mn-ea"/>
                          <a:cs typeface="Arial" panose="020B0604020202020204" pitchFamily="34" charset="0"/>
                        </a:rPr>
                        <a:t>Beneficio</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a:t>
                      </a:r>
                    </a:p>
                  </a:txBody>
                  <a:tcPr anchor="ctr"/>
                </a:tc>
                <a:extLst>
                  <a:ext uri="{0D108BD9-81ED-4DB2-BD59-A6C34878D82A}">
                    <a16:rowId xmlns:a16="http://schemas.microsoft.com/office/drawing/2014/main" val="10004"/>
                  </a:ext>
                </a:extLst>
              </a:tr>
              <a:tr h="374904">
                <a:tc>
                  <a:txBody>
                    <a:bodyPr/>
                    <a:lstStyle/>
                    <a:p>
                      <a:pPr marL="0" marR="0" algn="l">
                        <a:spcBef>
                          <a:spcPts val="0"/>
                        </a:spcBef>
                        <a:spcAft>
                          <a:spcPts val="0"/>
                        </a:spcAft>
                      </a:pPr>
                      <a:r>
                        <a:rPr lang="en-US" sz="1600" kern="1200" dirty="0">
                          <a:solidFill>
                            <a:schemeClr val="tx1"/>
                          </a:solidFill>
                          <a:latin typeface="Arial" panose="020B0604020202020204" pitchFamily="34" charset="0"/>
                          <a:ea typeface="+mn-ea"/>
                          <a:cs typeface="Arial" panose="020B0604020202020204" pitchFamily="34" charset="0"/>
                        </a:rPr>
                        <a:t>Máximo de </a:t>
                      </a:r>
                      <a:r>
                        <a:rPr lang="en-US" sz="1600" kern="1200" dirty="0" err="1">
                          <a:solidFill>
                            <a:schemeClr val="tx1"/>
                          </a:solidFill>
                          <a:latin typeface="Arial" panose="020B0604020202020204" pitchFamily="34" charset="0"/>
                          <a:ea typeface="+mn-ea"/>
                          <a:cs typeface="Arial" panose="020B0604020202020204" pitchFamily="34" charset="0"/>
                        </a:rPr>
                        <a:t>Beneficio</a:t>
                      </a:r>
                      <a:r>
                        <a:rPr lang="en-US" sz="1600" kern="1200" dirty="0">
                          <a:solidFill>
                            <a:schemeClr val="tx1"/>
                          </a:solidFill>
                          <a:latin typeface="Arial" panose="020B0604020202020204" pitchFamily="34" charset="0"/>
                          <a:ea typeface="+mn-ea"/>
                          <a:cs typeface="Arial" panose="020B0604020202020204" pitchFamily="34" charset="0"/>
                        </a:rPr>
                        <a:t> </a:t>
                      </a:r>
                      <a:r>
                        <a:rPr lang="en-US" sz="1600" kern="1200" dirty="0" err="1">
                          <a:solidFill>
                            <a:schemeClr val="tx1"/>
                          </a:solidFill>
                          <a:latin typeface="Arial" panose="020B0604020202020204" pitchFamily="34" charset="0"/>
                          <a:ea typeface="+mn-ea"/>
                          <a:cs typeface="Arial" panose="020B0604020202020204" pitchFamily="34" charset="0"/>
                        </a:rPr>
                        <a:t>Semanal</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$170</a:t>
                      </a:r>
                    </a:p>
                  </a:txBody>
                  <a:tcPr anchor="ctr"/>
                </a:tc>
                <a:extLst>
                  <a:ext uri="{0D108BD9-81ED-4DB2-BD59-A6C34878D82A}">
                    <a16:rowId xmlns:a16="http://schemas.microsoft.com/office/drawing/2014/main" val="10005"/>
                  </a:ext>
                </a:extLst>
              </a:tr>
              <a:tr h="374904">
                <a:tc>
                  <a:txBody>
                    <a:bodyPr/>
                    <a:lstStyle/>
                    <a:p>
                      <a:pPr marL="0" marR="0" algn="l">
                        <a:spcBef>
                          <a:spcPts val="0"/>
                        </a:spcBef>
                        <a:spcAft>
                          <a:spcPts val="0"/>
                        </a:spcAft>
                      </a:pPr>
                      <a:r>
                        <a:rPr lang="en-US" sz="1600" kern="1200" dirty="0" err="1">
                          <a:solidFill>
                            <a:schemeClr val="tx1"/>
                          </a:solidFill>
                          <a:latin typeface="Arial" panose="020B0604020202020204" pitchFamily="34" charset="0"/>
                          <a:ea typeface="+mn-ea"/>
                          <a:cs typeface="Arial" panose="020B0604020202020204" pitchFamily="34" charset="0"/>
                        </a:rPr>
                        <a:t>Período</a:t>
                      </a:r>
                      <a:r>
                        <a:rPr lang="en-US" sz="1600" kern="1200" dirty="0">
                          <a:solidFill>
                            <a:schemeClr val="tx1"/>
                          </a:solidFill>
                          <a:latin typeface="Arial" panose="020B0604020202020204" pitchFamily="34" charset="0"/>
                          <a:ea typeface="+mn-ea"/>
                          <a:cs typeface="Arial" panose="020B0604020202020204" pitchFamily="34" charset="0"/>
                        </a:rPr>
                        <a:t> Máximo de </a:t>
                      </a:r>
                      <a:r>
                        <a:rPr lang="en-US" sz="1600" kern="1200" dirty="0" err="1">
                          <a:solidFill>
                            <a:schemeClr val="tx1"/>
                          </a:solidFill>
                          <a:latin typeface="Arial" panose="020B0604020202020204" pitchFamily="34" charset="0"/>
                          <a:ea typeface="+mn-ea"/>
                          <a:cs typeface="Arial" panose="020B0604020202020204" pitchFamily="34" charset="0"/>
                        </a:rPr>
                        <a:t>Beneficio</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13 </a:t>
                      </a:r>
                      <a:r>
                        <a:rPr lang="en-US" sz="1600" dirty="0" err="1">
                          <a:solidFill>
                            <a:srgbClr val="3F4443"/>
                          </a:solidFill>
                        </a:rPr>
                        <a:t>semanas</a:t>
                      </a:r>
                      <a:endParaRPr lang="en-US" sz="1600" dirty="0">
                        <a:solidFill>
                          <a:srgbClr val="3F4443"/>
                        </a:solidFill>
                      </a:endParaRPr>
                    </a:p>
                  </a:txBody>
                  <a:tcPr anchor="ctr"/>
                </a:tc>
                <a:extLst>
                  <a:ext uri="{0D108BD9-81ED-4DB2-BD59-A6C34878D82A}">
                    <a16:rowId xmlns:a16="http://schemas.microsoft.com/office/drawing/2014/main" val="10006"/>
                  </a:ext>
                </a:extLst>
              </a:tr>
              <a:tr h="374904">
                <a:tc>
                  <a:txBody>
                    <a:bodyPr/>
                    <a:lstStyle/>
                    <a:p>
                      <a:pPr marL="0" marR="0" algn="l">
                        <a:spcBef>
                          <a:spcPts val="0"/>
                        </a:spcBef>
                        <a:spcAft>
                          <a:spcPts val="0"/>
                        </a:spcAft>
                      </a:pPr>
                      <a:r>
                        <a:rPr lang="en-US" sz="1600" kern="1200" dirty="0" err="1">
                          <a:solidFill>
                            <a:schemeClr val="tx1"/>
                          </a:solidFill>
                          <a:latin typeface="Arial" panose="020B0604020202020204" pitchFamily="34" charset="0"/>
                          <a:ea typeface="+mn-ea"/>
                          <a:cs typeface="Arial" panose="020B0604020202020204" pitchFamily="34" charset="0"/>
                        </a:rPr>
                        <a:t>Condiciones</a:t>
                      </a:r>
                      <a:r>
                        <a:rPr lang="en-US" sz="1600" kern="1200" dirty="0">
                          <a:solidFill>
                            <a:schemeClr val="tx1"/>
                          </a:solidFill>
                          <a:latin typeface="Arial" panose="020B0604020202020204" pitchFamily="34" charset="0"/>
                          <a:ea typeface="+mn-ea"/>
                          <a:cs typeface="Arial" panose="020B0604020202020204" pitchFamily="34" charset="0"/>
                        </a:rPr>
                        <a:t> </a:t>
                      </a:r>
                      <a:r>
                        <a:rPr lang="en-US" sz="1600" kern="1200" dirty="0" err="1">
                          <a:solidFill>
                            <a:schemeClr val="tx1"/>
                          </a:solidFill>
                          <a:latin typeface="Arial" panose="020B0604020202020204" pitchFamily="34" charset="0"/>
                          <a:ea typeface="+mn-ea"/>
                          <a:cs typeface="Arial" panose="020B0604020202020204" pitchFamily="34" charset="0"/>
                        </a:rPr>
                        <a:t>preexistentes</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algn="ctr"/>
                      <a:r>
                        <a:rPr lang="en-US" sz="1600" dirty="0" err="1">
                          <a:solidFill>
                            <a:srgbClr val="3F4443"/>
                          </a:solidFill>
                        </a:rPr>
                        <a:t>Ninguna</a:t>
                      </a:r>
                      <a:endParaRPr lang="en-US" sz="1600" dirty="0">
                        <a:solidFill>
                          <a:srgbClr val="3F4443"/>
                        </a:solidFill>
                      </a:endParaRPr>
                    </a:p>
                  </a:txBody>
                  <a:tcPr anchor="ctr"/>
                </a:tc>
                <a:extLst>
                  <a:ext uri="{0D108BD9-81ED-4DB2-BD59-A6C34878D82A}">
                    <a16:rowId xmlns:a16="http://schemas.microsoft.com/office/drawing/2014/main" val="10007"/>
                  </a:ext>
                </a:extLst>
              </a:tr>
            </a:tbl>
          </a:graphicData>
        </a:graphic>
      </p:graphicFrame>
      <p:pic>
        <p:nvPicPr>
          <p:cNvPr id="5" name="Picture 4">
            <a:extLst>
              <a:ext uri="{FF2B5EF4-FFF2-40B4-BE49-F238E27FC236}">
                <a16:creationId xmlns:a16="http://schemas.microsoft.com/office/drawing/2014/main" id="{3925AA03-6974-7FFC-ADE5-C1A871EB18A7}"/>
              </a:ext>
            </a:extLst>
          </p:cNvPr>
          <p:cNvPicPr>
            <a:picLocks noChangeAspect="1"/>
          </p:cNvPicPr>
          <p:nvPr/>
        </p:nvPicPr>
        <p:blipFill>
          <a:blip r:embed="rId4"/>
          <a:stretch>
            <a:fillRect/>
          </a:stretch>
        </p:blipFill>
        <p:spPr>
          <a:xfrm>
            <a:off x="489156" y="122557"/>
            <a:ext cx="1889124" cy="1572392"/>
          </a:xfrm>
          <a:prstGeom prst="rect">
            <a:avLst/>
          </a:prstGeom>
        </p:spPr>
      </p:pic>
    </p:spTree>
    <p:extLst>
      <p:ext uri="{BB962C8B-B14F-4D97-AF65-F5344CB8AC3E}">
        <p14:creationId xmlns:p14="http://schemas.microsoft.com/office/powerpoint/2010/main" val="12765208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450815" y="255643"/>
            <a:ext cx="4270785" cy="868362"/>
          </a:xfrm>
        </p:spPr>
        <p:txBody>
          <a:bodyPr>
            <a:normAutofit fontScale="90000"/>
          </a:bodyPr>
          <a:lstStyle/>
          <a:p>
            <a:r>
              <a:rPr lang="en-US" dirty="0" err="1"/>
              <a:t>Compra</a:t>
            </a:r>
            <a:r>
              <a:rPr lang="en-US" dirty="0"/>
              <a:t> </a:t>
            </a:r>
            <a:r>
              <a:rPr lang="en-US" dirty="0" err="1"/>
              <a:t>Adicional</a:t>
            </a:r>
            <a:r>
              <a:rPr lang="en-US" dirty="0"/>
              <a:t> de </a:t>
            </a:r>
            <a:r>
              <a:rPr lang="en-US" dirty="0" err="1"/>
              <a:t>Incapacidad</a:t>
            </a:r>
            <a:r>
              <a:rPr lang="en-US" dirty="0"/>
              <a:t> a </a:t>
            </a:r>
            <a:r>
              <a:rPr lang="en-US" dirty="0" err="1"/>
              <a:t>Corto</a:t>
            </a:r>
            <a:r>
              <a:rPr lang="en-US" dirty="0"/>
              <a:t> </a:t>
            </a:r>
            <a:r>
              <a:rPr lang="en-US" dirty="0" err="1"/>
              <a:t>Plazo</a:t>
            </a:r>
            <a:endParaRPr lang="en-US" dirty="0"/>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787845" y="255643"/>
            <a:ext cx="2107019" cy="680730"/>
          </a:xfrm>
          <a:prstGeom prst="rect">
            <a:avLst/>
          </a:prstGeom>
        </p:spPr>
      </p:pic>
      <p:pic>
        <p:nvPicPr>
          <p:cNvPr id="13" name="Picture 12">
            <a:extLst>
              <a:ext uri="{FF2B5EF4-FFF2-40B4-BE49-F238E27FC236}">
                <a16:creationId xmlns:a16="http://schemas.microsoft.com/office/drawing/2014/main" id="{B6C6A616-0A62-A96B-A598-1318A1299060}"/>
              </a:ext>
            </a:extLst>
          </p:cNvPr>
          <p:cNvPicPr>
            <a:picLocks noChangeAspect="1"/>
          </p:cNvPicPr>
          <p:nvPr/>
        </p:nvPicPr>
        <p:blipFill rotWithShape="1">
          <a:blip r:embed="rId4"/>
          <a:srcRect t="3390" b="14088"/>
          <a:stretch/>
        </p:blipFill>
        <p:spPr>
          <a:xfrm>
            <a:off x="467032" y="76199"/>
            <a:ext cx="1889125" cy="1524001"/>
          </a:xfrm>
          <a:prstGeom prst="rect">
            <a:avLst/>
          </a:prstGeom>
        </p:spPr>
      </p:pic>
      <p:sp>
        <p:nvSpPr>
          <p:cNvPr id="14" name="Content Placeholder 3">
            <a:extLst>
              <a:ext uri="{FF2B5EF4-FFF2-40B4-BE49-F238E27FC236}">
                <a16:creationId xmlns:a16="http://schemas.microsoft.com/office/drawing/2014/main" id="{156A1637-9659-1210-EE86-5A4F442632C9}"/>
              </a:ext>
            </a:extLst>
          </p:cNvPr>
          <p:cNvSpPr txBox="1"/>
          <p:nvPr/>
        </p:nvSpPr>
        <p:spPr>
          <a:xfrm>
            <a:off x="447368" y="1778465"/>
            <a:ext cx="8229600" cy="45493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1600" dirty="0"/>
              <a:t>A continuación se destacan los detalles de nuestro plan de discapacidad a corto plazo pagado por el empleado</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s-ES" sz="1600" dirty="0">
                <a:solidFill>
                  <a:srgbClr val="FF4713"/>
                </a:solidFill>
              </a:rPr>
              <a:t>Este plan es pagado al 100% por el empleado, si desea comprar cobertura adicional de discapacidad a corto plazo</a:t>
            </a:r>
            <a:endParaRPr lang="en-US" sz="1600" dirty="0">
              <a:solidFill>
                <a:srgbClr val="FF4713"/>
              </a:solidFill>
            </a:endParaRPr>
          </a:p>
        </p:txBody>
      </p:sp>
      <p:graphicFrame>
        <p:nvGraphicFramePr>
          <p:cNvPr id="15" name="STD_Table">
            <a:extLst>
              <a:ext uri="{FF2B5EF4-FFF2-40B4-BE49-F238E27FC236}">
                <a16:creationId xmlns:a16="http://schemas.microsoft.com/office/drawing/2014/main" id="{EEE4BF77-649B-4B99-3059-6AFB4AE5195A}"/>
              </a:ext>
            </a:extLst>
          </p:cNvPr>
          <p:cNvGraphicFramePr>
            <a:graphicFrameLocks noGrp="1"/>
          </p:cNvGraphicFramePr>
          <p:nvPr>
            <p:extLst>
              <p:ext uri="{D42A27DB-BD31-4B8C-83A1-F6EECF244321}">
                <p14:modId xmlns:p14="http://schemas.microsoft.com/office/powerpoint/2010/main" val="178157772"/>
              </p:ext>
            </p:extLst>
          </p:nvPr>
        </p:nvGraphicFramePr>
        <p:xfrm>
          <a:off x="921332" y="2388065"/>
          <a:ext cx="7891272" cy="3023616"/>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n-US" sz="1400" dirty="0" err="1">
                          <a:solidFill>
                            <a:schemeClr val="bg1"/>
                          </a:solidFill>
                        </a:rPr>
                        <a:t>Compra</a:t>
                      </a:r>
                      <a:r>
                        <a:rPr lang="en-US" sz="1400" dirty="0">
                          <a:solidFill>
                            <a:schemeClr val="bg1"/>
                          </a:solidFill>
                        </a:rPr>
                        <a:t> </a:t>
                      </a:r>
                      <a:r>
                        <a:rPr lang="en-US" sz="1400" dirty="0" err="1">
                          <a:solidFill>
                            <a:schemeClr val="bg1"/>
                          </a:solidFill>
                        </a:rPr>
                        <a:t>Adicional</a:t>
                      </a:r>
                      <a:r>
                        <a:rPr lang="en-US" sz="1400" dirty="0">
                          <a:solidFill>
                            <a:schemeClr val="bg1"/>
                          </a:solidFill>
                        </a:rPr>
                        <a:t> de </a:t>
                      </a:r>
                      <a:r>
                        <a:rPr lang="en-US" sz="1400" dirty="0" err="1">
                          <a:solidFill>
                            <a:schemeClr val="bg1"/>
                          </a:solidFill>
                        </a:rPr>
                        <a:t>Incapacidad</a:t>
                      </a:r>
                      <a:r>
                        <a:rPr lang="en-US" sz="1400" dirty="0">
                          <a:solidFill>
                            <a:schemeClr val="bg1"/>
                          </a:solidFill>
                        </a:rPr>
                        <a:t> a </a:t>
                      </a:r>
                      <a:r>
                        <a:rPr lang="en-US" sz="1400" dirty="0" err="1">
                          <a:solidFill>
                            <a:schemeClr val="bg1"/>
                          </a:solidFill>
                        </a:rPr>
                        <a:t>Corto</a:t>
                      </a:r>
                      <a:r>
                        <a:rPr lang="en-US" sz="1400" dirty="0">
                          <a:solidFill>
                            <a:schemeClr val="bg1"/>
                          </a:solidFill>
                        </a:rPr>
                        <a:t> </a:t>
                      </a:r>
                      <a:r>
                        <a:rPr lang="en-US" sz="1400" dirty="0" err="1">
                          <a:solidFill>
                            <a:schemeClr val="bg1"/>
                          </a:solidFill>
                        </a:rPr>
                        <a:t>Plazo</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err="1">
                          <a:solidFill>
                            <a:srgbClr val="3F4443"/>
                          </a:solidFill>
                        </a:rPr>
                        <a:t>Período</a:t>
                      </a:r>
                      <a:r>
                        <a:rPr lang="en-US" sz="1600" dirty="0">
                          <a:solidFill>
                            <a:srgbClr val="3F4443"/>
                          </a:solidFill>
                        </a:rPr>
                        <a:t> de </a:t>
                      </a:r>
                      <a:r>
                        <a:rPr lang="en-US" sz="1600" dirty="0" err="1">
                          <a:solidFill>
                            <a:srgbClr val="3F4443"/>
                          </a:solidFill>
                        </a:rPr>
                        <a:t>Eliminación</a:t>
                      </a:r>
                      <a:r>
                        <a:rPr lang="en-US" sz="1600" dirty="0">
                          <a:solidFill>
                            <a:srgbClr val="3F4443"/>
                          </a:solidFill>
                        </a:rPr>
                        <a:t> </a:t>
                      </a:r>
                      <a:r>
                        <a:rPr lang="en-US" sz="1600" dirty="0" err="1">
                          <a:solidFill>
                            <a:srgbClr val="3F4443"/>
                          </a:solidFill>
                        </a:rPr>
                        <a:t>por</a:t>
                      </a:r>
                      <a:r>
                        <a:rPr lang="en-US" sz="1600" dirty="0">
                          <a:solidFill>
                            <a:srgbClr val="3F4443"/>
                          </a:solidFill>
                        </a:rPr>
                        <a:t> </a:t>
                      </a:r>
                    </a:p>
                  </a:txBody>
                  <a:tcPr anchor="ctr"/>
                </a:tc>
                <a:tc>
                  <a:txBody>
                    <a:bodyPr/>
                    <a:lstStyle/>
                    <a:p>
                      <a:endParaRPr lang="en-US" sz="12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err="1">
                          <a:solidFill>
                            <a:srgbClr val="3F4443"/>
                          </a:solidFill>
                        </a:rPr>
                        <a:t>Accidente</a:t>
                      </a:r>
                      <a:endParaRPr lang="en-US" sz="1600" dirty="0">
                        <a:solidFill>
                          <a:srgbClr val="3F4443"/>
                        </a:solidFill>
                      </a:endParaRPr>
                    </a:p>
                  </a:txBody>
                  <a:tcPr anchor="ctr"/>
                </a:tc>
                <a:tc>
                  <a:txBody>
                    <a:bodyPr/>
                    <a:lstStyle/>
                    <a:p>
                      <a:pPr algn="ctr"/>
                      <a:r>
                        <a:rPr lang="en-US" sz="1600" kern="1200" dirty="0">
                          <a:solidFill>
                            <a:schemeClr val="tx1"/>
                          </a:solidFill>
                          <a:latin typeface="Arial" panose="020B0604020202020204" pitchFamily="34" charset="0"/>
                          <a:ea typeface="+mn-ea"/>
                          <a:cs typeface="Arial" panose="020B0604020202020204" pitchFamily="34" charset="0"/>
                        </a:rPr>
                        <a:t>7 días</a:t>
                      </a:r>
                      <a:endParaRPr sz="16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err="1">
                          <a:solidFill>
                            <a:srgbClr val="3F4443"/>
                          </a:solidFill>
                        </a:rPr>
                        <a:t>Enfermedad</a:t>
                      </a:r>
                      <a:endParaRPr lang="en-US" sz="1600" dirty="0">
                        <a:solidFill>
                          <a:srgbClr val="3F4443"/>
                        </a:solidFill>
                      </a:endParaRPr>
                    </a:p>
                  </a:txBody>
                  <a:tcPr anchor="ctr"/>
                </a:tc>
                <a:tc>
                  <a:txBody>
                    <a:bodyPr/>
                    <a:lstStyle/>
                    <a:p>
                      <a:pPr algn="ctr"/>
                      <a:r>
                        <a:rPr lang="en-US" sz="1600" kern="1200" dirty="0">
                          <a:solidFill>
                            <a:schemeClr val="tx1"/>
                          </a:solidFill>
                          <a:latin typeface="Arial" panose="020B0604020202020204" pitchFamily="34" charset="0"/>
                          <a:ea typeface="+mn-ea"/>
                          <a:cs typeface="Arial" panose="020B0604020202020204" pitchFamily="34" charset="0"/>
                        </a:rPr>
                        <a:t>7 días</a:t>
                      </a:r>
                      <a:endParaRPr sz="16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3"/>
                  </a:ext>
                </a:extLst>
              </a:tr>
              <a:tr h="374904">
                <a:tc>
                  <a:txBody>
                    <a:bodyPr/>
                    <a:lstStyle/>
                    <a:p>
                      <a:pPr marL="0" marR="0" algn="l">
                        <a:spcBef>
                          <a:spcPts val="0"/>
                        </a:spcBef>
                        <a:spcAft>
                          <a:spcPts val="0"/>
                        </a:spcAft>
                      </a:pPr>
                      <a:r>
                        <a:rPr lang="en-US" sz="1600" kern="1200" dirty="0" err="1">
                          <a:solidFill>
                            <a:schemeClr val="tx1"/>
                          </a:solidFill>
                          <a:latin typeface="Arial" panose="020B0604020202020204" pitchFamily="34" charset="0"/>
                          <a:ea typeface="+mn-ea"/>
                          <a:cs typeface="Arial" panose="020B0604020202020204" pitchFamily="34" charset="0"/>
                        </a:rPr>
                        <a:t>Porcentaje</a:t>
                      </a:r>
                      <a:r>
                        <a:rPr lang="en-US" sz="1600" kern="1200" dirty="0">
                          <a:solidFill>
                            <a:schemeClr val="tx1"/>
                          </a:solidFill>
                          <a:latin typeface="Arial" panose="020B0604020202020204" pitchFamily="34" charset="0"/>
                          <a:ea typeface="+mn-ea"/>
                          <a:cs typeface="Arial" panose="020B0604020202020204" pitchFamily="34" charset="0"/>
                        </a:rPr>
                        <a:t> de </a:t>
                      </a:r>
                      <a:r>
                        <a:rPr lang="en-US" sz="1600" kern="1200" dirty="0" err="1">
                          <a:solidFill>
                            <a:schemeClr val="tx1"/>
                          </a:solidFill>
                          <a:latin typeface="Arial" panose="020B0604020202020204" pitchFamily="34" charset="0"/>
                          <a:ea typeface="+mn-ea"/>
                          <a:cs typeface="Arial" panose="020B0604020202020204" pitchFamily="34" charset="0"/>
                        </a:rPr>
                        <a:t>Beneficio</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60%</a:t>
                      </a:r>
                    </a:p>
                  </a:txBody>
                  <a:tcPr anchor="ctr"/>
                </a:tc>
                <a:extLst>
                  <a:ext uri="{0D108BD9-81ED-4DB2-BD59-A6C34878D82A}">
                    <a16:rowId xmlns:a16="http://schemas.microsoft.com/office/drawing/2014/main" val="10004"/>
                  </a:ext>
                </a:extLst>
              </a:tr>
              <a:tr h="374904">
                <a:tc>
                  <a:txBody>
                    <a:bodyPr/>
                    <a:lstStyle/>
                    <a:p>
                      <a:pPr marL="0" marR="0" algn="l">
                        <a:spcBef>
                          <a:spcPts val="0"/>
                        </a:spcBef>
                        <a:spcAft>
                          <a:spcPts val="0"/>
                        </a:spcAft>
                      </a:pPr>
                      <a:r>
                        <a:rPr lang="en-US" sz="1600" kern="1200" dirty="0">
                          <a:solidFill>
                            <a:schemeClr val="tx1"/>
                          </a:solidFill>
                          <a:latin typeface="Arial" panose="020B0604020202020204" pitchFamily="34" charset="0"/>
                          <a:ea typeface="+mn-ea"/>
                          <a:cs typeface="Arial" panose="020B0604020202020204" pitchFamily="34" charset="0"/>
                        </a:rPr>
                        <a:t>Máximo de </a:t>
                      </a:r>
                      <a:r>
                        <a:rPr lang="en-US" sz="1600" kern="1200" dirty="0" err="1">
                          <a:solidFill>
                            <a:schemeClr val="tx1"/>
                          </a:solidFill>
                          <a:latin typeface="Arial" panose="020B0604020202020204" pitchFamily="34" charset="0"/>
                          <a:ea typeface="+mn-ea"/>
                          <a:cs typeface="Arial" panose="020B0604020202020204" pitchFamily="34" charset="0"/>
                        </a:rPr>
                        <a:t>Beneficio</a:t>
                      </a:r>
                      <a:r>
                        <a:rPr lang="en-US" sz="1600" kern="1200" dirty="0">
                          <a:solidFill>
                            <a:schemeClr val="tx1"/>
                          </a:solidFill>
                          <a:latin typeface="Arial" panose="020B0604020202020204" pitchFamily="34" charset="0"/>
                          <a:ea typeface="+mn-ea"/>
                          <a:cs typeface="Arial" panose="020B0604020202020204" pitchFamily="34" charset="0"/>
                        </a:rPr>
                        <a:t> </a:t>
                      </a:r>
                      <a:r>
                        <a:rPr lang="en-US" sz="1600" kern="1200" dirty="0" err="1">
                          <a:solidFill>
                            <a:schemeClr val="tx1"/>
                          </a:solidFill>
                          <a:latin typeface="Arial" panose="020B0604020202020204" pitchFamily="34" charset="0"/>
                          <a:ea typeface="+mn-ea"/>
                          <a:cs typeface="Arial" panose="020B0604020202020204" pitchFamily="34" charset="0"/>
                        </a:rPr>
                        <a:t>Semanal</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$500</a:t>
                      </a:r>
                    </a:p>
                  </a:txBody>
                  <a:tcPr anchor="ctr"/>
                </a:tc>
                <a:extLst>
                  <a:ext uri="{0D108BD9-81ED-4DB2-BD59-A6C34878D82A}">
                    <a16:rowId xmlns:a16="http://schemas.microsoft.com/office/drawing/2014/main" val="10005"/>
                  </a:ext>
                </a:extLst>
              </a:tr>
              <a:tr h="374904">
                <a:tc>
                  <a:txBody>
                    <a:bodyPr/>
                    <a:lstStyle/>
                    <a:p>
                      <a:pPr marL="0" marR="0" algn="l">
                        <a:spcBef>
                          <a:spcPts val="0"/>
                        </a:spcBef>
                        <a:spcAft>
                          <a:spcPts val="0"/>
                        </a:spcAft>
                      </a:pPr>
                      <a:r>
                        <a:rPr lang="en-US" sz="1600" kern="1200" dirty="0" err="1">
                          <a:solidFill>
                            <a:schemeClr val="tx1"/>
                          </a:solidFill>
                          <a:latin typeface="Arial" panose="020B0604020202020204" pitchFamily="34" charset="0"/>
                          <a:ea typeface="+mn-ea"/>
                          <a:cs typeface="Arial" panose="020B0604020202020204" pitchFamily="34" charset="0"/>
                        </a:rPr>
                        <a:t>Período</a:t>
                      </a:r>
                      <a:r>
                        <a:rPr lang="en-US" sz="1600" kern="1200" dirty="0">
                          <a:solidFill>
                            <a:schemeClr val="tx1"/>
                          </a:solidFill>
                          <a:latin typeface="Arial" panose="020B0604020202020204" pitchFamily="34" charset="0"/>
                          <a:ea typeface="+mn-ea"/>
                          <a:cs typeface="Arial" panose="020B0604020202020204" pitchFamily="34" charset="0"/>
                        </a:rPr>
                        <a:t> Máximo de </a:t>
                      </a:r>
                      <a:r>
                        <a:rPr lang="en-US" sz="1600" kern="1200" dirty="0" err="1">
                          <a:solidFill>
                            <a:schemeClr val="tx1"/>
                          </a:solidFill>
                          <a:latin typeface="Arial" panose="020B0604020202020204" pitchFamily="34" charset="0"/>
                          <a:ea typeface="+mn-ea"/>
                          <a:cs typeface="Arial" panose="020B0604020202020204" pitchFamily="34" charset="0"/>
                        </a:rPr>
                        <a:t>Beneficio</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13 </a:t>
                      </a:r>
                      <a:r>
                        <a:rPr lang="en-US" sz="1600" dirty="0" err="1">
                          <a:solidFill>
                            <a:srgbClr val="3F4443"/>
                          </a:solidFill>
                        </a:rPr>
                        <a:t>semanas</a:t>
                      </a:r>
                      <a:endParaRPr lang="en-US" sz="1600" dirty="0">
                        <a:solidFill>
                          <a:srgbClr val="3F4443"/>
                        </a:solidFill>
                      </a:endParaRPr>
                    </a:p>
                  </a:txBody>
                  <a:tcPr anchor="ctr"/>
                </a:tc>
                <a:extLst>
                  <a:ext uri="{0D108BD9-81ED-4DB2-BD59-A6C34878D82A}">
                    <a16:rowId xmlns:a16="http://schemas.microsoft.com/office/drawing/2014/main" val="10006"/>
                  </a:ext>
                </a:extLst>
              </a:tr>
              <a:tr h="374904">
                <a:tc>
                  <a:txBody>
                    <a:bodyPr/>
                    <a:lstStyle/>
                    <a:p>
                      <a:pPr marL="0" marR="0" algn="l">
                        <a:spcBef>
                          <a:spcPts val="0"/>
                        </a:spcBef>
                        <a:spcAft>
                          <a:spcPts val="0"/>
                        </a:spcAft>
                      </a:pPr>
                      <a:r>
                        <a:rPr lang="en-US" sz="1600" kern="1200" dirty="0" err="1">
                          <a:solidFill>
                            <a:schemeClr val="tx1"/>
                          </a:solidFill>
                          <a:latin typeface="Arial" panose="020B0604020202020204" pitchFamily="34" charset="0"/>
                          <a:ea typeface="+mn-ea"/>
                          <a:cs typeface="Arial" panose="020B0604020202020204" pitchFamily="34" charset="0"/>
                        </a:rPr>
                        <a:t>Condiciones</a:t>
                      </a:r>
                      <a:r>
                        <a:rPr lang="en-US" sz="1600" kern="1200" dirty="0">
                          <a:solidFill>
                            <a:schemeClr val="tx1"/>
                          </a:solidFill>
                          <a:latin typeface="Arial" panose="020B0604020202020204" pitchFamily="34" charset="0"/>
                          <a:ea typeface="+mn-ea"/>
                          <a:cs typeface="Arial" panose="020B0604020202020204" pitchFamily="34" charset="0"/>
                        </a:rPr>
                        <a:t> </a:t>
                      </a:r>
                      <a:r>
                        <a:rPr lang="en-US" sz="1600" kern="1200" dirty="0" err="1">
                          <a:solidFill>
                            <a:schemeClr val="tx1"/>
                          </a:solidFill>
                          <a:latin typeface="Arial" panose="020B0604020202020204" pitchFamily="34" charset="0"/>
                          <a:ea typeface="+mn-ea"/>
                          <a:cs typeface="Arial" panose="020B0604020202020204" pitchFamily="34" charset="0"/>
                        </a:rPr>
                        <a:t>preexistentes</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algn="ctr"/>
                      <a:r>
                        <a:rPr lang="en-US" sz="1600" dirty="0" err="1">
                          <a:solidFill>
                            <a:srgbClr val="3F4443"/>
                          </a:solidFill>
                        </a:rPr>
                        <a:t>Ninguna</a:t>
                      </a:r>
                      <a:endParaRPr lang="en-US" sz="1600" dirty="0">
                        <a:solidFill>
                          <a:srgbClr val="3F4443"/>
                        </a:solidFill>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7539947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C9C365-9E32-4226-CAD0-93F96E674AF3}"/>
              </a:ext>
            </a:extLst>
          </p:cNvPr>
          <p:cNvSpPr>
            <a:spLocks noGrp="1"/>
          </p:cNvSpPr>
          <p:nvPr>
            <p:ph type="title"/>
          </p:nvPr>
        </p:nvSpPr>
        <p:spPr>
          <a:xfrm>
            <a:off x="2450880" y="320937"/>
            <a:ext cx="4242239" cy="868362"/>
          </a:xfrm>
        </p:spPr>
        <p:txBody>
          <a:bodyPr>
            <a:normAutofit fontScale="90000"/>
          </a:bodyPr>
          <a:lstStyle/>
          <a:p>
            <a:r>
              <a:rPr lang="es-ES" dirty="0">
                <a:solidFill>
                  <a:srgbClr val="FF4713"/>
                </a:solidFill>
              </a:rPr>
              <a:t>Seguro de Incapacidad a Largo Plazo</a:t>
            </a:r>
            <a:endParaRPr lang="en-US" dirty="0">
              <a:solidFill>
                <a:srgbClr val="FF4713"/>
              </a:solidFill>
            </a:endParaRPr>
          </a:p>
        </p:txBody>
      </p:sp>
      <p:sp>
        <p:nvSpPr>
          <p:cNvPr id="8" name="Content Placeholder 2">
            <a:extLst>
              <a:ext uri="{FF2B5EF4-FFF2-40B4-BE49-F238E27FC236}">
                <a16:creationId xmlns:a16="http://schemas.microsoft.com/office/drawing/2014/main" id="{27FA4DF3-FA28-9807-D7C3-901DB8F6EA17}"/>
              </a:ext>
            </a:extLst>
          </p:cNvPr>
          <p:cNvSpPr txBox="1"/>
          <p:nvPr/>
        </p:nvSpPr>
        <p:spPr>
          <a:xfrm>
            <a:off x="379476" y="2026285"/>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1600" dirty="0"/>
              <a:t>A continuación se destacan los detalles de nuestro plan de discapacidad a largo plazo</a:t>
            </a:r>
          </a:p>
          <a:p>
            <a:pPr marL="0" indent="0">
              <a:buFont typeface="Arial" panose="020B0604020202020204" pitchFamily="34" charset="0"/>
              <a:buNone/>
            </a:pP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s-ES" sz="1400" dirty="0">
                <a:solidFill>
                  <a:srgbClr val="FF4713"/>
                </a:solidFill>
              </a:rPr>
              <a:t>Pagado al 100% por los empleados si desean comprar cobertura de discapacidad a largo plazo. Ofrecido a empleados asalariados sin costo.</a:t>
            </a:r>
            <a:r>
              <a:rPr lang="en-US" sz="1400" dirty="0">
                <a:solidFill>
                  <a:srgbClr val="FF4713"/>
                </a:solidFill>
              </a:rPr>
              <a:t> </a:t>
            </a:r>
          </a:p>
          <a:p>
            <a:endParaRPr lang="en-US" sz="1600" dirty="0"/>
          </a:p>
        </p:txBody>
      </p:sp>
      <p:graphicFrame>
        <p:nvGraphicFramePr>
          <p:cNvPr id="9" name="LTD_Table">
            <a:extLst>
              <a:ext uri="{FF2B5EF4-FFF2-40B4-BE49-F238E27FC236}">
                <a16:creationId xmlns:a16="http://schemas.microsoft.com/office/drawing/2014/main" id="{5827A080-0701-0F93-DC30-34F40BA06902}"/>
              </a:ext>
            </a:extLst>
          </p:cNvPr>
          <p:cNvGraphicFramePr>
            <a:graphicFrameLocks noGrp="1"/>
          </p:cNvGraphicFramePr>
          <p:nvPr>
            <p:extLst>
              <p:ext uri="{D42A27DB-BD31-4B8C-83A1-F6EECF244321}">
                <p14:modId xmlns:p14="http://schemas.microsoft.com/office/powerpoint/2010/main" val="31552258"/>
              </p:ext>
            </p:extLst>
          </p:nvPr>
        </p:nvGraphicFramePr>
        <p:xfrm>
          <a:off x="534924" y="2423101"/>
          <a:ext cx="8074152" cy="2742999"/>
        </p:xfrm>
        <a:graphic>
          <a:graphicData uri="http://schemas.openxmlformats.org/drawingml/2006/table">
            <a:tbl>
              <a:tblPr firstRow="1" bandRow="1">
                <a:tableStyleId>{7E9639D4-E3E2-4D34-9284-5A2195B3D0D7}</a:tableStyleId>
              </a:tblPr>
              <a:tblGrid>
                <a:gridCol w="4037076">
                  <a:extLst>
                    <a:ext uri="{9D8B030D-6E8A-4147-A177-3AD203B41FA5}">
                      <a16:colId xmlns:a16="http://schemas.microsoft.com/office/drawing/2014/main" val="20000"/>
                    </a:ext>
                  </a:extLst>
                </a:gridCol>
                <a:gridCol w="4037076">
                  <a:extLst>
                    <a:ext uri="{9D8B030D-6E8A-4147-A177-3AD203B41FA5}">
                      <a16:colId xmlns:a16="http://schemas.microsoft.com/office/drawing/2014/main" val="20002"/>
                    </a:ext>
                  </a:extLst>
                </a:gridCol>
              </a:tblGrid>
              <a:tr h="399087">
                <a:tc>
                  <a:txBody>
                    <a:bodyPr/>
                    <a:lstStyle/>
                    <a:p>
                      <a:endParaRPr lang="en-US" sz="1100" dirty="0">
                        <a:solidFill>
                          <a:schemeClr val="bg1"/>
                        </a:solidFill>
                      </a:endParaRPr>
                    </a:p>
                  </a:txBody>
                  <a:tcPr anchor="ctr">
                    <a:solidFill>
                      <a:srgbClr val="FF4713"/>
                    </a:solidFill>
                  </a:tcPr>
                </a:tc>
                <a:tc>
                  <a:txBody>
                    <a:bodyPr/>
                    <a:lstStyle/>
                    <a:p>
                      <a:pPr algn="ctr"/>
                      <a:r>
                        <a:rPr lang="en-US" sz="1400" dirty="0">
                          <a:solidFill>
                            <a:schemeClr val="bg1"/>
                          </a:solidFill>
                        </a:rPr>
                        <a:t>Discapacidad a Largo </a:t>
                      </a:r>
                      <a:r>
                        <a:rPr lang="en-US" sz="1400" dirty="0" err="1">
                          <a:solidFill>
                            <a:schemeClr val="bg1"/>
                          </a:solidFill>
                        </a:rPr>
                        <a:t>Plazo</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374904">
                <a:tc>
                  <a:txBody>
                    <a:bodyPr/>
                    <a:lstStyle/>
                    <a:p>
                      <a:pPr marL="0" marR="0" algn="ctr">
                        <a:spcBef>
                          <a:spcPts val="0"/>
                        </a:spcBef>
                        <a:spcAft>
                          <a:spcPts val="0"/>
                        </a:spcAft>
                      </a:pPr>
                      <a:r>
                        <a:rPr lang="en-US" sz="1600" kern="1200">
                          <a:solidFill>
                            <a:srgbClr val="3F4443"/>
                          </a:solidFill>
                          <a:latin typeface="+mn-lt"/>
                          <a:ea typeface="+mn-ea"/>
                          <a:cs typeface="+mn-cs"/>
                        </a:rPr>
                        <a:t>Período de Eliminación por Accidente</a:t>
                      </a:r>
                    </a:p>
                  </a:txBody>
                  <a:tcPr marL="68580" marR="68580" marT="0" marB="0" anchor="ctr"/>
                </a:tc>
                <a:tc>
                  <a:txBody>
                    <a:bodyPr/>
                    <a:lstStyle/>
                    <a:p>
                      <a:pPr marL="0" marR="0" algn="ctr">
                        <a:spcBef>
                          <a:spcPts val="0"/>
                        </a:spcBef>
                        <a:spcAft>
                          <a:spcPts val="0"/>
                        </a:spcAft>
                      </a:pPr>
                      <a:r>
                        <a:rPr lang="en-US" sz="1600" kern="1200">
                          <a:solidFill>
                            <a:srgbClr val="3F4443"/>
                          </a:solidFill>
                          <a:latin typeface="+mn-lt"/>
                          <a:ea typeface="+mn-ea"/>
                          <a:cs typeface="+mn-cs"/>
                        </a:rPr>
                        <a:t>90 días</a:t>
                      </a:r>
                    </a:p>
                  </a:txBody>
                  <a:tcPr marL="68580" marR="68580" marT="0" marB="0" anchor="ctr"/>
                </a:tc>
                <a:extLst>
                  <a:ext uri="{0D108BD9-81ED-4DB2-BD59-A6C34878D82A}">
                    <a16:rowId xmlns:a16="http://schemas.microsoft.com/office/drawing/2014/main" val="10001"/>
                  </a:ext>
                </a:extLst>
              </a:tr>
              <a:tr h="374904">
                <a:tc>
                  <a:txBody>
                    <a:bodyPr/>
                    <a:lstStyle/>
                    <a:p>
                      <a:pPr marL="0" marR="0" algn="ctr">
                        <a:spcBef>
                          <a:spcPts val="0"/>
                        </a:spcBef>
                        <a:spcAft>
                          <a:spcPts val="0"/>
                        </a:spcAft>
                      </a:pPr>
                      <a:r>
                        <a:rPr lang="en-US" sz="1600" kern="1200">
                          <a:solidFill>
                            <a:srgbClr val="3F4443"/>
                          </a:solidFill>
                          <a:latin typeface="+mn-lt"/>
                          <a:ea typeface="+mn-ea"/>
                          <a:cs typeface="+mn-cs"/>
                        </a:rPr>
                        <a:t>Beneficio de Incapacidad a Largo Plazo</a:t>
                      </a:r>
                    </a:p>
                  </a:txBody>
                  <a:tcPr marL="68580" marR="68580" marT="0" marB="0" anchor="ctr"/>
                </a:tc>
                <a:tc>
                  <a:txBody>
                    <a:bodyPr/>
                    <a:lstStyle/>
                    <a:p>
                      <a:pPr marL="0" marR="0" algn="ctr">
                        <a:spcBef>
                          <a:spcPts val="0"/>
                        </a:spcBef>
                        <a:spcAft>
                          <a:spcPts val="0"/>
                        </a:spcAft>
                      </a:pPr>
                      <a:r>
                        <a:rPr lang="en-US" sz="1600" kern="1200">
                          <a:solidFill>
                            <a:srgbClr val="3F4443"/>
                          </a:solidFill>
                          <a:latin typeface="+mn-lt"/>
                          <a:ea typeface="+mn-ea"/>
                          <a:cs typeface="+mn-cs"/>
                        </a:rPr>
                        <a:t> 60% hasta un máximo mensual de $5,000</a:t>
                      </a:r>
                    </a:p>
                  </a:txBody>
                  <a:tcPr marL="68580" marR="68580" marT="0" marB="0" anchor="ctr"/>
                </a:tc>
                <a:extLst>
                  <a:ext uri="{0D108BD9-81ED-4DB2-BD59-A6C34878D82A}">
                    <a16:rowId xmlns:a16="http://schemas.microsoft.com/office/drawing/2014/main" val="10002"/>
                  </a:ext>
                </a:extLst>
              </a:tr>
              <a:tr h="374904">
                <a:tc>
                  <a:txBody>
                    <a:bodyPr/>
                    <a:lstStyle/>
                    <a:p>
                      <a:pPr marL="0" marR="0" algn="ctr">
                        <a:spcBef>
                          <a:spcPts val="0"/>
                        </a:spcBef>
                        <a:spcAft>
                          <a:spcPts val="0"/>
                        </a:spcAft>
                      </a:pPr>
                      <a:r>
                        <a:rPr lang="en-US" sz="1600" kern="1200">
                          <a:solidFill>
                            <a:srgbClr val="3F4443"/>
                          </a:solidFill>
                          <a:latin typeface="+mn-lt"/>
                          <a:ea typeface="+mn-ea"/>
                          <a:cs typeface="+mn-cs"/>
                        </a:rPr>
                        <a:t>Definición de Incapacidad</a:t>
                      </a:r>
                    </a:p>
                  </a:txBody>
                  <a:tcPr marL="68580" marR="68580" marT="0" marB="0" anchor="ctr"/>
                </a:tc>
                <a:tc>
                  <a:txBody>
                    <a:bodyPr/>
                    <a:lstStyle/>
                    <a:p>
                      <a:pPr marL="0" marR="0" algn="ctr">
                        <a:spcBef>
                          <a:spcPts val="0"/>
                        </a:spcBef>
                        <a:spcAft>
                          <a:spcPts val="0"/>
                        </a:spcAft>
                      </a:pPr>
                      <a:r>
                        <a:rPr lang="en-US" sz="1600" kern="1200">
                          <a:solidFill>
                            <a:srgbClr val="3F4443"/>
                          </a:solidFill>
                          <a:latin typeface="+mn-lt"/>
                          <a:ea typeface="+mn-ea"/>
                          <a:cs typeface="+mn-cs"/>
                        </a:rPr>
                        <a:t>2 años en su propia ocupación</a:t>
                      </a:r>
                    </a:p>
                  </a:txBody>
                  <a:tcPr marL="68580" marR="68580" marT="0" marB="0" anchor="ctr"/>
                </a:tc>
                <a:extLst>
                  <a:ext uri="{0D108BD9-81ED-4DB2-BD59-A6C34878D82A}">
                    <a16:rowId xmlns:a16="http://schemas.microsoft.com/office/drawing/2014/main" val="10003"/>
                  </a:ext>
                </a:extLst>
              </a:tr>
              <a:tr h="374904">
                <a:tc>
                  <a:txBody>
                    <a:bodyPr/>
                    <a:lstStyle/>
                    <a:p>
                      <a:pPr marL="0" marR="0" algn="ctr">
                        <a:spcBef>
                          <a:spcPts val="0"/>
                        </a:spcBef>
                        <a:spcAft>
                          <a:spcPts val="0"/>
                        </a:spcAft>
                      </a:pPr>
                      <a:r>
                        <a:rPr lang="en-US" sz="1600" kern="1200">
                          <a:solidFill>
                            <a:srgbClr val="3F4443"/>
                          </a:solidFill>
                          <a:latin typeface="+mn-lt"/>
                          <a:ea typeface="+mn-ea"/>
                          <a:cs typeface="+mn-cs"/>
                        </a:rPr>
                        <a:t>eríodo Máximo de Incapacidad</a:t>
                      </a:r>
                    </a:p>
                  </a:txBody>
                  <a:tcPr marL="68580" marR="68580" marT="0" marB="0" anchor="ctr"/>
                </a:tc>
                <a:tc>
                  <a:txBody>
                    <a:bodyPr/>
                    <a:lstStyle/>
                    <a:p>
                      <a:pPr marL="0" marR="0" algn="ctr">
                        <a:spcBef>
                          <a:spcPts val="0"/>
                        </a:spcBef>
                        <a:spcAft>
                          <a:spcPts val="0"/>
                        </a:spcAft>
                      </a:pPr>
                      <a:r>
                        <a:rPr lang="en-US" sz="1600" kern="1200">
                          <a:solidFill>
                            <a:srgbClr val="3F4443"/>
                          </a:solidFill>
                          <a:latin typeface="+mn-lt"/>
                          <a:ea typeface="+mn-ea"/>
                          <a:cs typeface="+mn-cs"/>
                        </a:rPr>
                        <a:t>Edad Normal de Jubilación del Seguro Social</a:t>
                      </a:r>
                    </a:p>
                  </a:txBody>
                  <a:tcPr marL="68580" marR="68580" marT="0" marB="0" anchor="ctr"/>
                </a:tc>
                <a:extLst>
                  <a:ext uri="{0D108BD9-81ED-4DB2-BD59-A6C34878D82A}">
                    <a16:rowId xmlns:a16="http://schemas.microsoft.com/office/drawing/2014/main" val="10004"/>
                  </a:ext>
                </a:extLst>
              </a:tr>
              <a:tr h="374904">
                <a:tc>
                  <a:txBody>
                    <a:bodyPr/>
                    <a:lstStyle/>
                    <a:p>
                      <a:pPr marL="0" marR="0" algn="ctr">
                        <a:spcBef>
                          <a:spcPts val="0"/>
                        </a:spcBef>
                        <a:spcAft>
                          <a:spcPts val="0"/>
                        </a:spcAft>
                      </a:pPr>
                      <a:r>
                        <a:rPr lang="en-US" sz="1600" kern="1200" dirty="0" err="1">
                          <a:solidFill>
                            <a:srgbClr val="3F4443"/>
                          </a:solidFill>
                          <a:latin typeface="+mn-lt"/>
                          <a:ea typeface="+mn-ea"/>
                          <a:cs typeface="+mn-cs"/>
                        </a:rPr>
                        <a:t>Limitaciones</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por</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Condiciones</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Preexistentes</a:t>
                      </a:r>
                      <a:endParaRPr lang="en-US" sz="1600" kern="1200" dirty="0">
                        <a:solidFill>
                          <a:srgbClr val="3F4443"/>
                        </a:solidFill>
                        <a:latin typeface="+mn-lt"/>
                        <a:ea typeface="+mn-ea"/>
                        <a:cs typeface="+mn-cs"/>
                      </a:endParaRPr>
                    </a:p>
                  </a:txBody>
                  <a:tcPr marL="68580" marR="68580" marT="0" marB="0" anchor="ctr"/>
                </a:tc>
                <a:tc>
                  <a:txBody>
                    <a:bodyPr/>
                    <a:lstStyle/>
                    <a:p>
                      <a:pPr marL="0" marR="0" algn="ctr">
                        <a:spcBef>
                          <a:spcPts val="0"/>
                        </a:spcBef>
                        <a:spcAft>
                          <a:spcPts val="0"/>
                        </a:spcAft>
                      </a:pPr>
                      <a:r>
                        <a:rPr lang="en-US" sz="1600" kern="1200" dirty="0">
                          <a:solidFill>
                            <a:srgbClr val="3F4443"/>
                          </a:solidFill>
                          <a:latin typeface="+mn-lt"/>
                          <a:ea typeface="+mn-ea"/>
                          <a:cs typeface="+mn-cs"/>
                        </a:rPr>
                        <a:t>12 meses para </a:t>
                      </a:r>
                      <a:r>
                        <a:rPr lang="en-US" sz="1600" kern="1200" dirty="0" err="1">
                          <a:solidFill>
                            <a:srgbClr val="3F4443"/>
                          </a:solidFill>
                          <a:latin typeface="+mn-lt"/>
                          <a:ea typeface="+mn-ea"/>
                          <a:cs typeface="+mn-cs"/>
                        </a:rPr>
                        <a:t>condiciones</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tratadas</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dentro</a:t>
                      </a:r>
                      <a:r>
                        <a:rPr lang="en-US" sz="1600" kern="1200" dirty="0">
                          <a:solidFill>
                            <a:srgbClr val="3F4443"/>
                          </a:solidFill>
                          <a:latin typeface="+mn-lt"/>
                          <a:ea typeface="+mn-ea"/>
                          <a:cs typeface="+mn-cs"/>
                        </a:rPr>
                        <a:t> de </a:t>
                      </a:r>
                      <a:r>
                        <a:rPr lang="en-US" sz="1600" kern="1200" dirty="0" err="1">
                          <a:solidFill>
                            <a:srgbClr val="3F4443"/>
                          </a:solidFill>
                          <a:latin typeface="+mn-lt"/>
                          <a:ea typeface="+mn-ea"/>
                          <a:cs typeface="+mn-cs"/>
                        </a:rPr>
                        <a:t>los</a:t>
                      </a:r>
                      <a:r>
                        <a:rPr lang="en-US" sz="1600" kern="1200" dirty="0">
                          <a:solidFill>
                            <a:srgbClr val="3F4443"/>
                          </a:solidFill>
                          <a:latin typeface="+mn-lt"/>
                          <a:ea typeface="+mn-ea"/>
                          <a:cs typeface="+mn-cs"/>
                        </a:rPr>
                        <a:t> 3 meses </a:t>
                      </a:r>
                      <a:r>
                        <a:rPr lang="en-US" sz="1600" kern="1200" dirty="0" err="1">
                          <a:solidFill>
                            <a:srgbClr val="3F4443"/>
                          </a:solidFill>
                          <a:latin typeface="+mn-lt"/>
                          <a:ea typeface="+mn-ea"/>
                          <a:cs typeface="+mn-cs"/>
                        </a:rPr>
                        <a:t>anteriores</a:t>
                      </a:r>
                      <a:r>
                        <a:rPr lang="en-US" sz="1600" kern="1200" dirty="0">
                          <a:solidFill>
                            <a:srgbClr val="3F4443"/>
                          </a:solidFill>
                          <a:latin typeface="+mn-lt"/>
                          <a:ea typeface="+mn-ea"/>
                          <a:cs typeface="+mn-cs"/>
                        </a:rPr>
                        <a:t> a la </a:t>
                      </a:r>
                      <a:r>
                        <a:rPr lang="en-US" sz="1600" kern="1200" dirty="0" err="1">
                          <a:solidFill>
                            <a:srgbClr val="3F4443"/>
                          </a:solidFill>
                          <a:latin typeface="+mn-lt"/>
                          <a:ea typeface="+mn-ea"/>
                          <a:cs typeface="+mn-cs"/>
                        </a:rPr>
                        <a:t>fecha</a:t>
                      </a:r>
                      <a:r>
                        <a:rPr lang="en-US" sz="1600" kern="1200" dirty="0">
                          <a:solidFill>
                            <a:srgbClr val="3F4443"/>
                          </a:solidFill>
                          <a:latin typeface="+mn-lt"/>
                          <a:ea typeface="+mn-ea"/>
                          <a:cs typeface="+mn-cs"/>
                        </a:rPr>
                        <a:t> de </a:t>
                      </a:r>
                      <a:r>
                        <a:rPr lang="en-US" sz="1600" kern="1200" dirty="0" err="1">
                          <a:solidFill>
                            <a:srgbClr val="3F4443"/>
                          </a:solidFill>
                          <a:latin typeface="+mn-lt"/>
                          <a:ea typeface="+mn-ea"/>
                          <a:cs typeface="+mn-cs"/>
                        </a:rPr>
                        <a:t>vigencia</a:t>
                      </a:r>
                      <a:r>
                        <a:rPr lang="en-US" sz="1600" kern="1200" dirty="0">
                          <a:solidFill>
                            <a:srgbClr val="3F4443"/>
                          </a:solidFill>
                          <a:latin typeface="+mn-lt"/>
                          <a:ea typeface="+mn-ea"/>
                          <a:cs typeface="+mn-cs"/>
                        </a:rPr>
                        <a:t> de la </a:t>
                      </a:r>
                      <a:r>
                        <a:rPr lang="en-US" sz="1600" kern="1200" dirty="0" err="1">
                          <a:solidFill>
                            <a:srgbClr val="3F4443"/>
                          </a:solidFill>
                          <a:latin typeface="+mn-lt"/>
                          <a:ea typeface="+mn-ea"/>
                          <a:cs typeface="+mn-cs"/>
                        </a:rPr>
                        <a:t>cobertura</a:t>
                      </a:r>
                      <a:endParaRPr lang="en-US" sz="1600" kern="1200" dirty="0">
                        <a:solidFill>
                          <a:srgbClr val="3F4443"/>
                        </a:solidFill>
                        <a:latin typeface="+mn-lt"/>
                        <a:ea typeface="+mn-ea"/>
                        <a:cs typeface="+mn-cs"/>
                      </a:endParaRPr>
                    </a:p>
                  </a:txBody>
                  <a:tcPr marL="68580" marR="68580" marT="0" marB="0" anchor="ctr"/>
                </a:tc>
                <a:extLst>
                  <a:ext uri="{0D108BD9-81ED-4DB2-BD59-A6C34878D82A}">
                    <a16:rowId xmlns:a16="http://schemas.microsoft.com/office/drawing/2014/main" val="10005"/>
                  </a:ext>
                </a:extLst>
              </a:tr>
            </a:tbl>
          </a:graphicData>
        </a:graphic>
      </p:graphicFrame>
      <p:pic>
        <p:nvPicPr>
          <p:cNvPr id="10" name="Picture 9">
            <a:extLst>
              <a:ext uri="{FF2B5EF4-FFF2-40B4-BE49-F238E27FC236}">
                <a16:creationId xmlns:a16="http://schemas.microsoft.com/office/drawing/2014/main" id="{3165A4BB-1D9B-0D45-2EEC-5B488EB8E689}"/>
              </a:ext>
            </a:extLst>
          </p:cNvPr>
          <p:cNvPicPr>
            <a:picLocks noChangeAspect="1"/>
          </p:cNvPicPr>
          <p:nvPr/>
        </p:nvPicPr>
        <p:blipFill>
          <a:blip r:embed="rId3"/>
          <a:stretch>
            <a:fillRect/>
          </a:stretch>
        </p:blipFill>
        <p:spPr>
          <a:xfrm>
            <a:off x="6934200" y="227780"/>
            <a:ext cx="2109399" cy="676715"/>
          </a:xfrm>
          <a:prstGeom prst="rect">
            <a:avLst/>
          </a:prstGeom>
        </p:spPr>
      </p:pic>
      <p:pic>
        <p:nvPicPr>
          <p:cNvPr id="11" name="Picture 10">
            <a:extLst>
              <a:ext uri="{FF2B5EF4-FFF2-40B4-BE49-F238E27FC236}">
                <a16:creationId xmlns:a16="http://schemas.microsoft.com/office/drawing/2014/main" id="{C1E108F3-D405-979F-9399-9B2DF34B7068}"/>
              </a:ext>
            </a:extLst>
          </p:cNvPr>
          <p:cNvPicPr>
            <a:picLocks noChangeAspect="1"/>
          </p:cNvPicPr>
          <p:nvPr/>
        </p:nvPicPr>
        <p:blipFill rotWithShape="1">
          <a:blip r:embed="rId4"/>
          <a:srcRect l="27378" t="6969" b="17967"/>
          <a:stretch/>
        </p:blipFill>
        <p:spPr>
          <a:xfrm>
            <a:off x="534924" y="305752"/>
            <a:ext cx="1870706" cy="1487695"/>
          </a:xfrm>
          <a:prstGeom prst="rect">
            <a:avLst/>
          </a:prstGeom>
        </p:spPr>
      </p:pic>
    </p:spTree>
    <p:extLst>
      <p:ext uri="{BB962C8B-B14F-4D97-AF65-F5344CB8AC3E}">
        <p14:creationId xmlns:p14="http://schemas.microsoft.com/office/powerpoint/2010/main" val="201212437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58"/>
            <a:ext cx="8229600" cy="868362"/>
          </a:xfrm>
        </p:spPr>
        <p:txBody>
          <a:bodyPr>
            <a:normAutofit/>
          </a:bodyPr>
          <a:lstStyle/>
          <a:p>
            <a:r>
              <a:rPr lang="en-US" sz="3200" dirty="0"/>
              <a:t>Seguro de </a:t>
            </a:r>
            <a:r>
              <a:rPr lang="en-US" sz="3200" dirty="0" err="1"/>
              <a:t>Accidentes</a:t>
            </a:r>
            <a:r>
              <a:rPr lang="en-US" sz="3200" dirty="0"/>
              <a:t> </a:t>
            </a:r>
            <a:r>
              <a:rPr lang="en-US" sz="3200" dirty="0" err="1"/>
              <a:t>Voluntario</a:t>
            </a:r>
            <a:endParaRPr lang="en-US" sz="3200" dirty="0">
              <a:highlight>
                <a:srgbClr val="FFFF00"/>
              </a:highlight>
            </a:endParaRPr>
          </a:p>
        </p:txBody>
      </p:sp>
      <p:sp>
        <p:nvSpPr>
          <p:cNvPr id="3" name="Content Placeholder 2">
            <a:extLst>
              <a:ext uri="{FF2B5EF4-FFF2-40B4-BE49-F238E27FC236}">
                <a16:creationId xmlns:a16="http://schemas.microsoft.com/office/drawing/2014/main" id="{718AA56F-7452-45F2-B778-9FDB18087A4D}"/>
              </a:ext>
            </a:extLst>
          </p:cNvPr>
          <p:cNvSpPr>
            <a:spLocks noGrp="1"/>
          </p:cNvSpPr>
          <p:nvPr>
            <p:ph idx="1"/>
          </p:nvPr>
        </p:nvSpPr>
        <p:spPr>
          <a:xfrm>
            <a:off x="152400" y="964749"/>
            <a:ext cx="8229600" cy="4525963"/>
          </a:xfrm>
        </p:spPr>
        <p:txBody>
          <a:bodyPr>
            <a:normAutofit/>
          </a:bodyPr>
          <a:lstStyle/>
          <a:p>
            <a:r>
              <a:rPr lang="es-ES" sz="2000" dirty="0"/>
              <a:t>El seguro de accidentes es una forma de póliza de seguro que ofrece un pago si sufre una lesión fuera del trabajo.</a:t>
            </a:r>
          </a:p>
          <a:p>
            <a:r>
              <a:rPr lang="es-ES" sz="2000" dirty="0"/>
              <a:t>Tiene la opción de dos planes: Plan Bajo y Plan Alto.</a:t>
            </a:r>
          </a:p>
          <a:p>
            <a:r>
              <a:rPr lang="es-ES" sz="2000" dirty="0"/>
              <a:t>La cobertura está garantizada para usted y su familia.</a:t>
            </a:r>
          </a:p>
          <a:p>
            <a:r>
              <a:rPr lang="es-ES" sz="2000" dirty="0"/>
              <a:t>Los pagos se realizan directamente a usted para que los gaste como desee.</a:t>
            </a:r>
            <a:endParaRPr lang="en-US" sz="2000" dirty="0"/>
          </a:p>
        </p:txBody>
      </p:sp>
      <p:sp>
        <p:nvSpPr>
          <p:cNvPr id="6" name="TextBox 5">
            <a:extLst>
              <a:ext uri="{FF2B5EF4-FFF2-40B4-BE49-F238E27FC236}">
                <a16:creationId xmlns:a16="http://schemas.microsoft.com/office/drawing/2014/main" id="{489C3964-B884-4836-91E5-790CC2A1AAFD}"/>
              </a:ext>
            </a:extLst>
          </p:cNvPr>
          <p:cNvSpPr txBox="1"/>
          <p:nvPr/>
        </p:nvSpPr>
        <p:spPr>
          <a:xfrm>
            <a:off x="228600" y="3401562"/>
            <a:ext cx="8313684" cy="726609"/>
          </a:xfrm>
          <a:prstGeom prst="rect">
            <a:avLst/>
          </a:prstGeom>
          <a:noFill/>
        </p:spPr>
        <p:txBody>
          <a:bodyPr wrap="square">
            <a:spAutoFit/>
          </a:bodyPr>
          <a:lstStyle/>
          <a:p>
            <a:pPr>
              <a:lnSpc>
                <a:spcPct val="120000"/>
              </a:lnSpc>
              <a:spcBef>
                <a:spcPct val="0"/>
              </a:spcBef>
            </a:pPr>
            <a:r>
              <a:rPr lang="es-ES" dirty="0">
                <a:solidFill>
                  <a:srgbClr val="000000"/>
                </a:solidFill>
                <a:latin typeface="Arial" panose="020B0604020202020204" pitchFamily="34" charset="0"/>
                <a:cs typeface="Arial" panose="020B0604020202020204" pitchFamily="34" charset="0"/>
              </a:rPr>
              <a:t>Pagado al 100% por los empleados, si desea comprar seguro de accidentes voluntario</a:t>
            </a:r>
            <a:endParaRPr lang="en-US" sz="1800" dirty="0">
              <a:solidFill>
                <a:srgbClr val="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7BE0987-CA47-46EF-A9FF-304DB3CBE5AC}"/>
              </a:ext>
            </a:extLst>
          </p:cNvPr>
          <p:cNvPicPr>
            <a:picLocks noChangeAspect="1"/>
          </p:cNvPicPr>
          <p:nvPr/>
        </p:nvPicPr>
        <p:blipFill>
          <a:blip r:embed="rId3"/>
          <a:stretch>
            <a:fillRect/>
          </a:stretch>
        </p:blipFill>
        <p:spPr>
          <a:xfrm>
            <a:off x="6781800" y="73245"/>
            <a:ext cx="2109399" cy="676715"/>
          </a:xfrm>
          <a:prstGeom prst="rect">
            <a:avLst/>
          </a:prstGeom>
        </p:spPr>
      </p:pic>
      <p:pic>
        <p:nvPicPr>
          <p:cNvPr id="8" name="Picture 7">
            <a:extLst>
              <a:ext uri="{FF2B5EF4-FFF2-40B4-BE49-F238E27FC236}">
                <a16:creationId xmlns:a16="http://schemas.microsoft.com/office/drawing/2014/main" id="{AF4E8DE0-E011-AD0C-5380-788705125CB8}"/>
              </a:ext>
            </a:extLst>
          </p:cNvPr>
          <p:cNvPicPr>
            <a:picLocks noChangeAspect="1"/>
          </p:cNvPicPr>
          <p:nvPr/>
        </p:nvPicPr>
        <p:blipFill>
          <a:blip r:embed="rId4"/>
          <a:stretch>
            <a:fillRect/>
          </a:stretch>
        </p:blipFill>
        <p:spPr>
          <a:xfrm>
            <a:off x="5334000" y="4504371"/>
            <a:ext cx="3733800" cy="2267684"/>
          </a:xfrm>
          <a:prstGeom prst="rect">
            <a:avLst/>
          </a:prstGeom>
        </p:spPr>
      </p:pic>
    </p:spTree>
    <p:extLst>
      <p:ext uri="{BB962C8B-B14F-4D97-AF65-F5344CB8AC3E}">
        <p14:creationId xmlns:p14="http://schemas.microsoft.com/office/powerpoint/2010/main" val="17975270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Información</a:t>
            </a:r>
            <a:r>
              <a:rPr lang="en-US" sz="3600" dirty="0"/>
              <a:t> Clave</a:t>
            </a:r>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76200" y="1417638"/>
            <a:ext cx="8229600" cy="4724400"/>
          </a:xfrm>
        </p:spPr>
        <p:txBody>
          <a:bodyPr>
            <a:normAutofit/>
          </a:bodyPr>
          <a:lstStyle/>
          <a:p>
            <a:pPr marL="0" indent="0" algn="l">
              <a:buNone/>
            </a:pPr>
            <a:endParaRPr lang="es-ES" sz="1600" b="1" i="0" dirty="0">
              <a:solidFill>
                <a:srgbClr val="111111"/>
              </a:solidFill>
              <a:effectLst/>
              <a:latin typeface="-apple-system"/>
            </a:endParaRPr>
          </a:p>
          <a:p>
            <a:pPr marL="0" indent="0" algn="l">
              <a:buNone/>
            </a:pPr>
            <a:endParaRPr lang="es-ES" sz="1600" b="1" dirty="0">
              <a:solidFill>
                <a:srgbClr val="111111"/>
              </a:solidFill>
              <a:latin typeface="-apple-system"/>
            </a:endParaRPr>
          </a:p>
          <a:p>
            <a:pPr marL="0" indent="0" algn="l">
              <a:buNone/>
            </a:pPr>
            <a:r>
              <a:rPr lang="es-ES" sz="1600" b="1" i="0" dirty="0">
                <a:solidFill>
                  <a:srgbClr val="111111"/>
                </a:solidFill>
                <a:effectLst/>
                <a:latin typeface="-apple-system"/>
              </a:rPr>
              <a:t>Nuestro Período de Inscripción Abierta de Beneficios</a:t>
            </a:r>
            <a:r>
              <a:rPr lang="es-ES" sz="1600" b="1" i="0" dirty="0">
                <a:effectLst/>
                <a:latin typeface="-apple-system"/>
              </a:rPr>
              <a:t> 2025 </a:t>
            </a:r>
            <a:r>
              <a:rPr lang="es-ES" sz="1600" b="1" i="0" dirty="0">
                <a:solidFill>
                  <a:srgbClr val="FF0000"/>
                </a:solidFill>
                <a:effectLst/>
                <a:latin typeface="-apple-system"/>
              </a:rPr>
              <a:t>es del 4 de noviembre al 15 de noviembre.</a:t>
            </a:r>
            <a:endParaRPr lang="es-ES" sz="1600" b="0" i="0" dirty="0">
              <a:solidFill>
                <a:srgbClr val="FF0000"/>
              </a:solidFill>
              <a:effectLst/>
              <a:latin typeface="-apple-system"/>
            </a:endParaRPr>
          </a:p>
          <a:p>
            <a:pPr algn="l">
              <a:buFont typeface="Arial" panose="020B0604020202020204" pitchFamily="34" charset="0"/>
              <a:buChar char="•"/>
            </a:pPr>
            <a:r>
              <a:rPr lang="es-ES" sz="1600" b="0" i="0" dirty="0">
                <a:solidFill>
                  <a:srgbClr val="111111"/>
                </a:solidFill>
                <a:effectLst/>
                <a:latin typeface="-apple-system"/>
              </a:rPr>
              <a:t>Para realizar cambios durante la inscripción abierta, inicie sesión en </a:t>
            </a:r>
            <a:r>
              <a:rPr lang="es-ES" sz="1600" b="0" i="0" dirty="0" err="1">
                <a:solidFill>
                  <a:srgbClr val="111111"/>
                </a:solidFill>
                <a:effectLst/>
                <a:latin typeface="-apple-system"/>
              </a:rPr>
              <a:t>OnBoardMyBenefits</a:t>
            </a:r>
            <a:r>
              <a:rPr lang="es-ES" sz="1600" b="0" i="0" dirty="0">
                <a:solidFill>
                  <a:srgbClr val="111111"/>
                </a:solidFill>
                <a:effectLst/>
                <a:latin typeface="-apple-system"/>
              </a:rPr>
              <a:t>.</a:t>
            </a:r>
          </a:p>
          <a:p>
            <a:pPr algn="l">
              <a:buFont typeface="Arial" panose="020B0604020202020204" pitchFamily="34" charset="0"/>
              <a:buChar char="•"/>
            </a:pPr>
            <a:r>
              <a:rPr lang="es-ES" sz="1600" b="0" i="0" dirty="0">
                <a:solidFill>
                  <a:srgbClr val="111111"/>
                </a:solidFill>
                <a:effectLst/>
                <a:latin typeface="-apple-system"/>
              </a:rPr>
              <a:t>Todas las elecciones y cambios de beneficios entrarán en vigor el 1 de enero de 2025.</a:t>
            </a:r>
          </a:p>
          <a:p>
            <a:pPr algn="l">
              <a:buFont typeface="Arial" panose="020B0604020202020204" pitchFamily="34" charset="0"/>
              <a:buChar char="•"/>
            </a:pPr>
            <a:r>
              <a:rPr lang="es-ES" sz="1600" b="0" i="0" dirty="0">
                <a:solidFill>
                  <a:srgbClr val="111111"/>
                </a:solidFill>
                <a:effectLst/>
                <a:latin typeface="-apple-system"/>
              </a:rPr>
              <a:t>Las deducciones de nómina comenzarán en enero de 2025.</a:t>
            </a:r>
          </a:p>
          <a:p>
            <a:pPr marL="0" indent="0" algn="l">
              <a:buNone/>
            </a:pPr>
            <a:r>
              <a:rPr lang="es-ES" sz="1600" b="1" i="0" dirty="0">
                <a:solidFill>
                  <a:srgbClr val="111111"/>
                </a:solidFill>
                <a:effectLst/>
                <a:latin typeface="-apple-system"/>
              </a:rPr>
              <a:t>Nota para la Inscripción Abierta:</a:t>
            </a:r>
            <a:endParaRPr lang="es-ES" sz="1600" b="0" i="0" dirty="0">
              <a:solidFill>
                <a:srgbClr val="111111"/>
              </a:solidFill>
              <a:effectLst/>
              <a:latin typeface="-apple-system"/>
            </a:endParaRPr>
          </a:p>
          <a:p>
            <a:pPr algn="l">
              <a:buFont typeface="Arial" panose="020B0604020202020204" pitchFamily="34" charset="0"/>
              <a:buChar char="•"/>
            </a:pPr>
            <a:r>
              <a:rPr lang="es-ES" sz="1600" b="0" i="0" dirty="0">
                <a:solidFill>
                  <a:srgbClr val="111111"/>
                </a:solidFill>
                <a:effectLst/>
                <a:latin typeface="-apple-system"/>
              </a:rPr>
              <a:t>Los empleados que elijan mantener su inscripción actual, esta es una inscripción abierta pasiva este año, lo que significa que no tiene que hacer nada y sus elecciones de 2024 se transferirán automáticamente a 2025.</a:t>
            </a:r>
          </a:p>
          <a:p>
            <a:pPr algn="l">
              <a:buFont typeface="Arial" panose="020B0604020202020204" pitchFamily="34" charset="0"/>
              <a:buChar char="•"/>
            </a:pPr>
            <a:r>
              <a:rPr lang="es-ES" sz="1600" b="0" i="0" dirty="0">
                <a:solidFill>
                  <a:srgbClr val="111111"/>
                </a:solidFill>
                <a:effectLst/>
                <a:latin typeface="-apple-system"/>
              </a:rPr>
              <a:t>Para realizar cambios durante la inscripción abierta, inicie sesión en </a:t>
            </a:r>
            <a:r>
              <a:rPr lang="es-ES" sz="1600" b="0" i="0" dirty="0" err="1">
                <a:solidFill>
                  <a:srgbClr val="111111"/>
                </a:solidFill>
                <a:effectLst/>
                <a:latin typeface="-apple-system"/>
              </a:rPr>
              <a:t>OnBoardMyBenefits</a:t>
            </a:r>
            <a:r>
              <a:rPr lang="es-ES" sz="1600" b="0" i="0" dirty="0">
                <a:solidFill>
                  <a:srgbClr val="111111"/>
                </a:solidFill>
                <a:effectLst/>
                <a:latin typeface="-apple-system"/>
              </a:rPr>
              <a:t>.</a:t>
            </a:r>
          </a:p>
          <a:p>
            <a:pPr algn="l">
              <a:buFont typeface="Arial" panose="020B0604020202020204" pitchFamily="34" charset="0"/>
              <a:buChar char="•"/>
            </a:pPr>
            <a:r>
              <a:rPr lang="es-ES" sz="1600" b="0" i="0" dirty="0">
                <a:solidFill>
                  <a:srgbClr val="111111"/>
                </a:solidFill>
                <a:effectLst/>
                <a:latin typeface="-apple-system"/>
              </a:rPr>
              <a:t>Si no inicia sesión en el </a:t>
            </a:r>
            <a:r>
              <a:rPr lang="es-ES" sz="1600" b="0" i="0" dirty="0" err="1">
                <a:solidFill>
                  <a:srgbClr val="111111"/>
                </a:solidFill>
                <a:effectLst/>
                <a:latin typeface="-apple-system"/>
              </a:rPr>
              <a:t>Benefits</a:t>
            </a:r>
            <a:r>
              <a:rPr lang="es-ES" sz="1600" b="0" i="0" dirty="0">
                <a:solidFill>
                  <a:srgbClr val="111111"/>
                </a:solidFill>
                <a:effectLst/>
                <a:latin typeface="-apple-system"/>
              </a:rPr>
              <a:t> </a:t>
            </a:r>
            <a:r>
              <a:rPr lang="es-ES" sz="1600" b="0" i="0" dirty="0" err="1">
                <a:solidFill>
                  <a:srgbClr val="111111"/>
                </a:solidFill>
                <a:effectLst/>
                <a:latin typeface="-apple-system"/>
              </a:rPr>
              <a:t>Navigator</a:t>
            </a:r>
            <a:r>
              <a:rPr lang="es-ES" sz="1600" b="0" i="0" dirty="0">
                <a:solidFill>
                  <a:srgbClr val="111111"/>
                </a:solidFill>
                <a:effectLst/>
                <a:latin typeface="-apple-system"/>
              </a:rPr>
              <a:t> durante la inscripción abierta para realizar cambios, sus elecciones de 2024 se transferirán automáticamente a 2025.</a:t>
            </a:r>
          </a:p>
          <a:p>
            <a:pPr algn="l">
              <a:buFont typeface="Arial" panose="020B0604020202020204" pitchFamily="34" charset="0"/>
              <a:buChar char="•"/>
            </a:pPr>
            <a:r>
              <a:rPr lang="es-ES" sz="1600" b="0" i="0" dirty="0">
                <a:solidFill>
                  <a:srgbClr val="111111"/>
                </a:solidFill>
                <a:effectLst/>
                <a:latin typeface="-apple-system"/>
              </a:rPr>
              <a:t>La excepción es la FSA, debe inscribirse cada año</a:t>
            </a:r>
          </a:p>
          <a:p>
            <a:pPr algn="just"/>
            <a:endParaRPr lang="en-US" sz="2100" b="0" i="0" u="none" strike="noStrike" baseline="0" dirty="0">
              <a:solidFill>
                <a:srgbClr val="FF4713"/>
              </a:solidFill>
              <a:latin typeface="+mj-lt"/>
            </a:endParaRPr>
          </a:p>
        </p:txBody>
      </p:sp>
      <p:pic>
        <p:nvPicPr>
          <p:cNvPr id="7" name="Picture 6">
            <a:extLst>
              <a:ext uri="{FF2B5EF4-FFF2-40B4-BE49-F238E27FC236}">
                <a16:creationId xmlns:a16="http://schemas.microsoft.com/office/drawing/2014/main" id="{7F864A19-861D-054F-714B-13F497C8C41A}"/>
              </a:ext>
            </a:extLst>
          </p:cNvPr>
          <p:cNvPicPr>
            <a:picLocks noChangeAspect="1"/>
          </p:cNvPicPr>
          <p:nvPr/>
        </p:nvPicPr>
        <p:blipFill rotWithShape="1">
          <a:blip r:embed="rId3"/>
          <a:srcRect b="5719"/>
          <a:stretch/>
        </p:blipFill>
        <p:spPr>
          <a:xfrm>
            <a:off x="6934200" y="0"/>
            <a:ext cx="2209800" cy="1988042"/>
          </a:xfrm>
          <a:prstGeom prst="rect">
            <a:avLst/>
          </a:prstGeom>
        </p:spPr>
      </p:pic>
    </p:spTree>
    <p:extLst>
      <p:ext uri="{BB962C8B-B14F-4D97-AF65-F5344CB8AC3E}">
        <p14:creationId xmlns:p14="http://schemas.microsoft.com/office/powerpoint/2010/main" val="222875652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3A32-8B48-474C-90FC-F89B8A6C4F2B}"/>
              </a:ext>
            </a:extLst>
          </p:cNvPr>
          <p:cNvSpPr>
            <a:spLocks noGrp="1"/>
          </p:cNvSpPr>
          <p:nvPr>
            <p:ph type="title"/>
          </p:nvPr>
        </p:nvSpPr>
        <p:spPr>
          <a:xfrm>
            <a:off x="0" y="54111"/>
            <a:ext cx="8229600" cy="868362"/>
          </a:xfrm>
        </p:spPr>
        <p:txBody>
          <a:bodyPr>
            <a:normAutofit/>
          </a:bodyPr>
          <a:lstStyle/>
          <a:p>
            <a:r>
              <a:rPr lang="en-US" sz="3600" dirty="0" err="1"/>
              <a:t>Enfermedad</a:t>
            </a:r>
            <a:r>
              <a:rPr lang="en-US" sz="3600" dirty="0"/>
              <a:t> </a:t>
            </a:r>
            <a:r>
              <a:rPr lang="en-US" sz="3600" dirty="0" err="1"/>
              <a:t>Crítica</a:t>
            </a:r>
            <a:r>
              <a:rPr lang="en-US" sz="3600" dirty="0"/>
              <a:t> </a:t>
            </a:r>
            <a:r>
              <a:rPr lang="en-US" sz="3600" dirty="0" err="1"/>
              <a:t>Voluntaria</a:t>
            </a:r>
            <a:endParaRPr lang="en-US" sz="3600" dirty="0">
              <a:highlight>
                <a:srgbClr val="FFFF00"/>
              </a:highlight>
            </a:endParaRPr>
          </a:p>
        </p:txBody>
      </p:sp>
      <p:sp>
        <p:nvSpPr>
          <p:cNvPr id="3" name="Content Placeholder 2">
            <a:extLst>
              <a:ext uri="{FF2B5EF4-FFF2-40B4-BE49-F238E27FC236}">
                <a16:creationId xmlns:a16="http://schemas.microsoft.com/office/drawing/2014/main" id="{E9EA4F75-986C-453E-AFD0-C41E14031ED8}"/>
              </a:ext>
            </a:extLst>
          </p:cNvPr>
          <p:cNvSpPr>
            <a:spLocks noGrp="1"/>
          </p:cNvSpPr>
          <p:nvPr>
            <p:ph idx="1"/>
          </p:nvPr>
        </p:nvSpPr>
        <p:spPr>
          <a:xfrm>
            <a:off x="452215" y="1312807"/>
            <a:ext cx="8229600" cy="4897247"/>
          </a:xfrm>
        </p:spPr>
        <p:txBody>
          <a:bodyPr/>
          <a:lstStyle/>
          <a:p>
            <a:pPr marL="285750" indent="-285750"/>
            <a:r>
              <a:rPr lang="es-ES" sz="1800" b="0" i="0" dirty="0">
                <a:solidFill>
                  <a:srgbClr val="4D5156"/>
                </a:solidFill>
                <a:effectLst/>
              </a:rPr>
              <a:t>El Seguro de Enfermedades Críticas proporciona beneficios cuando una persona cubierta es diagnosticada con una condición o enfermedad elegible. Ayuda a compensar los gastos no reembolsados por otros tipos de seguros.</a:t>
            </a:r>
          </a:p>
          <a:p>
            <a:pPr marL="285750" indent="-285750"/>
            <a:r>
              <a:rPr lang="es-ES" sz="1800" b="0" i="0" dirty="0">
                <a:solidFill>
                  <a:srgbClr val="4D5156"/>
                </a:solidFill>
                <a:effectLst/>
              </a:rPr>
              <a:t>No es un reemplazo del seguro médico tradicional o del seguro de ingresos por discapacidad. Más bien, es un complemento a estas otras coberturas.</a:t>
            </a:r>
          </a:p>
          <a:p>
            <a:pPr marL="285750" indent="-285750"/>
            <a:r>
              <a:rPr lang="es-ES" sz="1800" b="0" i="0" dirty="0">
                <a:solidFill>
                  <a:srgbClr val="4D5156"/>
                </a:solidFill>
                <a:effectLst/>
              </a:rPr>
              <a:t>Su inscripción en el seguro de enfermedades críticas está garantizada siempre que esté trabajando activamente.</a:t>
            </a:r>
          </a:p>
          <a:p>
            <a:pPr marL="285750" indent="-285750"/>
            <a:r>
              <a:rPr lang="es-ES" sz="1800" b="0" i="0" dirty="0">
                <a:solidFill>
                  <a:srgbClr val="4D5156"/>
                </a:solidFill>
                <a:effectLst/>
              </a:rPr>
              <a:t>Proporciona un pago único.</a:t>
            </a:r>
          </a:p>
          <a:p>
            <a:pPr marL="285750" indent="-285750"/>
            <a:r>
              <a:rPr lang="es-ES" sz="1800" b="0" i="0" dirty="0">
                <a:solidFill>
                  <a:srgbClr val="4D5156"/>
                </a:solidFill>
                <a:effectLst/>
              </a:rPr>
              <a:t>No se basa en el reembolso, solo necesita presentar prueba de un diagnóstico.</a:t>
            </a:r>
          </a:p>
          <a:p>
            <a:pPr marL="285750" indent="-285750"/>
            <a:r>
              <a:rPr lang="es-ES" sz="1800" b="0" i="0" dirty="0">
                <a:solidFill>
                  <a:srgbClr val="4D5156"/>
                </a:solidFill>
                <a:effectLst/>
              </a:rPr>
              <a:t>Puede usar el pago de la manera que considere adecuada.</a:t>
            </a:r>
            <a:endParaRPr lang="en-US" dirty="0"/>
          </a:p>
        </p:txBody>
      </p:sp>
      <p:sp>
        <p:nvSpPr>
          <p:cNvPr id="6" name="TextBox 5">
            <a:extLst>
              <a:ext uri="{FF2B5EF4-FFF2-40B4-BE49-F238E27FC236}">
                <a16:creationId xmlns:a16="http://schemas.microsoft.com/office/drawing/2014/main" id="{F408610D-47D6-4567-95FA-340F813CF03F}"/>
              </a:ext>
            </a:extLst>
          </p:cNvPr>
          <p:cNvSpPr txBox="1"/>
          <p:nvPr/>
        </p:nvSpPr>
        <p:spPr>
          <a:xfrm>
            <a:off x="762000" y="5151046"/>
            <a:ext cx="4495800" cy="1059008"/>
          </a:xfrm>
          <a:prstGeom prst="rect">
            <a:avLst/>
          </a:prstGeom>
          <a:noFill/>
        </p:spPr>
        <p:txBody>
          <a:bodyPr wrap="square">
            <a:spAutoFit/>
          </a:bodyPr>
          <a:lstStyle/>
          <a:p>
            <a:pPr>
              <a:lnSpc>
                <a:spcPct val="120000"/>
              </a:lnSpc>
              <a:spcBef>
                <a:spcPct val="0"/>
              </a:spcBef>
            </a:pPr>
            <a:r>
              <a:rPr lang="es-ES" dirty="0">
                <a:solidFill>
                  <a:srgbClr val="FF0000"/>
                </a:solidFill>
                <a:latin typeface="Arial" panose="020B0604020202020204" pitchFamily="34" charset="0"/>
                <a:cs typeface="Arial" panose="020B0604020202020204" pitchFamily="34" charset="0"/>
              </a:rPr>
              <a:t>Pagado al 100% por los empleados, si desea comprar seguro de enfermedades críticas voluntario.</a:t>
            </a:r>
            <a:endParaRPr lang="en-US" sz="1800"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9BD4F13-E59F-415A-87FE-6BB2E877CDD8}"/>
              </a:ext>
            </a:extLst>
          </p:cNvPr>
          <p:cNvPicPr>
            <a:picLocks noChangeAspect="1"/>
          </p:cNvPicPr>
          <p:nvPr/>
        </p:nvPicPr>
        <p:blipFill>
          <a:blip r:embed="rId3"/>
          <a:stretch>
            <a:fillRect/>
          </a:stretch>
        </p:blipFill>
        <p:spPr>
          <a:xfrm>
            <a:off x="6934200" y="149934"/>
            <a:ext cx="2109399" cy="676715"/>
          </a:xfrm>
          <a:prstGeom prst="rect">
            <a:avLst/>
          </a:prstGeom>
        </p:spPr>
      </p:pic>
      <p:pic>
        <p:nvPicPr>
          <p:cNvPr id="8" name="Picture 7">
            <a:extLst>
              <a:ext uri="{FF2B5EF4-FFF2-40B4-BE49-F238E27FC236}">
                <a16:creationId xmlns:a16="http://schemas.microsoft.com/office/drawing/2014/main" id="{AE7D633E-6B2B-0AEA-12CF-58B838972BE3}"/>
              </a:ext>
            </a:extLst>
          </p:cNvPr>
          <p:cNvPicPr>
            <a:picLocks noChangeAspect="1"/>
          </p:cNvPicPr>
          <p:nvPr/>
        </p:nvPicPr>
        <p:blipFill>
          <a:blip r:embed="rId4"/>
          <a:stretch>
            <a:fillRect/>
          </a:stretch>
        </p:blipFill>
        <p:spPr>
          <a:xfrm>
            <a:off x="6894648" y="5205016"/>
            <a:ext cx="2109400" cy="1378345"/>
          </a:xfrm>
          <a:prstGeom prst="rect">
            <a:avLst/>
          </a:prstGeom>
        </p:spPr>
      </p:pic>
    </p:spTree>
    <p:extLst>
      <p:ext uri="{BB962C8B-B14F-4D97-AF65-F5344CB8AC3E}">
        <p14:creationId xmlns:p14="http://schemas.microsoft.com/office/powerpoint/2010/main" val="245171950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7E61-35E5-4E9D-9073-85E0C7CA8765}"/>
              </a:ext>
            </a:extLst>
          </p:cNvPr>
          <p:cNvSpPr>
            <a:spLocks noGrp="1"/>
          </p:cNvSpPr>
          <p:nvPr>
            <p:ph type="title"/>
          </p:nvPr>
        </p:nvSpPr>
        <p:spPr>
          <a:xfrm>
            <a:off x="152400" y="147932"/>
            <a:ext cx="8229600" cy="868362"/>
          </a:xfrm>
        </p:spPr>
        <p:txBody>
          <a:bodyPr>
            <a:normAutofit fontScale="90000"/>
          </a:bodyPr>
          <a:lstStyle/>
          <a:p>
            <a:r>
              <a:rPr lang="es-ES" sz="3600" dirty="0"/>
              <a:t>Programa de Asistencia al Empleado – EAP</a:t>
            </a:r>
            <a:endParaRPr lang="en-US" sz="3600" dirty="0"/>
          </a:p>
        </p:txBody>
      </p:sp>
      <p:pic>
        <p:nvPicPr>
          <p:cNvPr id="7" name="Picture 6">
            <a:extLst>
              <a:ext uri="{FF2B5EF4-FFF2-40B4-BE49-F238E27FC236}">
                <a16:creationId xmlns:a16="http://schemas.microsoft.com/office/drawing/2014/main" id="{6232E625-395B-4B6A-9EB4-C42072F44075}"/>
              </a:ext>
            </a:extLst>
          </p:cNvPr>
          <p:cNvPicPr>
            <a:picLocks noChangeAspect="1"/>
          </p:cNvPicPr>
          <p:nvPr/>
        </p:nvPicPr>
        <p:blipFill>
          <a:blip r:embed="rId3"/>
          <a:stretch>
            <a:fillRect/>
          </a:stretch>
        </p:blipFill>
        <p:spPr>
          <a:xfrm>
            <a:off x="7904279" y="182803"/>
            <a:ext cx="1239721" cy="397714"/>
          </a:xfrm>
          <a:prstGeom prst="rect">
            <a:avLst/>
          </a:prstGeom>
        </p:spPr>
      </p:pic>
      <p:sp>
        <p:nvSpPr>
          <p:cNvPr id="9" name="TextBox 8">
            <a:extLst>
              <a:ext uri="{FF2B5EF4-FFF2-40B4-BE49-F238E27FC236}">
                <a16:creationId xmlns:a16="http://schemas.microsoft.com/office/drawing/2014/main" id="{4ED8C2CA-C499-42BD-B45F-15827845AA83}"/>
              </a:ext>
            </a:extLst>
          </p:cNvPr>
          <p:cNvSpPr txBox="1"/>
          <p:nvPr/>
        </p:nvSpPr>
        <p:spPr>
          <a:xfrm>
            <a:off x="147909" y="1206404"/>
            <a:ext cx="4533876" cy="1200329"/>
          </a:xfrm>
          <a:prstGeom prst="rect">
            <a:avLst/>
          </a:prstGeom>
          <a:noFill/>
        </p:spPr>
        <p:txBody>
          <a:bodyPr wrap="square" rtlCol="0">
            <a:spAutoFit/>
          </a:bodyPr>
          <a:lstStyle/>
          <a:p>
            <a:r>
              <a:rPr lang="es-ES" dirty="0" err="1">
                <a:latin typeface="Arial" panose="020B0604020202020204" pitchFamily="34" charset="0"/>
                <a:cs typeface="Arial" panose="020B0604020202020204" pitchFamily="34" charset="0"/>
              </a:rPr>
              <a:t>EmployeeConnect</a:t>
            </a:r>
            <a:r>
              <a:rPr lang="es-ES" dirty="0">
                <a:latin typeface="Arial" panose="020B0604020202020204" pitchFamily="34" charset="0"/>
                <a:cs typeface="Arial" panose="020B0604020202020204" pitchFamily="34" charset="0"/>
              </a:rPr>
              <a:t> ofrece servicios profesionales y confidenciales para ayudarle a usted y a sus seres queridos a mejorar su calidad de vida.</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58CD230-1706-4CC8-8408-F7887833B773}"/>
              </a:ext>
            </a:extLst>
          </p:cNvPr>
          <p:cNvSpPr txBox="1"/>
          <p:nvPr/>
        </p:nvSpPr>
        <p:spPr>
          <a:xfrm>
            <a:off x="135209" y="2369314"/>
            <a:ext cx="8848181" cy="1841530"/>
          </a:xfrm>
          <a:prstGeom prst="rect">
            <a:avLst/>
          </a:prstGeom>
          <a:noFill/>
        </p:spPr>
        <p:txBody>
          <a:bodyPr wrap="square" numCol="1" rtlCol="0">
            <a:spAutoFit/>
          </a:bodyPr>
          <a:lstStyle/>
          <a:p>
            <a:r>
              <a:rPr lang="es-ES" dirty="0">
                <a:latin typeface="Arial" panose="020B0604020202020204" pitchFamily="34" charset="0"/>
                <a:cs typeface="Arial" panose="020B0604020202020204" pitchFamily="34" charset="0"/>
              </a:rPr>
              <a:t>Reciba ayuda confidencial las 24 horas del día, los siete días de la semana para empleados y sus familiares. Obtenga ayuda con:</a:t>
            </a:r>
            <a:endParaRPr 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Familia</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Crianza</a:t>
            </a:r>
          </a:p>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Adicciones</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07A60D0-D666-425B-8E8B-D63A35E5F1A4}"/>
              </a:ext>
            </a:extLst>
          </p:cNvPr>
          <p:cNvSpPr txBox="1"/>
          <p:nvPr/>
        </p:nvSpPr>
        <p:spPr>
          <a:xfrm>
            <a:off x="3276191" y="3071947"/>
            <a:ext cx="1982017" cy="128753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Emocional</a:t>
            </a:r>
            <a:endParaRPr 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Legal</a:t>
            </a:r>
          </a:p>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Financiero</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C875C0-883E-4E94-B244-63E37282C326}"/>
              </a:ext>
            </a:extLst>
          </p:cNvPr>
          <p:cNvSpPr txBox="1"/>
          <p:nvPr/>
        </p:nvSpPr>
        <p:spPr>
          <a:xfrm>
            <a:off x="6095591" y="3069776"/>
            <a:ext cx="1982017"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Relaciones</a:t>
            </a:r>
            <a:endParaRPr 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Estrés</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93BEDA4-77AF-A5D3-8B34-44BD5E60A6C5}"/>
              </a:ext>
            </a:extLst>
          </p:cNvPr>
          <p:cNvPicPr>
            <a:picLocks noChangeAspect="1"/>
          </p:cNvPicPr>
          <p:nvPr/>
        </p:nvPicPr>
        <p:blipFill>
          <a:blip r:embed="rId4"/>
          <a:stretch>
            <a:fillRect/>
          </a:stretch>
        </p:blipFill>
        <p:spPr>
          <a:xfrm>
            <a:off x="4857563" y="1016294"/>
            <a:ext cx="4155985" cy="1334335"/>
          </a:xfrm>
          <a:prstGeom prst="rect">
            <a:avLst/>
          </a:prstGeom>
        </p:spPr>
      </p:pic>
      <p:pic>
        <p:nvPicPr>
          <p:cNvPr id="13" name="Picture 12">
            <a:extLst>
              <a:ext uri="{FF2B5EF4-FFF2-40B4-BE49-F238E27FC236}">
                <a16:creationId xmlns:a16="http://schemas.microsoft.com/office/drawing/2014/main" id="{2C20E58D-79D1-E484-0C35-F8E5B3CF44E3}"/>
              </a:ext>
            </a:extLst>
          </p:cNvPr>
          <p:cNvPicPr>
            <a:picLocks noChangeAspect="1"/>
          </p:cNvPicPr>
          <p:nvPr/>
        </p:nvPicPr>
        <p:blipFill>
          <a:blip r:embed="rId5"/>
          <a:stretch>
            <a:fillRect/>
          </a:stretch>
        </p:blipFill>
        <p:spPr>
          <a:xfrm>
            <a:off x="2045306" y="4456988"/>
            <a:ext cx="5053388" cy="1833531"/>
          </a:xfrm>
          <a:prstGeom prst="rect">
            <a:avLst/>
          </a:prstGeom>
        </p:spPr>
      </p:pic>
    </p:spTree>
    <p:extLst>
      <p:ext uri="{BB962C8B-B14F-4D97-AF65-F5344CB8AC3E}">
        <p14:creationId xmlns:p14="http://schemas.microsoft.com/office/powerpoint/2010/main" val="264723114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a:t>Proceso</a:t>
            </a:r>
            <a:r>
              <a:rPr lang="en-US" sz="3600" dirty="0"/>
              <a:t> de </a:t>
            </a:r>
            <a:r>
              <a:rPr lang="en-US" sz="3600" dirty="0" err="1"/>
              <a:t>Inscripción</a:t>
            </a:r>
            <a:r>
              <a:rPr lang="en-US" sz="3600" dirty="0"/>
              <a:t> 2025</a:t>
            </a:r>
          </a:p>
        </p:txBody>
      </p:sp>
      <p:pic>
        <p:nvPicPr>
          <p:cNvPr id="20" name="Picture 19">
            <a:extLst>
              <a:ext uri="{FF2B5EF4-FFF2-40B4-BE49-F238E27FC236}">
                <a16:creationId xmlns:a16="http://schemas.microsoft.com/office/drawing/2014/main" id="{D9F93825-BB2D-606A-C614-69AAA74767BA}"/>
              </a:ext>
            </a:extLst>
          </p:cNvPr>
          <p:cNvPicPr>
            <a:picLocks noChangeAspect="1"/>
          </p:cNvPicPr>
          <p:nvPr/>
        </p:nvPicPr>
        <p:blipFill rotWithShape="1">
          <a:blip r:embed="rId3"/>
          <a:srcRect t="7419" r="18182" b="5038"/>
          <a:stretch/>
        </p:blipFill>
        <p:spPr>
          <a:xfrm>
            <a:off x="19665" y="1155289"/>
            <a:ext cx="5486400" cy="4824761"/>
          </a:xfrm>
          <a:prstGeom prst="rect">
            <a:avLst/>
          </a:prstGeom>
        </p:spPr>
      </p:pic>
      <p:pic>
        <p:nvPicPr>
          <p:cNvPr id="22" name="Picture 21">
            <a:extLst>
              <a:ext uri="{FF2B5EF4-FFF2-40B4-BE49-F238E27FC236}">
                <a16:creationId xmlns:a16="http://schemas.microsoft.com/office/drawing/2014/main" id="{C2CC22E1-780A-DD2A-EFD2-B22340285A57}"/>
              </a:ext>
            </a:extLst>
          </p:cNvPr>
          <p:cNvPicPr>
            <a:picLocks noChangeAspect="1"/>
          </p:cNvPicPr>
          <p:nvPr/>
        </p:nvPicPr>
        <p:blipFill>
          <a:blip r:embed="rId4"/>
          <a:stretch>
            <a:fillRect/>
          </a:stretch>
        </p:blipFill>
        <p:spPr>
          <a:xfrm rot="508864">
            <a:off x="4728806" y="2036342"/>
            <a:ext cx="4089299" cy="3257035"/>
          </a:xfrm>
          <a:prstGeom prst="rect">
            <a:avLst/>
          </a:prstGeom>
        </p:spPr>
      </p:pic>
    </p:spTree>
    <p:extLst>
      <p:ext uri="{BB962C8B-B14F-4D97-AF65-F5344CB8AC3E}">
        <p14:creationId xmlns:p14="http://schemas.microsoft.com/office/powerpoint/2010/main" val="225054604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a:t>Proceso</a:t>
            </a:r>
            <a:r>
              <a:rPr lang="en-US" sz="3600" dirty="0"/>
              <a:t> de </a:t>
            </a:r>
            <a:r>
              <a:rPr lang="en-US" sz="3600" dirty="0" err="1"/>
              <a:t>Inscripción</a:t>
            </a:r>
            <a:r>
              <a:rPr lang="en-US" sz="3600" dirty="0"/>
              <a:t> 2025</a:t>
            </a:r>
          </a:p>
        </p:txBody>
      </p:sp>
      <p:sp>
        <p:nvSpPr>
          <p:cNvPr id="3" name="Content Placeholder 2">
            <a:extLst>
              <a:ext uri="{FF2B5EF4-FFF2-40B4-BE49-F238E27FC236}">
                <a16:creationId xmlns:a16="http://schemas.microsoft.com/office/drawing/2014/main" id="{579BB71F-9924-4333-B0A3-AD95040074EE}"/>
              </a:ext>
            </a:extLst>
          </p:cNvPr>
          <p:cNvSpPr>
            <a:spLocks noGrp="1"/>
          </p:cNvSpPr>
          <p:nvPr>
            <p:ph idx="1"/>
          </p:nvPr>
        </p:nvSpPr>
        <p:spPr>
          <a:xfrm>
            <a:off x="452215" y="1312807"/>
            <a:ext cx="6282431" cy="4525963"/>
          </a:xfrm>
        </p:spPr>
        <p:txBody>
          <a:bodyPr>
            <a:normAutofit/>
          </a:bodyPr>
          <a:lstStyle/>
          <a:p>
            <a:pPr marL="342900" marR="0" lvl="0" indent="-342900">
              <a:spcBef>
                <a:spcPts val="0"/>
              </a:spcBef>
              <a:spcAft>
                <a:spcPts val="0"/>
              </a:spcAft>
              <a:buFont typeface="Symbol" panose="05050102010706020507" pitchFamily="18" charset="2"/>
              <a:buChar char=""/>
            </a:pPr>
            <a:r>
              <a:rPr lang="es-ES" sz="1800" dirty="0">
                <a:ea typeface="Times New Roman" panose="02020603050405020304" pitchFamily="18" charset="0"/>
              </a:rPr>
              <a:t>Esta inscripción abierta es pasiva, lo que significa que sus selecciones de inscripción actuales se trasladarán a 2025. Si desea hacer algún cambio, debe hacerlo en línea a través de </a:t>
            </a:r>
            <a:r>
              <a:rPr lang="es-ES" sz="1800" dirty="0" err="1">
                <a:ea typeface="Times New Roman" panose="02020603050405020304" pitchFamily="18" charset="0"/>
              </a:rPr>
              <a:t>Employee</a:t>
            </a:r>
            <a:r>
              <a:rPr lang="es-ES" sz="1800" dirty="0">
                <a:ea typeface="Times New Roman" panose="02020603050405020304" pitchFamily="18" charset="0"/>
              </a:rPr>
              <a:t> </a:t>
            </a:r>
            <a:r>
              <a:rPr lang="es-ES" sz="1800" dirty="0" err="1">
                <a:ea typeface="Times New Roman" panose="02020603050405020304" pitchFamily="18" charset="0"/>
              </a:rPr>
              <a:t>Navigator</a:t>
            </a:r>
            <a:r>
              <a:rPr lang="es-ES" sz="1800" dirty="0">
                <a:ea typeface="Times New Roman" panose="02020603050405020304" pitchFamily="18" charset="0"/>
              </a:rPr>
              <a:t> para realizar esas selecciones/cambios.</a:t>
            </a:r>
          </a:p>
          <a:p>
            <a:pPr marL="0" marR="0" lvl="0" indent="0">
              <a:spcBef>
                <a:spcPts val="0"/>
              </a:spcBef>
              <a:spcAft>
                <a:spcPts val="0"/>
              </a:spcAft>
              <a:buNone/>
            </a:pP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Se enviarán nuevas tarjetas de identificación a casa solo si es un nuevo inscrito.</a:t>
            </a:r>
          </a:p>
          <a:p>
            <a:pPr marL="0" marR="0" lvl="0" indent="0">
              <a:spcBef>
                <a:spcPts val="0"/>
              </a:spcBef>
              <a:spcAft>
                <a:spcPts val="0"/>
              </a:spcAft>
              <a:buNone/>
            </a:pP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No se aceptan inscripciones o cambios de beneficios después del período de inscripción abierta, a menos que se deba a un cambio en el estado familiar (evento calificado)</a:t>
            </a:r>
            <a:endParaRPr lang="en-US" sz="1800" dirty="0">
              <a:ea typeface="Times New Roman" panose="02020603050405020304" pitchFamily="18" charset="0"/>
            </a:endParaRPr>
          </a:p>
        </p:txBody>
      </p:sp>
      <p:pic>
        <p:nvPicPr>
          <p:cNvPr id="4" name="Picture 3">
            <a:extLst>
              <a:ext uri="{FF2B5EF4-FFF2-40B4-BE49-F238E27FC236}">
                <a16:creationId xmlns:a16="http://schemas.microsoft.com/office/drawing/2014/main" id="{B88611F8-C7BD-10D5-DD1D-7EA16B5E0810}"/>
              </a:ext>
            </a:extLst>
          </p:cNvPr>
          <p:cNvPicPr>
            <a:picLocks noChangeAspect="1"/>
          </p:cNvPicPr>
          <p:nvPr/>
        </p:nvPicPr>
        <p:blipFill rotWithShape="1">
          <a:blip r:embed="rId3"/>
          <a:srcRect b="18139"/>
          <a:stretch/>
        </p:blipFill>
        <p:spPr>
          <a:xfrm>
            <a:off x="6734646" y="237767"/>
            <a:ext cx="2409354" cy="2539687"/>
          </a:xfrm>
          <a:prstGeom prst="rect">
            <a:avLst/>
          </a:prstGeom>
        </p:spPr>
      </p:pic>
    </p:spTree>
    <p:extLst>
      <p:ext uri="{BB962C8B-B14F-4D97-AF65-F5344CB8AC3E}">
        <p14:creationId xmlns:p14="http://schemas.microsoft.com/office/powerpoint/2010/main" val="25723721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E242-DCBF-4D39-A600-9F570112D8D4}"/>
              </a:ext>
            </a:extLst>
          </p:cNvPr>
          <p:cNvSpPr>
            <a:spLocks noGrp="1"/>
          </p:cNvSpPr>
          <p:nvPr>
            <p:ph type="title"/>
          </p:nvPr>
        </p:nvSpPr>
        <p:spPr>
          <a:xfrm>
            <a:off x="228600" y="700942"/>
            <a:ext cx="5920856" cy="868362"/>
          </a:xfrm>
        </p:spPr>
        <p:txBody>
          <a:bodyPr>
            <a:normAutofit fontScale="90000"/>
          </a:bodyPr>
          <a:lstStyle/>
          <a:p>
            <a:r>
              <a:rPr lang="en-US" sz="3600" dirty="0" err="1"/>
              <a:t>Proceso</a:t>
            </a:r>
            <a:r>
              <a:rPr lang="en-US" sz="3600" dirty="0"/>
              <a:t> de </a:t>
            </a:r>
            <a:r>
              <a:rPr lang="en-US" sz="3600" dirty="0" err="1"/>
              <a:t>Inscripción</a:t>
            </a:r>
            <a:r>
              <a:rPr lang="en-US" sz="3600" dirty="0"/>
              <a:t> 2025</a:t>
            </a:r>
            <a:br>
              <a:rPr lang="en-US" sz="3600" dirty="0"/>
            </a:br>
            <a:r>
              <a:rPr lang="es-ES" sz="2200" dirty="0">
                <a:solidFill>
                  <a:srgbClr val="3F4443"/>
                </a:solidFill>
              </a:rPr>
              <a:t>Para cualquier persona nueva o que desee hacer cambios, inicie sesión en www.employeenavigator.com</a:t>
            </a:r>
            <a:br>
              <a:rPr lang="en-US" sz="1600" b="1" dirty="0">
                <a:solidFill>
                  <a:srgbClr val="FF4713"/>
                </a:solidFill>
                <a:latin typeface="Arial" panose="020B0604020202020204" pitchFamily="34" charset="0"/>
                <a:cs typeface="Arial" panose="020B0604020202020204" pitchFamily="34" charset="0"/>
              </a:rPr>
            </a:br>
            <a:r>
              <a:rPr lang="en-US" sz="2700" dirty="0">
                <a:solidFill>
                  <a:schemeClr val="tx1">
                    <a:lumMod val="65000"/>
                    <a:lumOff val="35000"/>
                  </a:schemeClr>
                </a:solidFill>
              </a:rPr>
              <a:t> </a:t>
            </a:r>
          </a:p>
        </p:txBody>
      </p:sp>
      <p:pic>
        <p:nvPicPr>
          <p:cNvPr id="7" name="Picture 6">
            <a:extLst>
              <a:ext uri="{FF2B5EF4-FFF2-40B4-BE49-F238E27FC236}">
                <a16:creationId xmlns:a16="http://schemas.microsoft.com/office/drawing/2014/main" id="{76315ED1-9B6D-46AE-8C03-9EE8BD778E4C}"/>
              </a:ext>
            </a:extLst>
          </p:cNvPr>
          <p:cNvPicPr>
            <a:picLocks noChangeAspect="1"/>
          </p:cNvPicPr>
          <p:nvPr/>
        </p:nvPicPr>
        <p:blipFill>
          <a:blip r:embed="rId3"/>
          <a:stretch>
            <a:fillRect/>
          </a:stretch>
        </p:blipFill>
        <p:spPr>
          <a:xfrm>
            <a:off x="6149456" y="2547514"/>
            <a:ext cx="2517866" cy="890093"/>
          </a:xfrm>
          <a:prstGeom prst="rect">
            <a:avLst/>
          </a:prstGeom>
        </p:spPr>
      </p:pic>
      <p:pic>
        <p:nvPicPr>
          <p:cNvPr id="6" name="Picture 5">
            <a:extLst>
              <a:ext uri="{FF2B5EF4-FFF2-40B4-BE49-F238E27FC236}">
                <a16:creationId xmlns:a16="http://schemas.microsoft.com/office/drawing/2014/main" id="{E22DF94F-4C82-414C-BEE4-8EABA8346E1C}"/>
              </a:ext>
            </a:extLst>
          </p:cNvPr>
          <p:cNvPicPr>
            <a:picLocks noChangeAspect="1"/>
          </p:cNvPicPr>
          <p:nvPr/>
        </p:nvPicPr>
        <p:blipFill rotWithShape="1">
          <a:blip r:embed="rId4"/>
          <a:srcRect t="15532" r="50412"/>
          <a:stretch/>
        </p:blipFill>
        <p:spPr>
          <a:xfrm>
            <a:off x="5667863" y="687294"/>
            <a:ext cx="3481053" cy="2050220"/>
          </a:xfrm>
          <a:prstGeom prst="rect">
            <a:avLst/>
          </a:prstGeom>
        </p:spPr>
      </p:pic>
      <p:sp>
        <p:nvSpPr>
          <p:cNvPr id="9" name="Content Placeholder 2">
            <a:extLst>
              <a:ext uri="{FF2B5EF4-FFF2-40B4-BE49-F238E27FC236}">
                <a16:creationId xmlns:a16="http://schemas.microsoft.com/office/drawing/2014/main" id="{F9FA7794-3F0B-18B6-7113-D575C2C8EDA5}"/>
              </a:ext>
            </a:extLst>
          </p:cNvPr>
          <p:cNvSpPr>
            <a:spLocks noGrp="1"/>
          </p:cNvSpPr>
          <p:nvPr>
            <p:ph idx="1"/>
          </p:nvPr>
        </p:nvSpPr>
        <p:spPr>
          <a:xfrm>
            <a:off x="228600" y="1996146"/>
            <a:ext cx="5434347" cy="4165787"/>
          </a:xfrm>
        </p:spPr>
        <p:txBody>
          <a:bodyPr>
            <a:normAutofit fontScale="92500" lnSpcReduction="20000"/>
          </a:bodyPr>
          <a:lstStyle/>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Haga clic en el botón “Iniciar sesión” para comenzar.</a:t>
            </a: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Si ya se ha registrado y tiene su nombre de usuario y contraseña, ingréselos para iniciar sesión.</a:t>
            </a: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Si olvidó su contraseña, puede solicitar restablecerla.</a:t>
            </a: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Si es la primera vez, puede encontrar un correo electrónico de invitación enviado para nuevos empleados o seleccionar “Registrarse como nuevo usuario”.</a:t>
            </a:r>
          </a:p>
          <a:p>
            <a:pPr marL="342900" marR="0" lvl="0" indent="-342900">
              <a:spcBef>
                <a:spcPts val="0"/>
              </a:spcBef>
              <a:spcAft>
                <a:spcPts val="0"/>
              </a:spcAft>
              <a:buFont typeface="Symbol" panose="05050102010706020507" pitchFamily="18" charset="2"/>
              <a:buChar char=""/>
            </a:pPr>
            <a:r>
              <a:rPr lang="es-ES" sz="1800" dirty="0">
                <a:ea typeface="Times New Roman" panose="02020603050405020304" pitchFamily="18" charset="0"/>
              </a:rPr>
              <a:t>Su nombre y apellido deben coincidir con su archivo de empleado.</a:t>
            </a:r>
            <a:endParaRPr lang="es-E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El identificador de la empresa es </a:t>
            </a:r>
            <a:r>
              <a:rPr lang="es-ES" sz="1800" dirty="0" err="1">
                <a:effectLst/>
                <a:ea typeface="Times New Roman" panose="02020603050405020304" pitchFamily="18" charset="0"/>
              </a:rPr>
              <a:t>Vinylmax</a:t>
            </a:r>
            <a:endParaRPr lang="es-E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El PIN son los últimos 4 dígitos de su número de seguro social</a:t>
            </a: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Ingrese su fecha de nacimiento en formato mm/</a:t>
            </a:r>
            <a:r>
              <a:rPr lang="es-ES" sz="1800" dirty="0" err="1">
                <a:effectLst/>
                <a:ea typeface="Times New Roman" panose="02020603050405020304" pitchFamily="18" charset="0"/>
              </a:rPr>
              <a:t>dd</a:t>
            </a:r>
            <a:r>
              <a:rPr lang="es-ES" sz="1800" dirty="0">
                <a:effectLst/>
                <a:ea typeface="Times New Roman" panose="02020603050405020304" pitchFamily="18" charset="0"/>
              </a:rPr>
              <a:t>/</a:t>
            </a:r>
            <a:r>
              <a:rPr lang="es-ES" sz="1800" dirty="0" err="1">
                <a:effectLst/>
                <a:ea typeface="Times New Roman" panose="02020603050405020304" pitchFamily="18" charset="0"/>
              </a:rPr>
              <a:t>aaaa</a:t>
            </a:r>
            <a:endParaRPr lang="es-E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Haga clic en Siguiente para registrarse</a:t>
            </a: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p:txBody>
      </p:sp>
      <p:pic>
        <p:nvPicPr>
          <p:cNvPr id="15" name="Picture 14">
            <a:extLst>
              <a:ext uri="{FF2B5EF4-FFF2-40B4-BE49-F238E27FC236}">
                <a16:creationId xmlns:a16="http://schemas.microsoft.com/office/drawing/2014/main" id="{3E400540-B920-A43A-1744-242549F9BCCA}"/>
              </a:ext>
            </a:extLst>
          </p:cNvPr>
          <p:cNvPicPr>
            <a:picLocks noChangeAspect="1"/>
          </p:cNvPicPr>
          <p:nvPr/>
        </p:nvPicPr>
        <p:blipFill>
          <a:blip r:embed="rId5"/>
          <a:stretch>
            <a:fillRect/>
          </a:stretch>
        </p:blipFill>
        <p:spPr>
          <a:xfrm>
            <a:off x="5804014" y="3437607"/>
            <a:ext cx="3111386" cy="2091076"/>
          </a:xfrm>
          <a:prstGeom prst="rect">
            <a:avLst/>
          </a:prstGeom>
        </p:spPr>
      </p:pic>
    </p:spTree>
    <p:extLst>
      <p:ext uri="{BB962C8B-B14F-4D97-AF65-F5344CB8AC3E}">
        <p14:creationId xmlns:p14="http://schemas.microsoft.com/office/powerpoint/2010/main" val="7069436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Cambios en el Plan a Mitad de Año</a:t>
            </a:r>
            <a:endParaRPr lang="en-US" sz="3600" dirty="0"/>
          </a:p>
        </p:txBody>
      </p:sp>
      <p:sp>
        <p:nvSpPr>
          <p:cNvPr id="3" name="Content Placeholder 2">
            <a:extLst>
              <a:ext uri="{FF2B5EF4-FFF2-40B4-BE49-F238E27FC236}">
                <a16:creationId xmlns:a16="http://schemas.microsoft.com/office/drawing/2014/main" id="{2193D6AA-E52B-4BB2-9AE5-79DD9CCB6B2E}"/>
              </a:ext>
            </a:extLst>
          </p:cNvPr>
          <p:cNvSpPr>
            <a:spLocks noGrp="1"/>
          </p:cNvSpPr>
          <p:nvPr>
            <p:ph idx="1"/>
          </p:nvPr>
        </p:nvSpPr>
        <p:spPr>
          <a:xfrm>
            <a:off x="305995" y="1295400"/>
            <a:ext cx="5567585" cy="4525963"/>
          </a:xfrm>
        </p:spPr>
        <p:txBody>
          <a:bodyPr>
            <a:normAutofit lnSpcReduction="10000"/>
          </a:bodyPr>
          <a:lstStyle/>
          <a:p>
            <a:r>
              <a:rPr lang="es-ES" sz="1800" dirty="0"/>
              <a:t>Solo puede agregar o eliminar cobertura durante el año del plan si tiene un evento calificado federal, como:</a:t>
            </a:r>
          </a:p>
          <a:p>
            <a:pPr lvl="1"/>
            <a:r>
              <a:rPr lang="es-ES" sz="1800" dirty="0"/>
              <a:t>Cambio en el estado civil</a:t>
            </a:r>
          </a:p>
          <a:p>
            <a:pPr lvl="1"/>
            <a:r>
              <a:rPr lang="es-ES" sz="1800" dirty="0"/>
              <a:t>Cambio en el número de dependientes</a:t>
            </a:r>
          </a:p>
          <a:p>
            <a:pPr lvl="1"/>
            <a:r>
              <a:rPr lang="es-ES" sz="1800" dirty="0"/>
              <a:t>Cambio en el estado de empleo</a:t>
            </a:r>
          </a:p>
          <a:p>
            <a:pPr lvl="1"/>
            <a:r>
              <a:rPr lang="es-ES" sz="1800" dirty="0"/>
              <a:t>Cambio en el estado de elegibilidad</a:t>
            </a:r>
          </a:p>
          <a:p>
            <a:pPr lvl="1"/>
            <a:r>
              <a:rPr lang="es-ES" sz="1800" dirty="0"/>
              <a:t>Cualquier cambio realizado debe ser coherente y corresponder con el cambio de estado.</a:t>
            </a:r>
          </a:p>
          <a:p>
            <a:pPr lvl="1"/>
            <a:r>
              <a:rPr lang="es-ES" sz="1800" dirty="0"/>
              <a:t>Se requiere documentación para cualquier cambio de estado a mitad de año.</a:t>
            </a:r>
          </a:p>
          <a:p>
            <a:pPr lvl="1"/>
            <a:r>
              <a:rPr lang="es-ES" sz="1800" dirty="0"/>
              <a:t>Si está realizando un cambio en el plan a mitad de año, debe notificar a Recursos Humanos dentro de los 30 días del evento calificado.</a:t>
            </a:r>
            <a:endParaRPr lang="en-US" sz="1800" dirty="0"/>
          </a:p>
        </p:txBody>
      </p:sp>
      <p:pic>
        <p:nvPicPr>
          <p:cNvPr id="5" name="Picture 4">
            <a:extLst>
              <a:ext uri="{FF2B5EF4-FFF2-40B4-BE49-F238E27FC236}">
                <a16:creationId xmlns:a16="http://schemas.microsoft.com/office/drawing/2014/main" id="{AF74E072-FB5A-E0A6-1C35-4B32BA6BD047}"/>
              </a:ext>
            </a:extLst>
          </p:cNvPr>
          <p:cNvPicPr>
            <a:picLocks noChangeAspect="1"/>
          </p:cNvPicPr>
          <p:nvPr/>
        </p:nvPicPr>
        <p:blipFill>
          <a:blip r:embed="rId3"/>
          <a:stretch>
            <a:fillRect/>
          </a:stretch>
        </p:blipFill>
        <p:spPr>
          <a:xfrm>
            <a:off x="5777715" y="2133600"/>
            <a:ext cx="3366285" cy="2526246"/>
          </a:xfrm>
          <a:prstGeom prst="rect">
            <a:avLst/>
          </a:prstGeom>
        </p:spPr>
      </p:pic>
    </p:spTree>
    <p:extLst>
      <p:ext uri="{BB962C8B-B14F-4D97-AF65-F5344CB8AC3E}">
        <p14:creationId xmlns:p14="http://schemas.microsoft.com/office/powerpoint/2010/main" val="40128370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0" y="-228600"/>
            <a:ext cx="8229600" cy="868362"/>
          </a:xfrm>
        </p:spPr>
        <p:txBody>
          <a:bodyPr/>
          <a:lstStyle/>
          <a:p>
            <a:r>
              <a:rPr lang="en-US" dirty="0"/>
              <a:t>Centro de </a:t>
            </a:r>
            <a:r>
              <a:rPr lang="en-US" dirty="0" err="1"/>
              <a:t>Recursos</a:t>
            </a:r>
            <a:r>
              <a:rPr lang="en-US" dirty="0"/>
              <a:t> de </a:t>
            </a:r>
            <a:r>
              <a:rPr lang="en-US" dirty="0" err="1"/>
              <a:t>Beneficios</a:t>
            </a:r>
            <a:endParaRPr lang="en-US" dirty="0"/>
          </a:p>
        </p:txBody>
      </p:sp>
      <p:pic>
        <p:nvPicPr>
          <p:cNvPr id="6" name="Picture 5">
            <a:extLst>
              <a:ext uri="{FF2B5EF4-FFF2-40B4-BE49-F238E27FC236}">
                <a16:creationId xmlns:a16="http://schemas.microsoft.com/office/drawing/2014/main" id="{B56F07A3-4668-24ED-DF32-CA7918A59BFD}"/>
              </a:ext>
            </a:extLst>
          </p:cNvPr>
          <p:cNvPicPr>
            <a:picLocks noChangeAspect="1"/>
          </p:cNvPicPr>
          <p:nvPr/>
        </p:nvPicPr>
        <p:blipFill>
          <a:blip r:embed="rId3"/>
          <a:stretch>
            <a:fillRect/>
          </a:stretch>
        </p:blipFill>
        <p:spPr>
          <a:xfrm>
            <a:off x="1023189" y="3101784"/>
            <a:ext cx="7097622" cy="3299016"/>
          </a:xfrm>
          <a:prstGeom prst="rect">
            <a:avLst/>
          </a:prstGeom>
        </p:spPr>
      </p:pic>
      <p:pic>
        <p:nvPicPr>
          <p:cNvPr id="9" name="Picture 8">
            <a:extLst>
              <a:ext uri="{FF2B5EF4-FFF2-40B4-BE49-F238E27FC236}">
                <a16:creationId xmlns:a16="http://schemas.microsoft.com/office/drawing/2014/main" id="{7D70A837-B20E-C01B-2CD8-F4712F709D60}"/>
              </a:ext>
            </a:extLst>
          </p:cNvPr>
          <p:cNvPicPr>
            <a:picLocks noChangeAspect="1"/>
          </p:cNvPicPr>
          <p:nvPr/>
        </p:nvPicPr>
        <p:blipFill>
          <a:blip r:embed="rId4"/>
          <a:stretch>
            <a:fillRect/>
          </a:stretch>
        </p:blipFill>
        <p:spPr>
          <a:xfrm>
            <a:off x="1828800" y="457200"/>
            <a:ext cx="5658640" cy="2410161"/>
          </a:xfrm>
          <a:prstGeom prst="rect">
            <a:avLst/>
          </a:prstGeom>
        </p:spPr>
      </p:pic>
    </p:spTree>
    <p:extLst>
      <p:ext uri="{BB962C8B-B14F-4D97-AF65-F5344CB8AC3E}">
        <p14:creationId xmlns:p14="http://schemas.microsoft.com/office/powerpoint/2010/main" val="118209113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881F81F4-63AF-4550-8B03-607CE9B52D59}"/>
              </a:ext>
            </a:extLst>
          </p:cNvPr>
          <p:cNvSpPr>
            <a:spLocks noGrp="1"/>
          </p:cNvSpPr>
          <p:nvPr>
            <p:ph type="title"/>
          </p:nvPr>
        </p:nvSpPr>
        <p:spPr>
          <a:xfrm>
            <a:off x="381000" y="162161"/>
            <a:ext cx="8229600" cy="868362"/>
          </a:xfrm>
        </p:spPr>
        <p:txBody>
          <a:bodyPr>
            <a:normAutofit/>
          </a:bodyPr>
          <a:lstStyle/>
          <a:p>
            <a:r>
              <a:rPr lang="en-US" sz="3600" dirty="0"/>
              <a:t>¡Gracias!</a:t>
            </a:r>
            <a:endParaRPr lang="en-US" sz="1100" dirty="0"/>
          </a:p>
        </p:txBody>
      </p:sp>
      <p:pic>
        <p:nvPicPr>
          <p:cNvPr id="6" name="Picture 5">
            <a:extLst>
              <a:ext uri="{FF2B5EF4-FFF2-40B4-BE49-F238E27FC236}">
                <a16:creationId xmlns:a16="http://schemas.microsoft.com/office/drawing/2014/main" id="{E61FB4C7-C198-19E2-D6B2-F8A7D1AB97F5}"/>
              </a:ext>
            </a:extLst>
          </p:cNvPr>
          <p:cNvPicPr>
            <a:picLocks noChangeAspect="1"/>
          </p:cNvPicPr>
          <p:nvPr/>
        </p:nvPicPr>
        <p:blipFill>
          <a:blip r:embed="rId3"/>
          <a:stretch>
            <a:fillRect/>
          </a:stretch>
        </p:blipFill>
        <p:spPr>
          <a:xfrm>
            <a:off x="4354098" y="5523936"/>
            <a:ext cx="3714653" cy="1066800"/>
          </a:xfrm>
          <a:prstGeom prst="rect">
            <a:avLst/>
          </a:prstGeom>
        </p:spPr>
      </p:pic>
      <p:pic>
        <p:nvPicPr>
          <p:cNvPr id="10" name="Picture 9">
            <a:extLst>
              <a:ext uri="{FF2B5EF4-FFF2-40B4-BE49-F238E27FC236}">
                <a16:creationId xmlns:a16="http://schemas.microsoft.com/office/drawing/2014/main" id="{6BF4D9EE-5817-E8FF-2F8A-7DA3DF520079}"/>
              </a:ext>
            </a:extLst>
          </p:cNvPr>
          <p:cNvPicPr>
            <a:picLocks noChangeAspect="1"/>
          </p:cNvPicPr>
          <p:nvPr/>
        </p:nvPicPr>
        <p:blipFill>
          <a:blip r:embed="rId4"/>
          <a:stretch>
            <a:fillRect/>
          </a:stretch>
        </p:blipFill>
        <p:spPr>
          <a:xfrm>
            <a:off x="1524000" y="926821"/>
            <a:ext cx="6510338" cy="4407179"/>
          </a:xfrm>
          <a:prstGeom prst="rect">
            <a:avLst/>
          </a:prstGeom>
        </p:spPr>
      </p:pic>
      <p:sp>
        <p:nvSpPr>
          <p:cNvPr id="12" name="Text Placeholder 6">
            <a:extLst>
              <a:ext uri="{FF2B5EF4-FFF2-40B4-BE49-F238E27FC236}">
                <a16:creationId xmlns:a16="http://schemas.microsoft.com/office/drawing/2014/main" id="{879EA367-D00A-B5AE-E205-151E29F8887E}"/>
              </a:ext>
            </a:extLst>
          </p:cNvPr>
          <p:cNvSpPr txBox="1"/>
          <p:nvPr/>
        </p:nvSpPr>
        <p:spPr>
          <a:xfrm>
            <a:off x="304800" y="5664478"/>
            <a:ext cx="3947651" cy="660121"/>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NeueLT Com 45 L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NeueLT Com 45 L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NeueLT Com 45 L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sz="2400" b="1" dirty="0">
                <a:latin typeface="Arial" panose="020B0604020202020204" pitchFamily="34" charset="0"/>
              </a:rPr>
              <a:t>Todas las modificaciones en las elecciones de inscripción abierta deben ser presentadas antes del 15 de noviembre de 2024.</a:t>
            </a:r>
            <a:endParaRPr lang="en-US" sz="2400" dirty="0">
              <a:latin typeface="Arial" panose="020B0604020202020204" pitchFamily="34" charset="0"/>
            </a:endParaRPr>
          </a:p>
        </p:txBody>
      </p:sp>
    </p:spTree>
    <p:extLst>
      <p:ext uri="{BB962C8B-B14F-4D97-AF65-F5344CB8AC3E}">
        <p14:creationId xmlns:p14="http://schemas.microsoft.com/office/powerpoint/2010/main" val="8921508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39" y="152400"/>
            <a:ext cx="4114800" cy="868362"/>
          </a:xfrm>
        </p:spPr>
        <p:txBody>
          <a:bodyPr>
            <a:normAutofit fontScale="90000"/>
          </a:bodyPr>
          <a:lstStyle/>
          <a:p>
            <a:r>
              <a:rPr lang="en-US" sz="3600" dirty="0" err="1"/>
              <a:t>Inscripción</a:t>
            </a:r>
            <a:r>
              <a:rPr lang="en-US" sz="3600" dirty="0"/>
              <a:t> </a:t>
            </a:r>
            <a:r>
              <a:rPr lang="en-US" sz="3600" dirty="0" err="1"/>
              <a:t>Abierta</a:t>
            </a:r>
            <a:endParaRPr lang="en-US" sz="3600" dirty="0"/>
          </a:p>
        </p:txBody>
      </p:sp>
      <p:sp>
        <p:nvSpPr>
          <p:cNvPr id="3" name="Content Placeholder 2">
            <a:extLst>
              <a:ext uri="{FF2B5EF4-FFF2-40B4-BE49-F238E27FC236}">
                <a16:creationId xmlns:a16="http://schemas.microsoft.com/office/drawing/2014/main" id="{51615392-7EDC-4201-97D7-93A850465351}"/>
              </a:ext>
            </a:extLst>
          </p:cNvPr>
          <p:cNvSpPr>
            <a:spLocks noGrp="1"/>
          </p:cNvSpPr>
          <p:nvPr>
            <p:ph idx="1"/>
          </p:nvPr>
        </p:nvSpPr>
        <p:spPr>
          <a:xfrm>
            <a:off x="258097" y="2402062"/>
            <a:ext cx="5163595" cy="3998738"/>
          </a:xfrm>
        </p:spPr>
        <p:txBody>
          <a:bodyPr>
            <a:normAutofit fontScale="55000" lnSpcReduction="20000"/>
          </a:bodyPr>
          <a:lstStyle/>
          <a:p>
            <a:endParaRPr lang="en-US" sz="3300" dirty="0">
              <a:solidFill>
                <a:srgbClr val="3F4443"/>
              </a:solidFill>
            </a:endParaRPr>
          </a:p>
          <a:p>
            <a:pPr marL="0" indent="0">
              <a:buNone/>
            </a:pPr>
            <a:r>
              <a:rPr lang="es-ES" sz="3300" b="1" dirty="0">
                <a:solidFill>
                  <a:srgbClr val="3F4443"/>
                </a:solidFill>
              </a:rPr>
              <a:t>Los eventos calificados aprobados incluyen:</a:t>
            </a:r>
          </a:p>
          <a:p>
            <a:r>
              <a:rPr lang="es-ES" sz="3300" dirty="0">
                <a:solidFill>
                  <a:srgbClr val="3F4443"/>
                </a:solidFill>
              </a:rPr>
              <a:t>Matrimonio o divorcio</a:t>
            </a:r>
          </a:p>
          <a:p>
            <a:r>
              <a:rPr lang="es-ES" sz="3300" dirty="0">
                <a:solidFill>
                  <a:srgbClr val="3F4443"/>
                </a:solidFill>
              </a:rPr>
              <a:t>Fallecimiento</a:t>
            </a:r>
          </a:p>
          <a:p>
            <a:r>
              <a:rPr lang="es-ES" sz="3300" dirty="0">
                <a:solidFill>
                  <a:srgbClr val="3F4443"/>
                </a:solidFill>
              </a:rPr>
              <a:t>Nacimiento o adopción de un dependiente</a:t>
            </a:r>
          </a:p>
          <a:p>
            <a:r>
              <a:rPr lang="es-ES" sz="3300" dirty="0">
                <a:solidFill>
                  <a:srgbClr val="3F4443"/>
                </a:solidFill>
              </a:rPr>
              <a:t>Cambio en el estado de empleo</a:t>
            </a:r>
          </a:p>
          <a:p>
            <a:r>
              <a:rPr lang="es-ES" sz="3300" dirty="0">
                <a:solidFill>
                  <a:srgbClr val="3F4443"/>
                </a:solidFill>
              </a:rPr>
              <a:t>Cambio en el estado de elegibilidad del dependiente</a:t>
            </a:r>
          </a:p>
          <a:p>
            <a:r>
              <a:rPr lang="es-ES" sz="3300" dirty="0">
                <a:solidFill>
                  <a:srgbClr val="3F4443"/>
                </a:solidFill>
              </a:rPr>
              <a:t>Pérdida o cambio significativo en su cobertura actual</a:t>
            </a:r>
          </a:p>
          <a:p>
            <a:r>
              <a:rPr lang="es-ES" sz="3300" dirty="0">
                <a:solidFill>
                  <a:srgbClr val="3F4443"/>
                </a:solidFill>
              </a:rPr>
              <a:t>Sentencia, decreto u orden judicial</a:t>
            </a:r>
          </a:p>
          <a:p>
            <a:pPr marL="0" indent="0">
              <a:buNone/>
            </a:pPr>
            <a:r>
              <a:rPr lang="es-ES" sz="3300" dirty="0">
                <a:solidFill>
                  <a:srgbClr val="3F4443"/>
                </a:solidFill>
              </a:rPr>
              <a:t>Las elecciones permanecerán vigentes durante todo 2024. Tiene 30 días desde la fecha del evento calificado para notificar a Recursos Humanos y realizar cambios.</a:t>
            </a:r>
            <a:endParaRPr lang="en-US" sz="2000" dirty="0"/>
          </a:p>
        </p:txBody>
      </p:sp>
      <p:pic>
        <p:nvPicPr>
          <p:cNvPr id="11" name="Picture 10">
            <a:extLst>
              <a:ext uri="{FF2B5EF4-FFF2-40B4-BE49-F238E27FC236}">
                <a16:creationId xmlns:a16="http://schemas.microsoft.com/office/drawing/2014/main" id="{BC95AC91-4AB5-80A8-58F6-0EF5A262C857}"/>
              </a:ext>
            </a:extLst>
          </p:cNvPr>
          <p:cNvPicPr>
            <a:picLocks noChangeAspect="1"/>
          </p:cNvPicPr>
          <p:nvPr/>
        </p:nvPicPr>
        <p:blipFill rotWithShape="1">
          <a:blip r:embed="rId3"/>
          <a:srcRect l="11967" r="7249"/>
          <a:stretch/>
        </p:blipFill>
        <p:spPr>
          <a:xfrm>
            <a:off x="5279922" y="2667000"/>
            <a:ext cx="3864077" cy="3164293"/>
          </a:xfrm>
          <a:prstGeom prst="rect">
            <a:avLst/>
          </a:prstGeom>
        </p:spPr>
      </p:pic>
      <p:sp>
        <p:nvSpPr>
          <p:cNvPr id="13" name="TextBox 12">
            <a:extLst>
              <a:ext uri="{FF2B5EF4-FFF2-40B4-BE49-F238E27FC236}">
                <a16:creationId xmlns:a16="http://schemas.microsoft.com/office/drawing/2014/main" id="{F6746744-9797-4282-33E0-A62F21070C4B}"/>
              </a:ext>
            </a:extLst>
          </p:cNvPr>
          <p:cNvSpPr txBox="1"/>
          <p:nvPr/>
        </p:nvSpPr>
        <p:spPr>
          <a:xfrm>
            <a:off x="258097" y="1035510"/>
            <a:ext cx="8406580" cy="1477328"/>
          </a:xfrm>
          <a:prstGeom prst="rect">
            <a:avLst/>
          </a:prstGeom>
          <a:noFill/>
        </p:spPr>
        <p:txBody>
          <a:bodyPr wrap="square">
            <a:spAutoFit/>
          </a:bodyPr>
          <a:lstStyle/>
          <a:p>
            <a:r>
              <a:rPr lang="es-ES" sz="1800" dirty="0">
                <a:solidFill>
                  <a:srgbClr val="3F4443"/>
                </a:solidFill>
              </a:rPr>
              <a:t>Según las reglas del IRS</a:t>
            </a:r>
            <a:r>
              <a:rPr lang="en-US" sz="1800" dirty="0">
                <a:solidFill>
                  <a:srgbClr val="3F4443"/>
                </a:solidFill>
              </a:rPr>
              <a:t>: </a:t>
            </a:r>
          </a:p>
          <a:p>
            <a:pPr marL="285750" indent="-285750">
              <a:buFont typeface="Arial" panose="020B0604020202020204" pitchFamily="34" charset="0"/>
              <a:buChar char="•"/>
            </a:pPr>
            <a:r>
              <a:rPr lang="es-ES" sz="1800" dirty="0">
                <a:solidFill>
                  <a:srgbClr val="3F4443"/>
                </a:solidFill>
              </a:rPr>
              <a:t>Esta es su oportunidad para realizar cambios en sus elecciones de beneficios y revisar qué dependientes cubrirá.</a:t>
            </a:r>
          </a:p>
          <a:p>
            <a:pPr marL="285750" indent="-285750">
              <a:buFont typeface="Arial" panose="020B0604020202020204" pitchFamily="34" charset="0"/>
              <a:buChar char="•"/>
            </a:pPr>
            <a:r>
              <a:rPr lang="es-ES" sz="1800" dirty="0">
                <a:solidFill>
                  <a:srgbClr val="3F4443"/>
                </a:solidFill>
              </a:rPr>
              <a:t>Las elecciones realizadas durante este período permanecerán en vigor para 2025, a menos que experimente un “evento calificado” aprobado por el IRS.</a:t>
            </a:r>
            <a:endParaRPr lang="en-US" sz="1800" dirty="0">
              <a:solidFill>
                <a:srgbClr val="3F4443"/>
              </a:solidFill>
            </a:endParaRPr>
          </a:p>
        </p:txBody>
      </p:sp>
    </p:spTree>
    <p:extLst>
      <p:ext uri="{BB962C8B-B14F-4D97-AF65-F5344CB8AC3E}">
        <p14:creationId xmlns:p14="http://schemas.microsoft.com/office/powerpoint/2010/main" val="352643574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Connector 17">
            <a:extLst>
              <a:ext uri="{FF2B5EF4-FFF2-40B4-BE49-F238E27FC236}">
                <a16:creationId xmlns:a16="http://schemas.microsoft.com/office/drawing/2014/main" id="{B9D07774-0D81-4F74-8896-96BD5DC0B42E}"/>
              </a:ext>
            </a:extLst>
          </p:cNvPr>
          <p:cNvSpPr/>
          <p:nvPr/>
        </p:nvSpPr>
        <p:spPr>
          <a:xfrm>
            <a:off x="3927707" y="2493711"/>
            <a:ext cx="1288587"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48807" y="233362"/>
            <a:ext cx="8229600" cy="868362"/>
          </a:xfrm>
        </p:spPr>
        <p:txBody>
          <a:bodyPr>
            <a:normAutofit/>
          </a:bodyPr>
          <a:lstStyle/>
          <a:p>
            <a:r>
              <a:rPr lang="en-US" sz="3600" dirty="0"/>
              <a:t>¿</a:t>
            </a:r>
            <a:r>
              <a:rPr lang="en-US" sz="3600" dirty="0" err="1"/>
              <a:t>Quién</a:t>
            </a:r>
            <a:r>
              <a:rPr lang="en-US" sz="3600" dirty="0"/>
              <a:t> es </a:t>
            </a:r>
            <a:r>
              <a:rPr lang="en-US" sz="3600" dirty="0" err="1"/>
              <a:t>Elegible</a:t>
            </a:r>
            <a:r>
              <a:rPr lang="en-US" sz="3600" dirty="0"/>
              <a:t>?</a:t>
            </a:r>
          </a:p>
        </p:txBody>
      </p:sp>
      <p:grpSp>
        <p:nvGrpSpPr>
          <p:cNvPr id="7" name="Group 6">
            <a:extLst>
              <a:ext uri="{FF2B5EF4-FFF2-40B4-BE49-F238E27FC236}">
                <a16:creationId xmlns:a16="http://schemas.microsoft.com/office/drawing/2014/main" id="{F04C4EA9-C3F3-419D-BEDD-4727BA298BA8}"/>
              </a:ext>
            </a:extLst>
          </p:cNvPr>
          <p:cNvGrpSpPr/>
          <p:nvPr/>
        </p:nvGrpSpPr>
        <p:grpSpPr>
          <a:xfrm>
            <a:off x="967770" y="2493711"/>
            <a:ext cx="1219200" cy="1295400"/>
            <a:chOff x="1066800" y="1600200"/>
            <a:chExt cx="1219200" cy="1295400"/>
          </a:xfrm>
        </p:grpSpPr>
        <p:sp>
          <p:nvSpPr>
            <p:cNvPr id="6" name="Flowchart: Connector 5">
              <a:extLst>
                <a:ext uri="{FF2B5EF4-FFF2-40B4-BE49-F238E27FC236}">
                  <a16:creationId xmlns:a16="http://schemas.microsoft.com/office/drawing/2014/main" id="{0BDC4AE8-BC38-4088-8BBB-39A723C9247B}"/>
                </a:ext>
              </a:extLst>
            </p:cNvPr>
            <p:cNvSpPr/>
            <p:nvPr/>
          </p:nvSpPr>
          <p:spPr>
            <a:xfrm>
              <a:off x="1066800" y="1600200"/>
              <a:ext cx="1219200"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Man">
              <a:extLst>
                <a:ext uri="{FF2B5EF4-FFF2-40B4-BE49-F238E27FC236}">
                  <a16:creationId xmlns:a16="http://schemas.microsoft.com/office/drawing/2014/main" id="{2184B8A5-F997-4C79-8E89-D834635D7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0" y="1752600"/>
              <a:ext cx="914400" cy="914400"/>
            </a:xfrm>
            <a:prstGeom prst="rect">
              <a:avLst/>
            </a:prstGeom>
          </p:spPr>
        </p:pic>
      </p:grpSp>
      <p:cxnSp>
        <p:nvCxnSpPr>
          <p:cNvPr id="9" name="Straight Connector 8">
            <a:extLst>
              <a:ext uri="{FF2B5EF4-FFF2-40B4-BE49-F238E27FC236}">
                <a16:creationId xmlns:a16="http://schemas.microsoft.com/office/drawing/2014/main" id="{15133485-BA69-488E-8B44-BFCEB9B58CD3}"/>
              </a:ext>
            </a:extLst>
          </p:cNvPr>
          <p:cNvCxnSpPr>
            <a:cxnSpLocks/>
          </p:cNvCxnSpPr>
          <p:nvPr/>
        </p:nvCxnSpPr>
        <p:spPr>
          <a:xfrm>
            <a:off x="3101370" y="2386213"/>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5" name="Graphic 14" descr="Man and woman">
            <a:extLst>
              <a:ext uri="{FF2B5EF4-FFF2-40B4-BE49-F238E27FC236}">
                <a16:creationId xmlns:a16="http://schemas.microsoft.com/office/drawing/2014/main" id="{D2049DFE-B369-49D7-9B00-720E151955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1970" y="2646112"/>
            <a:ext cx="960062" cy="960062"/>
          </a:xfrm>
          <a:prstGeom prst="rect">
            <a:avLst/>
          </a:prstGeom>
        </p:spPr>
      </p:pic>
      <p:pic>
        <p:nvPicPr>
          <p:cNvPr id="19" name="Picture 18">
            <a:extLst>
              <a:ext uri="{FF2B5EF4-FFF2-40B4-BE49-F238E27FC236}">
                <a16:creationId xmlns:a16="http://schemas.microsoft.com/office/drawing/2014/main" id="{4057330C-8259-4A20-A2FA-B3E7CBF73F9F}"/>
              </a:ext>
            </a:extLst>
          </p:cNvPr>
          <p:cNvPicPr>
            <a:picLocks noChangeAspect="1"/>
          </p:cNvPicPr>
          <p:nvPr/>
        </p:nvPicPr>
        <p:blipFill>
          <a:blip r:embed="rId7"/>
          <a:stretch>
            <a:fillRect/>
          </a:stretch>
        </p:blipFill>
        <p:spPr>
          <a:xfrm>
            <a:off x="6957031" y="2496647"/>
            <a:ext cx="1286367" cy="1292464"/>
          </a:xfrm>
          <a:prstGeom prst="rect">
            <a:avLst/>
          </a:prstGeom>
        </p:spPr>
      </p:pic>
      <p:pic>
        <p:nvPicPr>
          <p:cNvPr id="21" name="Graphic 20" descr="Child with balloon">
            <a:extLst>
              <a:ext uri="{FF2B5EF4-FFF2-40B4-BE49-F238E27FC236}">
                <a16:creationId xmlns:a16="http://schemas.microsoft.com/office/drawing/2014/main" id="{61C71C11-7C72-4437-9771-24CB38176E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3014" y="2646111"/>
            <a:ext cx="914400" cy="914400"/>
          </a:xfrm>
          <a:prstGeom prst="rect">
            <a:avLst/>
          </a:prstGeom>
        </p:spPr>
      </p:pic>
      <p:sp>
        <p:nvSpPr>
          <p:cNvPr id="22" name="TextBox 21">
            <a:extLst>
              <a:ext uri="{FF2B5EF4-FFF2-40B4-BE49-F238E27FC236}">
                <a16:creationId xmlns:a16="http://schemas.microsoft.com/office/drawing/2014/main" id="{37BD6A08-618C-47A2-950F-D058EF1391A9}"/>
              </a:ext>
            </a:extLst>
          </p:cNvPr>
          <p:cNvSpPr txBox="1"/>
          <p:nvPr/>
        </p:nvSpPr>
        <p:spPr>
          <a:xfrm>
            <a:off x="510582" y="4017711"/>
            <a:ext cx="2133578" cy="1477328"/>
          </a:xfrm>
          <a:prstGeom prst="rect">
            <a:avLst/>
          </a:prstGeom>
          <a:noFill/>
        </p:spPr>
        <p:txBody>
          <a:bodyPr wrap="square" rtlCol="0">
            <a:spAutoFit/>
          </a:bodyPr>
          <a:lstStyle/>
          <a:p>
            <a:pPr algn="ctr"/>
            <a:r>
              <a:rPr lang="es-ES" dirty="0">
                <a:solidFill>
                  <a:srgbClr val="3F4443"/>
                </a:solidFill>
              </a:rPr>
              <a:t>Empleado a tiempo completo que trabaje al menos 30 horas por semana</a:t>
            </a:r>
            <a:endParaRPr lang="en-US" dirty="0">
              <a:solidFill>
                <a:srgbClr val="3F4443"/>
              </a:solidFill>
            </a:endParaRPr>
          </a:p>
        </p:txBody>
      </p:sp>
      <p:sp>
        <p:nvSpPr>
          <p:cNvPr id="24" name="TextBox 23">
            <a:extLst>
              <a:ext uri="{FF2B5EF4-FFF2-40B4-BE49-F238E27FC236}">
                <a16:creationId xmlns:a16="http://schemas.microsoft.com/office/drawing/2014/main" id="{5D9B6893-95F6-46C5-94D5-C7F41CDCE6AE}"/>
              </a:ext>
            </a:extLst>
          </p:cNvPr>
          <p:cNvSpPr txBox="1"/>
          <p:nvPr/>
        </p:nvSpPr>
        <p:spPr>
          <a:xfrm>
            <a:off x="3364216" y="4017711"/>
            <a:ext cx="2415567" cy="1477328"/>
          </a:xfrm>
          <a:prstGeom prst="rect">
            <a:avLst/>
          </a:prstGeom>
          <a:noFill/>
        </p:spPr>
        <p:txBody>
          <a:bodyPr wrap="square" rtlCol="0">
            <a:spAutoFit/>
          </a:bodyPr>
          <a:lstStyle/>
          <a:p>
            <a:pPr algn="ctr"/>
            <a:r>
              <a:rPr lang="en-US" dirty="0" err="1">
                <a:solidFill>
                  <a:srgbClr val="3F4443"/>
                </a:solidFill>
              </a:rPr>
              <a:t>Cónyuges</a:t>
            </a:r>
            <a:endParaRPr lang="en-US" dirty="0">
              <a:solidFill>
                <a:srgbClr val="3F4443"/>
              </a:solidFill>
            </a:endParaRPr>
          </a:p>
          <a:p>
            <a:pPr algn="ctr"/>
            <a:endParaRPr lang="en-US" dirty="0">
              <a:solidFill>
                <a:srgbClr val="3F4443"/>
              </a:solidFill>
            </a:endParaRPr>
          </a:p>
          <a:p>
            <a:pPr algn="ctr"/>
            <a:r>
              <a:rPr lang="en-US" dirty="0" err="1">
                <a:solidFill>
                  <a:srgbClr val="3F4443"/>
                </a:solidFill>
              </a:rPr>
              <a:t>Cónyuge</a:t>
            </a:r>
            <a:r>
              <a:rPr lang="en-US" dirty="0">
                <a:solidFill>
                  <a:srgbClr val="3F4443"/>
                </a:solidFill>
              </a:rPr>
              <a:t> </a:t>
            </a:r>
            <a:r>
              <a:rPr lang="en-US" dirty="0" err="1">
                <a:solidFill>
                  <a:srgbClr val="3F4443"/>
                </a:solidFill>
              </a:rPr>
              <a:t>por</a:t>
            </a:r>
            <a:r>
              <a:rPr lang="en-US" dirty="0">
                <a:solidFill>
                  <a:srgbClr val="3F4443"/>
                </a:solidFill>
              </a:rPr>
              <a:t> </a:t>
            </a:r>
            <a:r>
              <a:rPr lang="en-US" dirty="0" err="1">
                <a:solidFill>
                  <a:srgbClr val="3F4443"/>
                </a:solidFill>
              </a:rPr>
              <a:t>decreto</a:t>
            </a:r>
            <a:r>
              <a:rPr lang="en-US" dirty="0">
                <a:solidFill>
                  <a:srgbClr val="3F4443"/>
                </a:solidFill>
              </a:rPr>
              <a:t> judicial</a:t>
            </a:r>
          </a:p>
          <a:p>
            <a:pPr algn="ctr"/>
            <a:r>
              <a:rPr lang="en-US" dirty="0">
                <a:solidFill>
                  <a:srgbClr val="3F4443"/>
                </a:solidFill>
              </a:rPr>
              <a:t> </a:t>
            </a:r>
          </a:p>
        </p:txBody>
      </p:sp>
      <p:sp>
        <p:nvSpPr>
          <p:cNvPr id="25" name="TextBox 24">
            <a:extLst>
              <a:ext uri="{FF2B5EF4-FFF2-40B4-BE49-F238E27FC236}">
                <a16:creationId xmlns:a16="http://schemas.microsoft.com/office/drawing/2014/main" id="{990C25A4-BFE8-4F12-AFD1-6D724FB5813C}"/>
              </a:ext>
            </a:extLst>
          </p:cNvPr>
          <p:cNvSpPr txBox="1"/>
          <p:nvPr/>
        </p:nvSpPr>
        <p:spPr>
          <a:xfrm>
            <a:off x="6073170" y="3903621"/>
            <a:ext cx="2971798" cy="2862322"/>
          </a:xfrm>
          <a:prstGeom prst="rect">
            <a:avLst/>
          </a:prstGeom>
          <a:noFill/>
        </p:spPr>
        <p:txBody>
          <a:bodyPr wrap="square" rtlCol="0">
            <a:spAutoFit/>
          </a:bodyPr>
          <a:lstStyle/>
          <a:p>
            <a:pPr algn="ctr"/>
            <a:r>
              <a:rPr lang="es-ES" dirty="0">
                <a:solidFill>
                  <a:srgbClr val="3F4443"/>
                </a:solidFill>
              </a:rPr>
              <a:t>Dependientes</a:t>
            </a:r>
          </a:p>
          <a:p>
            <a:pPr algn="ctr"/>
            <a:endParaRPr lang="es-ES" dirty="0">
              <a:solidFill>
                <a:srgbClr val="3F4443"/>
              </a:solidFill>
            </a:endParaRPr>
          </a:p>
          <a:p>
            <a:pPr algn="ctr"/>
            <a:r>
              <a:rPr lang="es-ES" dirty="0">
                <a:solidFill>
                  <a:srgbClr val="3F4443"/>
                </a:solidFill>
              </a:rPr>
              <a:t>Hijos solteros y casados hasta los 26 años</a:t>
            </a:r>
          </a:p>
          <a:p>
            <a:pPr algn="ctr"/>
            <a:endParaRPr lang="es-ES" dirty="0">
              <a:solidFill>
                <a:srgbClr val="3F4443"/>
              </a:solidFill>
            </a:endParaRPr>
          </a:p>
          <a:p>
            <a:pPr algn="ctr"/>
            <a:r>
              <a:rPr lang="es-ES" dirty="0">
                <a:solidFill>
                  <a:srgbClr val="3F4443"/>
                </a:solidFill>
              </a:rPr>
              <a:t>Estudiantes a tiempo completo hasta los 26 años</a:t>
            </a:r>
          </a:p>
          <a:p>
            <a:pPr algn="ctr"/>
            <a:endParaRPr lang="es-ES" dirty="0">
              <a:solidFill>
                <a:srgbClr val="3F4443"/>
              </a:solidFill>
            </a:endParaRPr>
          </a:p>
          <a:p>
            <a:pPr algn="ctr"/>
            <a:r>
              <a:rPr lang="es-ES" dirty="0">
                <a:solidFill>
                  <a:srgbClr val="3F4443"/>
                </a:solidFill>
              </a:rPr>
              <a:t>Dependiente por decreto judicial</a:t>
            </a:r>
            <a:endParaRPr lang="en-US" dirty="0">
              <a:solidFill>
                <a:srgbClr val="3F4443"/>
              </a:solidFill>
            </a:endParaRPr>
          </a:p>
        </p:txBody>
      </p:sp>
      <p:cxnSp>
        <p:nvCxnSpPr>
          <p:cNvPr id="29" name="Straight Connector 28">
            <a:extLst>
              <a:ext uri="{FF2B5EF4-FFF2-40B4-BE49-F238E27FC236}">
                <a16:creationId xmlns:a16="http://schemas.microsoft.com/office/drawing/2014/main" id="{DF762B4C-71F9-49E5-91A0-B1E7C6B8C8B1}"/>
              </a:ext>
            </a:extLst>
          </p:cNvPr>
          <p:cNvCxnSpPr/>
          <p:nvPr/>
        </p:nvCxnSpPr>
        <p:spPr>
          <a:xfrm>
            <a:off x="6073170" y="2375436"/>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11651F1-A248-7DC1-A608-306FA297E269}"/>
              </a:ext>
            </a:extLst>
          </p:cNvPr>
          <p:cNvPicPr>
            <a:picLocks noChangeAspect="1"/>
          </p:cNvPicPr>
          <p:nvPr/>
        </p:nvPicPr>
        <p:blipFill>
          <a:blip r:embed="rId10"/>
          <a:stretch>
            <a:fillRect/>
          </a:stretch>
        </p:blipFill>
        <p:spPr>
          <a:xfrm>
            <a:off x="5908653" y="-12722"/>
            <a:ext cx="3235347" cy="2273648"/>
          </a:xfrm>
          <a:prstGeom prst="rect">
            <a:avLst/>
          </a:prstGeom>
        </p:spPr>
      </p:pic>
    </p:spTree>
    <p:extLst>
      <p:ext uri="{BB962C8B-B14F-4D97-AF65-F5344CB8AC3E}">
        <p14:creationId xmlns:p14="http://schemas.microsoft.com/office/powerpoint/2010/main" val="41959268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UHC Médico/Rx</a:t>
            </a:r>
            <a:br>
              <a:rPr lang="en-US" dirty="0"/>
            </a:br>
            <a:endParaRPr lang="en-US" dirty="0"/>
          </a:p>
        </p:txBody>
      </p:sp>
      <p:pic>
        <p:nvPicPr>
          <p:cNvPr id="6" name="Picture 5">
            <a:extLst>
              <a:ext uri="{FF2B5EF4-FFF2-40B4-BE49-F238E27FC236}">
                <a16:creationId xmlns:a16="http://schemas.microsoft.com/office/drawing/2014/main" id="{1026EDF1-40A2-4E53-A47E-1ED3D049DF15}"/>
              </a:ext>
            </a:extLst>
          </p:cNvPr>
          <p:cNvPicPr>
            <a:picLocks noChangeAspect="1"/>
          </p:cNvPicPr>
          <p:nvPr/>
        </p:nvPicPr>
        <p:blipFill>
          <a:blip r:embed="rId3"/>
          <a:stretch>
            <a:fillRect/>
          </a:stretch>
        </p:blipFill>
        <p:spPr>
          <a:xfrm>
            <a:off x="974981" y="1312807"/>
            <a:ext cx="7184068" cy="4525963"/>
          </a:xfrm>
          <a:prstGeom prst="rect">
            <a:avLst/>
          </a:prstGeom>
          <a:noFill/>
        </p:spPr>
      </p:pic>
    </p:spTree>
    <p:extLst>
      <p:ext uri="{BB962C8B-B14F-4D97-AF65-F5344CB8AC3E}">
        <p14:creationId xmlns:p14="http://schemas.microsoft.com/office/powerpoint/2010/main" val="11149662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3CAC43-2216-D8DD-B0AE-63B19CEED1B1}"/>
              </a:ext>
            </a:extLst>
          </p:cNvPr>
          <p:cNvSpPr>
            <a:spLocks noGrp="1"/>
          </p:cNvSpPr>
          <p:nvPr>
            <p:ph type="title"/>
          </p:nvPr>
        </p:nvSpPr>
        <p:spPr>
          <a:xfrm>
            <a:off x="2819400" y="147935"/>
            <a:ext cx="4316659" cy="868362"/>
          </a:xfrm>
        </p:spPr>
        <p:txBody>
          <a:bodyPr>
            <a:normAutofit fontScale="90000"/>
          </a:bodyPr>
          <a:lstStyle/>
          <a:p>
            <a:pPr algn="l"/>
            <a:r>
              <a:rPr lang="es-ES" dirty="0">
                <a:solidFill>
                  <a:srgbClr val="FF4713"/>
                </a:solidFill>
              </a:rPr>
              <a:t>Aspectos Destacados del Plan Médico de UHC</a:t>
            </a:r>
            <a:endParaRPr lang="en-US" sz="1600" dirty="0">
              <a:solidFill>
                <a:srgbClr val="FF4713"/>
              </a:solidFill>
            </a:endParaRPr>
          </a:p>
        </p:txBody>
      </p:sp>
      <p:sp>
        <p:nvSpPr>
          <p:cNvPr id="12" name="TextBox 11">
            <a:extLst>
              <a:ext uri="{FF2B5EF4-FFF2-40B4-BE49-F238E27FC236}">
                <a16:creationId xmlns:a16="http://schemas.microsoft.com/office/drawing/2014/main" id="{DBBF0E2D-E1D9-BEED-2C86-6EB8039195DA}"/>
              </a:ext>
            </a:extLst>
          </p:cNvPr>
          <p:cNvSpPr txBox="1"/>
          <p:nvPr/>
        </p:nvSpPr>
        <p:spPr>
          <a:xfrm>
            <a:off x="3585988" y="6063734"/>
            <a:ext cx="5266802" cy="646331"/>
          </a:xfrm>
          <a:prstGeom prst="rect">
            <a:avLst/>
          </a:prstGeom>
          <a:noFill/>
        </p:spPr>
        <p:txBody>
          <a:bodyPr wrap="square" rtlCol="0">
            <a:spAutoFit/>
          </a:bodyPr>
          <a:lstStyle/>
          <a:p>
            <a:r>
              <a:rPr lang="es-ES" sz="1200" dirty="0">
                <a:solidFill>
                  <a:schemeClr val="tx1">
                    <a:lumMod val="65000"/>
                    <a:lumOff val="35000"/>
                  </a:schemeClr>
                </a:solidFill>
                <a:latin typeface="Arial" panose="020B0604020202020204" pitchFamily="34" charset="0"/>
              </a:rPr>
              <a:t>*El deducible se calcula sobre una base integrada. **El máximo de desembolso incluye el deducible, todos los copagos elegibles y los montos de </a:t>
            </a:r>
            <a:r>
              <a:rPr lang="es-ES" sz="1200" dirty="0" err="1">
                <a:solidFill>
                  <a:schemeClr val="tx1">
                    <a:lumMod val="65000"/>
                    <a:lumOff val="35000"/>
                  </a:schemeClr>
                </a:solidFill>
                <a:latin typeface="Arial" panose="020B0604020202020204" pitchFamily="34" charset="0"/>
              </a:rPr>
              <a:t>coseguro</a:t>
            </a:r>
            <a:r>
              <a:rPr lang="es-ES" sz="1200" dirty="0">
                <a:solidFill>
                  <a:schemeClr val="tx1">
                    <a:lumMod val="65000"/>
                    <a:lumOff val="35000"/>
                  </a:schemeClr>
                </a:solidFill>
                <a:latin typeface="Arial" panose="020B0604020202020204" pitchFamily="34" charset="0"/>
              </a:rPr>
              <a:t>.</a:t>
            </a:r>
            <a:endParaRPr lang="en-US" sz="1200" dirty="0">
              <a:solidFill>
                <a:schemeClr val="bg1"/>
              </a:solidFill>
              <a:latin typeface="Arial" panose="020B0604020202020204" pitchFamily="34" charset="0"/>
            </a:endParaRPr>
          </a:p>
        </p:txBody>
      </p:sp>
      <p:graphicFrame>
        <p:nvGraphicFramePr>
          <p:cNvPr id="13" name="Medical_Plan_Table_1">
            <a:extLst>
              <a:ext uri="{FF2B5EF4-FFF2-40B4-BE49-F238E27FC236}">
                <a16:creationId xmlns:a16="http://schemas.microsoft.com/office/drawing/2014/main" id="{138847E6-148F-4990-DF61-EC3AE9A7F89F}"/>
              </a:ext>
            </a:extLst>
          </p:cNvPr>
          <p:cNvGraphicFramePr>
            <a:graphicFrameLocks noGrp="1"/>
          </p:cNvGraphicFramePr>
          <p:nvPr>
            <p:extLst>
              <p:ext uri="{D42A27DB-BD31-4B8C-83A1-F6EECF244321}">
                <p14:modId xmlns:p14="http://schemas.microsoft.com/office/powerpoint/2010/main" val="2630680066"/>
              </p:ext>
            </p:extLst>
          </p:nvPr>
        </p:nvGraphicFramePr>
        <p:xfrm>
          <a:off x="233187" y="1795759"/>
          <a:ext cx="8468741" cy="4297680"/>
        </p:xfrm>
        <a:graphic>
          <a:graphicData uri="http://schemas.openxmlformats.org/drawingml/2006/table">
            <a:tbl>
              <a:tblPr firstRow="1" bandRow="1">
                <a:tableStyleId>{7E9639D4-E3E2-4D34-9284-5A2195B3D0D7}</a:tableStyleId>
              </a:tblPr>
              <a:tblGrid>
                <a:gridCol w="2884805">
                  <a:extLst>
                    <a:ext uri="{9D8B030D-6E8A-4147-A177-3AD203B41FA5}">
                      <a16:colId xmlns:a16="http://schemas.microsoft.com/office/drawing/2014/main" val="20000"/>
                    </a:ext>
                  </a:extLst>
                </a:gridCol>
                <a:gridCol w="2791968">
                  <a:extLst>
                    <a:ext uri="{9D8B030D-6E8A-4147-A177-3AD203B41FA5}">
                      <a16:colId xmlns:a16="http://schemas.microsoft.com/office/drawing/2014/main" val="20001"/>
                    </a:ext>
                  </a:extLst>
                </a:gridCol>
                <a:gridCol w="2791968">
                  <a:extLst>
                    <a:ext uri="{9D8B030D-6E8A-4147-A177-3AD203B41FA5}">
                      <a16:colId xmlns:a16="http://schemas.microsoft.com/office/drawing/2014/main" val="20002"/>
                    </a:ext>
                  </a:extLst>
                </a:gridCol>
              </a:tblGrid>
              <a:tr h="210312">
                <a:tc>
                  <a:txBody>
                    <a:bodyPr/>
                    <a:lstStyle/>
                    <a:p>
                      <a:endParaRPr lang="en-US" sz="1050" b="1" dirty="0">
                        <a:solidFill>
                          <a:schemeClr val="bg1"/>
                        </a:solidFill>
                      </a:endParaRPr>
                    </a:p>
                  </a:txBody>
                  <a:tcPr anchor="ctr">
                    <a:solidFill>
                      <a:srgbClr val="FF4713"/>
                    </a:solidFill>
                  </a:tcPr>
                </a:tc>
                <a:tc>
                  <a:txBody>
                    <a:bodyPr/>
                    <a:lstStyle/>
                    <a:p>
                      <a:pPr algn="ctr"/>
                      <a:r>
                        <a:rPr lang="en-US" sz="1200" b="1" dirty="0">
                          <a:solidFill>
                            <a:schemeClr val="bg1"/>
                          </a:solidFill>
                        </a:rPr>
                        <a:t>HDHP HSA</a:t>
                      </a:r>
                    </a:p>
                  </a:txBody>
                  <a:tcPr anchor="ctr">
                    <a:solidFill>
                      <a:srgbClr val="FF4713"/>
                    </a:solidFill>
                  </a:tcPr>
                </a:tc>
                <a:tc>
                  <a:txBody>
                    <a:bodyPr/>
                    <a:lstStyle/>
                    <a:p>
                      <a:pPr algn="ctr"/>
                      <a:r>
                        <a:rPr lang="en-US" sz="1200" b="1"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r>
                        <a:rPr lang="en-US" sz="1400" dirty="0">
                          <a:solidFill>
                            <a:srgbClr val="3F4443"/>
                          </a:solidFill>
                        </a:rPr>
                        <a:t>Deducible </a:t>
                      </a:r>
                      <a:r>
                        <a:rPr lang="en-US" sz="1400" dirty="0" err="1">
                          <a:solidFill>
                            <a:srgbClr val="3F4443"/>
                          </a:solidFill>
                        </a:rPr>
                        <a:t>Anual</a:t>
                      </a:r>
                      <a:endParaRPr lang="en-US" sz="1400" dirty="0">
                        <a:solidFill>
                          <a:srgbClr val="3F4443"/>
                        </a:solidFill>
                      </a:endParaRPr>
                    </a:p>
                  </a:txBody>
                  <a:tcPr anchor="ctr"/>
                </a:tc>
                <a:tc>
                  <a:txBody>
                    <a:bodyPr/>
                    <a:lstStyle/>
                    <a:p>
                      <a:pPr algn="ctr"/>
                      <a:r>
                        <a:rPr lang="en-US" sz="1400" dirty="0">
                          <a:solidFill>
                            <a:srgbClr val="3F4443"/>
                          </a:solidFill>
                        </a:rPr>
                        <a:t>$5,000 </a:t>
                      </a:r>
                      <a:r>
                        <a:rPr lang="en-US" sz="1400" dirty="0" err="1">
                          <a:solidFill>
                            <a:srgbClr val="3F4443"/>
                          </a:solidFill>
                        </a:rPr>
                        <a:t>por</a:t>
                      </a:r>
                      <a:r>
                        <a:rPr lang="en-US" sz="1400" dirty="0">
                          <a:solidFill>
                            <a:srgbClr val="3F4443"/>
                          </a:solidFill>
                        </a:rPr>
                        <a:t> </a:t>
                      </a:r>
                      <a:r>
                        <a:rPr lang="en-US" sz="1400" dirty="0" err="1">
                          <a:solidFill>
                            <a:srgbClr val="3F4443"/>
                          </a:solidFill>
                        </a:rPr>
                        <a:t>individuo</a:t>
                      </a:r>
                      <a:r>
                        <a:rPr lang="en-US" sz="1400" dirty="0">
                          <a:solidFill>
                            <a:srgbClr val="3F4443"/>
                          </a:solidFill>
                        </a:rPr>
                        <a:t>
$10,000 </a:t>
                      </a:r>
                      <a:r>
                        <a:rPr lang="en-US" sz="1400" dirty="0" err="1">
                          <a:solidFill>
                            <a:srgbClr val="3F4443"/>
                          </a:solidFill>
                        </a:rPr>
                        <a:t>por</a:t>
                      </a:r>
                      <a:r>
                        <a:rPr lang="en-US" sz="1400" dirty="0">
                          <a:solidFill>
                            <a:srgbClr val="3F4443"/>
                          </a:solidFill>
                        </a:rPr>
                        <a:t> familia</a:t>
                      </a:r>
                    </a:p>
                  </a:txBody>
                  <a:tcPr anchor="ctr"/>
                </a:tc>
                <a:tc>
                  <a:txBody>
                    <a:bodyPr/>
                    <a:lstStyle/>
                    <a:p>
                      <a:pPr algn="ctr"/>
                      <a:r>
                        <a:rPr lang="en-US" sz="1400" dirty="0">
                          <a:solidFill>
                            <a:srgbClr val="3F4443"/>
                          </a:solidFill>
                        </a:rPr>
                        <a:t>$4,000 </a:t>
                      </a:r>
                      <a:r>
                        <a:rPr lang="en-US" sz="1400" dirty="0" err="1">
                          <a:solidFill>
                            <a:srgbClr val="3F4443"/>
                          </a:solidFill>
                        </a:rPr>
                        <a:t>por</a:t>
                      </a:r>
                      <a:r>
                        <a:rPr lang="en-US" sz="1400" dirty="0">
                          <a:solidFill>
                            <a:srgbClr val="3F4443"/>
                          </a:solidFill>
                        </a:rPr>
                        <a:t> </a:t>
                      </a:r>
                      <a:r>
                        <a:rPr lang="en-US" sz="1400" dirty="0" err="1">
                          <a:solidFill>
                            <a:srgbClr val="3F4443"/>
                          </a:solidFill>
                        </a:rPr>
                        <a:t>individuo</a:t>
                      </a:r>
                      <a:r>
                        <a:rPr lang="en-US" sz="1400" dirty="0">
                          <a:solidFill>
                            <a:srgbClr val="3F4443"/>
                          </a:solidFill>
                        </a:rPr>
                        <a:t>
$8,000 </a:t>
                      </a:r>
                      <a:r>
                        <a:rPr lang="en-US" sz="1400" dirty="0" err="1">
                          <a:solidFill>
                            <a:srgbClr val="3F4443"/>
                          </a:solidFill>
                        </a:rPr>
                        <a:t>por</a:t>
                      </a:r>
                      <a:r>
                        <a:rPr lang="en-US" sz="1400" dirty="0">
                          <a:solidFill>
                            <a:srgbClr val="3F4443"/>
                          </a:solidFill>
                        </a:rPr>
                        <a:t> familia</a:t>
                      </a:r>
                    </a:p>
                  </a:txBody>
                  <a:tcPr anchor="ctr"/>
                </a:tc>
                <a:extLst>
                  <a:ext uri="{0D108BD9-81ED-4DB2-BD59-A6C34878D82A}">
                    <a16:rowId xmlns:a16="http://schemas.microsoft.com/office/drawing/2014/main" val="1000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Máximo de </a:t>
                      </a:r>
                      <a:r>
                        <a:rPr lang="en-US" sz="1400" dirty="0" err="1">
                          <a:solidFill>
                            <a:srgbClr val="3F4443"/>
                          </a:solidFill>
                        </a:rPr>
                        <a:t>Desembolso</a:t>
                      </a:r>
                      <a:r>
                        <a:rPr lang="en-US" sz="1400" dirty="0">
                          <a:solidFill>
                            <a:srgbClr val="3F4443"/>
                          </a:solidFill>
                        </a:rPr>
                        <a:t> </a:t>
                      </a:r>
                      <a:r>
                        <a:rPr lang="en-US" sz="1400" dirty="0" err="1">
                          <a:solidFill>
                            <a:srgbClr val="3F4443"/>
                          </a:solidFill>
                        </a:rPr>
                        <a:t>Anual</a:t>
                      </a:r>
                      <a:r>
                        <a:rPr lang="en-US" sz="1400" dirty="0">
                          <a:solidFill>
                            <a:srgbClr val="3F4443"/>
                          </a:solidFill>
                        </a:rPr>
                        <a:t>**</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$6,750 </a:t>
                      </a:r>
                      <a:r>
                        <a:rPr lang="en-US" sz="1400" dirty="0" err="1">
                          <a:solidFill>
                            <a:srgbClr val="3F4443"/>
                          </a:solidFill>
                        </a:rPr>
                        <a:t>por</a:t>
                      </a:r>
                      <a:r>
                        <a:rPr lang="en-US" sz="1400" dirty="0">
                          <a:solidFill>
                            <a:srgbClr val="3F4443"/>
                          </a:solidFill>
                        </a:rPr>
                        <a:t> </a:t>
                      </a:r>
                      <a:r>
                        <a:rPr lang="en-US" sz="1400" dirty="0" err="1">
                          <a:solidFill>
                            <a:srgbClr val="3F4443"/>
                          </a:solidFill>
                        </a:rPr>
                        <a:t>individuo</a:t>
                      </a:r>
                      <a:r>
                        <a:rPr lang="en-US" sz="1400" dirty="0">
                          <a:solidFill>
                            <a:srgbClr val="3F4443"/>
                          </a:solidFill>
                        </a:rPr>
                        <a:t>
$13,500 </a:t>
                      </a:r>
                      <a:r>
                        <a:rPr lang="en-US" sz="1400" dirty="0" err="1">
                          <a:solidFill>
                            <a:srgbClr val="3F4443"/>
                          </a:solidFill>
                        </a:rPr>
                        <a:t>por</a:t>
                      </a:r>
                      <a:r>
                        <a:rPr lang="en-US" sz="1400" dirty="0">
                          <a:solidFill>
                            <a:srgbClr val="3F4443"/>
                          </a:solidFill>
                        </a:rPr>
                        <a:t> familia</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$7,900 </a:t>
                      </a:r>
                      <a:r>
                        <a:rPr lang="en-US" sz="1400" dirty="0" err="1">
                          <a:solidFill>
                            <a:srgbClr val="3F4443"/>
                          </a:solidFill>
                        </a:rPr>
                        <a:t>por</a:t>
                      </a:r>
                      <a:r>
                        <a:rPr lang="en-US" sz="1400" dirty="0">
                          <a:solidFill>
                            <a:srgbClr val="3F4443"/>
                          </a:solidFill>
                        </a:rPr>
                        <a:t> </a:t>
                      </a:r>
                      <a:r>
                        <a:rPr lang="en-US" sz="1400" dirty="0" err="1">
                          <a:solidFill>
                            <a:srgbClr val="3F4443"/>
                          </a:solidFill>
                        </a:rPr>
                        <a:t>individuo</a:t>
                      </a:r>
                      <a:r>
                        <a:rPr lang="en-US" sz="1400" dirty="0">
                          <a:solidFill>
                            <a:srgbClr val="3F4443"/>
                          </a:solidFill>
                        </a:rPr>
                        <a:t>
$15,800 </a:t>
                      </a:r>
                      <a:r>
                        <a:rPr lang="en-US" sz="1400" dirty="0" err="1">
                          <a:solidFill>
                            <a:srgbClr val="3F4443"/>
                          </a:solidFill>
                        </a:rPr>
                        <a:t>por</a:t>
                      </a:r>
                      <a:r>
                        <a:rPr lang="en-US" sz="1400" dirty="0">
                          <a:solidFill>
                            <a:srgbClr val="3F4443"/>
                          </a:solidFill>
                        </a:rPr>
                        <a:t> familia</a:t>
                      </a:r>
                    </a:p>
                  </a:txBody>
                  <a:tcPr anchor="ctr"/>
                </a:tc>
                <a:extLst>
                  <a:ext uri="{0D108BD9-81ED-4DB2-BD59-A6C34878D82A}">
                    <a16:rowId xmlns:a16="http://schemas.microsoft.com/office/drawing/2014/main" val="10002"/>
                  </a:ext>
                </a:extLst>
              </a:tr>
              <a:tr h="274320">
                <a:tc>
                  <a:txBody>
                    <a:bodyPr/>
                    <a:lstStyle/>
                    <a:p>
                      <a:r>
                        <a:rPr lang="en-US" sz="1400" dirty="0">
                          <a:solidFill>
                            <a:srgbClr val="3F4443"/>
                          </a:solidFill>
                        </a:rPr>
                        <a:t>Plan </a:t>
                      </a:r>
                      <a:r>
                        <a:rPr lang="en-US" sz="1400" dirty="0" err="1">
                          <a:solidFill>
                            <a:srgbClr val="3F4443"/>
                          </a:solidFill>
                        </a:rPr>
                        <a:t>Coseguro</a:t>
                      </a:r>
                      <a:endParaRPr lang="en-US" sz="1400" dirty="0">
                        <a:solidFill>
                          <a:srgbClr val="3F4443"/>
                        </a:solidFill>
                      </a:endParaRPr>
                    </a:p>
                  </a:txBody>
                  <a:tcPr anchor="ctr"/>
                </a:tc>
                <a:tc>
                  <a:txBody>
                    <a:bodyPr/>
                    <a:lstStyle/>
                    <a:p>
                      <a:pPr algn="ctr"/>
                      <a:r>
                        <a:rPr lang="en-US" sz="1400" dirty="0">
                          <a:solidFill>
                            <a:srgbClr val="3F4443"/>
                          </a:solidFill>
                        </a:rPr>
                        <a:t>80% </a:t>
                      </a:r>
                      <a:r>
                        <a:rPr lang="es-ES" sz="1400" dirty="0">
                          <a:solidFill>
                            <a:srgbClr val="3F4443"/>
                          </a:solidFill>
                        </a:rPr>
                        <a:t>En la mayoría de los casos.</a:t>
                      </a:r>
                      <a:endParaRPr lang="en-US" sz="1400" dirty="0">
                        <a:solidFill>
                          <a:srgbClr val="3F4443"/>
                        </a:solidFill>
                      </a:endParaRPr>
                    </a:p>
                  </a:txBody>
                  <a:tcPr anchor="ctr"/>
                </a:tc>
                <a:tc>
                  <a:txBody>
                    <a:bodyPr/>
                    <a:lstStyle/>
                    <a:p>
                      <a:pPr algn="ctr"/>
                      <a:r>
                        <a:rPr lang="en-US" sz="1400" dirty="0">
                          <a:solidFill>
                            <a:srgbClr val="3F4443"/>
                          </a:solidFill>
                        </a:rPr>
                        <a:t>70% </a:t>
                      </a:r>
                      <a:r>
                        <a:rPr lang="es-ES" sz="1400" dirty="0">
                          <a:solidFill>
                            <a:srgbClr val="3F4443"/>
                          </a:solidFill>
                        </a:rPr>
                        <a:t>En la mayoría de los casos.</a:t>
                      </a:r>
                      <a:endParaRPr lang="en-US" sz="1400" dirty="0">
                        <a:solidFill>
                          <a:srgbClr val="3F4443"/>
                        </a:solidFill>
                      </a:endParaRPr>
                    </a:p>
                  </a:txBody>
                  <a:tcPr anchor="ctr"/>
                </a:tc>
                <a:extLst>
                  <a:ext uri="{0D108BD9-81ED-4DB2-BD59-A6C34878D82A}">
                    <a16:rowId xmlns:a16="http://schemas.microsoft.com/office/drawing/2014/main" val="10003"/>
                  </a:ext>
                </a:extLst>
              </a:tr>
              <a:tr h="274320">
                <a:tc>
                  <a:txBody>
                    <a:bodyPr/>
                    <a:lstStyle/>
                    <a:p>
                      <a:r>
                        <a:rPr lang="en-US" sz="1400" dirty="0" err="1">
                          <a:solidFill>
                            <a:srgbClr val="3F4443"/>
                          </a:solidFill>
                        </a:rPr>
                        <a:t>Atención</a:t>
                      </a:r>
                      <a:r>
                        <a:rPr lang="en-US" sz="1400" dirty="0">
                          <a:solidFill>
                            <a:srgbClr val="3F4443"/>
                          </a:solidFill>
                        </a:rPr>
                        <a:t> Primaria</a:t>
                      </a:r>
                    </a:p>
                  </a:txBody>
                  <a:tcPr anchor="ctr"/>
                </a:tc>
                <a:tc>
                  <a:txBody>
                    <a:bodyPr/>
                    <a:lstStyle/>
                    <a:p>
                      <a:pPr algn="ctr"/>
                      <a:r>
                        <a:rPr lang="en-US" sz="1400" dirty="0">
                          <a:solidFill>
                            <a:srgbClr val="3F4443"/>
                          </a:solidFill>
                        </a:rPr>
                        <a:t>DN: deducible luego 80% </a:t>
                      </a:r>
                    </a:p>
                    <a:p>
                      <a:pPr algn="ctr"/>
                      <a:r>
                        <a:rPr lang="en-US" sz="1400" dirty="0">
                          <a:solidFill>
                            <a:srgbClr val="3F4443"/>
                          </a:solidFill>
                        </a:rPr>
                        <a:t>N: deducible luego 60% </a:t>
                      </a:r>
                    </a:p>
                  </a:txBody>
                  <a:tcPr anchor="ctr"/>
                </a:tc>
                <a:tc>
                  <a:txBody>
                    <a:bodyPr/>
                    <a:lstStyle/>
                    <a:p>
                      <a:pPr algn="ctr"/>
                      <a:r>
                        <a:rPr lang="en-US" sz="1400" dirty="0">
                          <a:solidFill>
                            <a:srgbClr val="3F4443"/>
                          </a:solidFill>
                        </a:rPr>
                        <a:t>$40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4"/>
                  </a:ext>
                </a:extLst>
              </a:tr>
              <a:tr h="274320">
                <a:tc>
                  <a:txBody>
                    <a:bodyPr/>
                    <a:lstStyle/>
                    <a:p>
                      <a:r>
                        <a:rPr lang="en-US" sz="1400" dirty="0" err="1">
                          <a:solidFill>
                            <a:srgbClr val="3F4443"/>
                          </a:solidFill>
                        </a:rPr>
                        <a:t>Atención</a:t>
                      </a:r>
                      <a:r>
                        <a:rPr lang="en-US" sz="1400" dirty="0">
                          <a:solidFill>
                            <a:srgbClr val="3F4443"/>
                          </a:solidFill>
                        </a:rPr>
                        <a:t> </a:t>
                      </a:r>
                      <a:r>
                        <a:rPr lang="en-US" sz="1400" dirty="0" err="1">
                          <a:solidFill>
                            <a:srgbClr val="3F4443"/>
                          </a:solidFill>
                        </a:rPr>
                        <a:t>Especializada</a:t>
                      </a:r>
                      <a:endParaRPr lang="en-US" sz="1400" dirty="0">
                        <a:solidFill>
                          <a:srgbClr val="3F4443"/>
                        </a:solidFill>
                      </a:endParaRPr>
                    </a:p>
                  </a:txBody>
                  <a:tcPr anchor="ctr"/>
                </a:tc>
                <a:tc>
                  <a:txBody>
                    <a:bodyPr/>
                    <a:lstStyle/>
                    <a:p>
                      <a:pPr algn="ctr"/>
                      <a:r>
                        <a:rPr lang="en-US" sz="1400" dirty="0">
                          <a:solidFill>
                            <a:srgbClr val="3F4443"/>
                          </a:solidFill>
                        </a:rPr>
                        <a:t>DN: deducible luego 80% </a:t>
                      </a:r>
                    </a:p>
                    <a:p>
                      <a:pPr algn="ctr"/>
                      <a:r>
                        <a:rPr lang="en-US" sz="1400" dirty="0">
                          <a:solidFill>
                            <a:srgbClr val="3F4443"/>
                          </a:solidFill>
                        </a:rPr>
                        <a:t>N: deducible luego 60% </a:t>
                      </a:r>
                    </a:p>
                  </a:txBody>
                  <a:tcPr anchor="ctr"/>
                </a:tc>
                <a:tc>
                  <a:txBody>
                    <a:bodyPr/>
                    <a:lstStyle/>
                    <a:p>
                      <a:pPr algn="ctr"/>
                      <a:r>
                        <a:rPr lang="en-US" sz="1400" dirty="0">
                          <a:solidFill>
                            <a:srgbClr val="3F4443"/>
                          </a:solidFill>
                        </a:rPr>
                        <a:t>DN: $60 </a:t>
                      </a:r>
                      <a:r>
                        <a:rPr lang="en-US" sz="1400" dirty="0" err="1">
                          <a:solidFill>
                            <a:srgbClr val="3F4443"/>
                          </a:solidFill>
                        </a:rPr>
                        <a:t>copago</a:t>
                      </a:r>
                      <a:r>
                        <a:rPr lang="en-US" sz="1400" dirty="0">
                          <a:solidFill>
                            <a:srgbClr val="3F4443"/>
                          </a:solidFill>
                        </a:rPr>
                        <a:t> / N: $100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4011521289"/>
                  </a:ext>
                </a:extLst>
              </a:tr>
              <a:tr h="274320">
                <a:tc>
                  <a:txBody>
                    <a:bodyPr/>
                    <a:lstStyle/>
                    <a:p>
                      <a:r>
                        <a:rPr lang="es-ES" sz="1400" dirty="0">
                          <a:solidFill>
                            <a:srgbClr val="3F4443"/>
                          </a:solidFill>
                        </a:rPr>
                        <a:t>Rayos X y Pruebas de Laboratorio</a:t>
                      </a:r>
                      <a:endParaRPr lang="en-US" sz="1400" dirty="0">
                        <a:solidFill>
                          <a:srgbClr val="3F4443"/>
                        </a:solidFill>
                      </a:endParaRPr>
                    </a:p>
                  </a:txBody>
                  <a:tcPr anchor="ctr"/>
                </a:tc>
                <a:tc>
                  <a:txBody>
                    <a:bodyPr/>
                    <a:lstStyle/>
                    <a:p>
                      <a:pPr algn="ctr"/>
                      <a:r>
                        <a:rPr lang="en-US" sz="1400" dirty="0">
                          <a:solidFill>
                            <a:srgbClr val="3F4443"/>
                          </a:solidFill>
                        </a:rPr>
                        <a:t>deducible luego 80%</a:t>
                      </a:r>
                    </a:p>
                  </a:txBody>
                  <a:tcPr anchor="ctr"/>
                </a:tc>
                <a:tc>
                  <a:txBody>
                    <a:bodyPr/>
                    <a:lstStyle/>
                    <a:p>
                      <a:pPr algn="ctr"/>
                      <a:r>
                        <a:rPr lang="en-US" sz="1400" dirty="0">
                          <a:solidFill>
                            <a:srgbClr val="3F4443"/>
                          </a:solidFill>
                        </a:rPr>
                        <a:t>DN: deducible luego 70%</a:t>
                      </a:r>
                    </a:p>
                    <a:p>
                      <a:pPr algn="ctr"/>
                      <a:r>
                        <a:rPr lang="en-US" sz="1400" dirty="0">
                          <a:solidFill>
                            <a:srgbClr val="3F4443"/>
                          </a:solidFill>
                        </a:rPr>
                        <a:t>N: deducible luego 50%</a:t>
                      </a:r>
                    </a:p>
                  </a:txBody>
                  <a:tcPr anchor="ctr"/>
                </a:tc>
                <a:extLst>
                  <a:ext uri="{0D108BD9-81ED-4DB2-BD59-A6C34878D82A}">
                    <a16:rowId xmlns:a16="http://schemas.microsoft.com/office/drawing/2014/main" val="10005"/>
                  </a:ext>
                </a:extLst>
              </a:tr>
              <a:tr h="274320">
                <a:tc>
                  <a:txBody>
                    <a:bodyPr/>
                    <a:lstStyle/>
                    <a:p>
                      <a:r>
                        <a:rPr lang="en-US" sz="1400" dirty="0" err="1">
                          <a:solidFill>
                            <a:srgbClr val="3F4443"/>
                          </a:solidFill>
                        </a:rPr>
                        <a:t>Radiología</a:t>
                      </a:r>
                      <a:r>
                        <a:rPr lang="en-US" sz="1400" dirty="0">
                          <a:solidFill>
                            <a:srgbClr val="3F4443"/>
                          </a:solidFill>
                        </a:rPr>
                        <a:t> </a:t>
                      </a:r>
                      <a:r>
                        <a:rPr lang="en-US" sz="1400" dirty="0" err="1">
                          <a:solidFill>
                            <a:srgbClr val="3F4443"/>
                          </a:solidFill>
                        </a:rPr>
                        <a:t>Compleja</a:t>
                      </a:r>
                      <a:endParaRPr lang="en-US" sz="1400" dirty="0">
                        <a:solidFill>
                          <a:srgbClr val="3F4443"/>
                        </a:solidFill>
                      </a:endParaRPr>
                    </a:p>
                  </a:txBody>
                  <a:tcPr anchor="ctr"/>
                </a:tc>
                <a:tc>
                  <a:txBody>
                    <a:bodyPr/>
                    <a:lstStyle/>
                    <a:p>
                      <a:pPr algn="ctr"/>
                      <a:r>
                        <a:rPr lang="en-US" sz="1400" dirty="0">
                          <a:solidFill>
                            <a:srgbClr val="3F4443"/>
                          </a:solidFill>
                        </a:rPr>
                        <a:t>deducible luego 80% </a:t>
                      </a:r>
                    </a:p>
                  </a:txBody>
                  <a:tcPr anchor="ctr"/>
                </a:tc>
                <a:tc>
                  <a:txBody>
                    <a:bodyPr/>
                    <a:lstStyle/>
                    <a:p>
                      <a:pPr algn="ctr"/>
                      <a:r>
                        <a:rPr lang="en-US" sz="1400" dirty="0">
                          <a:solidFill>
                            <a:srgbClr val="3F4443"/>
                          </a:solidFill>
                        </a:rPr>
                        <a:t>70% </a:t>
                      </a:r>
                      <a:r>
                        <a:rPr lang="en-US" sz="1400" dirty="0" err="1">
                          <a:solidFill>
                            <a:srgbClr val="3F4443"/>
                          </a:solidFill>
                        </a:rPr>
                        <a:t>después</a:t>
                      </a:r>
                      <a:r>
                        <a:rPr lang="en-US" sz="1400" dirty="0">
                          <a:solidFill>
                            <a:srgbClr val="3F4443"/>
                          </a:solidFill>
                        </a:rPr>
                        <a:t> del deducible</a:t>
                      </a:r>
                    </a:p>
                  </a:txBody>
                  <a:tcPr anchor="ctr"/>
                </a:tc>
                <a:extLst>
                  <a:ext uri="{0D108BD9-81ED-4DB2-BD59-A6C34878D82A}">
                    <a16:rowId xmlns:a16="http://schemas.microsoft.com/office/drawing/2014/main" val="10006"/>
                  </a:ext>
                </a:extLst>
              </a:tr>
              <a:tr h="274320">
                <a:tc>
                  <a:txBody>
                    <a:bodyPr/>
                    <a:lstStyle/>
                    <a:p>
                      <a:r>
                        <a:rPr lang="en-US" sz="1400" dirty="0" err="1">
                          <a:solidFill>
                            <a:srgbClr val="3F4443"/>
                          </a:solidFill>
                        </a:rPr>
                        <a:t>Hospitalización</a:t>
                      </a:r>
                      <a:endParaRPr lang="en-US" sz="1400" dirty="0">
                        <a:solidFill>
                          <a:srgbClr val="3F4443"/>
                        </a:solidFill>
                      </a:endParaRPr>
                    </a:p>
                  </a:txBody>
                  <a:tcPr anchor="ctr"/>
                </a:tc>
                <a:tc>
                  <a:txBody>
                    <a:bodyPr/>
                    <a:lstStyle/>
                    <a:p>
                      <a:pPr algn="ctr"/>
                      <a:r>
                        <a:rPr lang="en-US" sz="1400" dirty="0">
                          <a:solidFill>
                            <a:srgbClr val="3F4443"/>
                          </a:solidFill>
                        </a:rPr>
                        <a:t>deducible luego 80% </a:t>
                      </a:r>
                    </a:p>
                  </a:txBody>
                  <a:tcPr anchor="ctr"/>
                </a:tc>
                <a:tc>
                  <a:txBody>
                    <a:bodyPr/>
                    <a:lstStyle/>
                    <a:p>
                      <a:pPr algn="ctr"/>
                      <a:r>
                        <a:rPr lang="en-US" sz="1400" dirty="0">
                          <a:solidFill>
                            <a:srgbClr val="3F4443"/>
                          </a:solidFill>
                        </a:rPr>
                        <a:t>70% </a:t>
                      </a:r>
                      <a:r>
                        <a:rPr lang="en-US" sz="1400" dirty="0" err="1">
                          <a:solidFill>
                            <a:srgbClr val="3F4443"/>
                          </a:solidFill>
                        </a:rPr>
                        <a:t>después</a:t>
                      </a:r>
                      <a:r>
                        <a:rPr lang="en-US" sz="1400" dirty="0">
                          <a:solidFill>
                            <a:srgbClr val="3F4443"/>
                          </a:solidFill>
                        </a:rPr>
                        <a:t> del deducible</a:t>
                      </a:r>
                    </a:p>
                  </a:txBody>
                  <a:tcPr anchor="ctr"/>
                </a:tc>
                <a:extLst>
                  <a:ext uri="{0D108BD9-81ED-4DB2-BD59-A6C34878D82A}">
                    <a16:rowId xmlns:a16="http://schemas.microsoft.com/office/drawing/2014/main" val="10007"/>
                  </a:ext>
                </a:extLst>
              </a:tr>
              <a:tr h="274320">
                <a:tc>
                  <a:txBody>
                    <a:bodyPr/>
                    <a:lstStyle/>
                    <a:p>
                      <a:r>
                        <a:rPr lang="en-US" sz="1400" dirty="0">
                          <a:solidFill>
                            <a:srgbClr val="3F4443"/>
                          </a:solidFill>
                        </a:rPr>
                        <a:t>Sala de </a:t>
                      </a:r>
                      <a:r>
                        <a:rPr lang="en-US" sz="1400" dirty="0" err="1">
                          <a:solidFill>
                            <a:srgbClr val="3F4443"/>
                          </a:solidFill>
                        </a:rPr>
                        <a:t>Emergencias</a:t>
                      </a:r>
                      <a:endParaRPr lang="en-US" sz="1400" dirty="0">
                        <a:solidFill>
                          <a:srgbClr val="3F4443"/>
                        </a:solidFill>
                      </a:endParaRPr>
                    </a:p>
                  </a:txBody>
                  <a:tcPr anchor="ctr"/>
                </a:tc>
                <a:tc>
                  <a:txBody>
                    <a:bodyPr/>
                    <a:lstStyle/>
                    <a:p>
                      <a:pPr algn="ctr"/>
                      <a:r>
                        <a:rPr lang="en-US" sz="1400" dirty="0">
                          <a:solidFill>
                            <a:srgbClr val="3F4443"/>
                          </a:solidFill>
                        </a:rPr>
                        <a:t>deducible luego 80% </a:t>
                      </a:r>
                    </a:p>
                  </a:txBody>
                  <a:tcPr anchor="ctr"/>
                </a:tc>
                <a:tc>
                  <a:txBody>
                    <a:bodyPr/>
                    <a:lstStyle/>
                    <a:p>
                      <a:pPr algn="ctr"/>
                      <a:r>
                        <a:rPr lang="en-US" sz="1400" dirty="0">
                          <a:solidFill>
                            <a:srgbClr val="3F4443"/>
                          </a:solidFill>
                        </a:rPr>
                        <a:t>$300 </a:t>
                      </a:r>
                      <a:r>
                        <a:rPr lang="en-US" sz="1400" dirty="0" err="1">
                          <a:solidFill>
                            <a:srgbClr val="3F4443"/>
                          </a:solidFill>
                        </a:rPr>
                        <a:t>copago</a:t>
                      </a:r>
                      <a:r>
                        <a:rPr lang="en-US" sz="1400" dirty="0">
                          <a:solidFill>
                            <a:srgbClr val="3F4443"/>
                          </a:solidFill>
                        </a:rPr>
                        <a:t> then 70% </a:t>
                      </a:r>
                      <a:r>
                        <a:rPr lang="en-US" sz="1400" dirty="0" err="1">
                          <a:solidFill>
                            <a:srgbClr val="3F4443"/>
                          </a:solidFill>
                        </a:rPr>
                        <a:t>después</a:t>
                      </a:r>
                      <a:r>
                        <a:rPr lang="en-US" sz="1400" dirty="0">
                          <a:solidFill>
                            <a:srgbClr val="3F4443"/>
                          </a:solidFill>
                        </a:rPr>
                        <a:t> del deducible</a:t>
                      </a:r>
                    </a:p>
                  </a:txBody>
                  <a:tcPr anchor="ctr"/>
                </a:tc>
                <a:extLst>
                  <a:ext uri="{0D108BD9-81ED-4DB2-BD59-A6C34878D82A}">
                    <a16:rowId xmlns:a16="http://schemas.microsoft.com/office/drawing/2014/main" val="10008"/>
                  </a:ext>
                </a:extLst>
              </a:tr>
            </a:tbl>
          </a:graphicData>
        </a:graphic>
      </p:graphicFrame>
      <p:pic>
        <p:nvPicPr>
          <p:cNvPr id="14" name="Picture 13">
            <a:extLst>
              <a:ext uri="{FF2B5EF4-FFF2-40B4-BE49-F238E27FC236}">
                <a16:creationId xmlns:a16="http://schemas.microsoft.com/office/drawing/2014/main" id="{2EE1A11A-6597-26D0-11CF-06538596576F}"/>
              </a:ext>
            </a:extLst>
          </p:cNvPr>
          <p:cNvPicPr>
            <a:picLocks noChangeAspect="1"/>
          </p:cNvPicPr>
          <p:nvPr/>
        </p:nvPicPr>
        <p:blipFill>
          <a:blip r:embed="rId3"/>
          <a:stretch>
            <a:fillRect/>
          </a:stretch>
        </p:blipFill>
        <p:spPr>
          <a:xfrm>
            <a:off x="7136059" y="0"/>
            <a:ext cx="1716730" cy="1082358"/>
          </a:xfrm>
          <a:prstGeom prst="rect">
            <a:avLst/>
          </a:prstGeom>
        </p:spPr>
      </p:pic>
      <p:pic>
        <p:nvPicPr>
          <p:cNvPr id="15" name="Picture 14">
            <a:extLst>
              <a:ext uri="{FF2B5EF4-FFF2-40B4-BE49-F238E27FC236}">
                <a16:creationId xmlns:a16="http://schemas.microsoft.com/office/drawing/2014/main" id="{AC636524-C7FA-B590-780A-41673B3AA894}"/>
              </a:ext>
            </a:extLst>
          </p:cNvPr>
          <p:cNvPicPr>
            <a:picLocks noChangeAspect="1"/>
          </p:cNvPicPr>
          <p:nvPr/>
        </p:nvPicPr>
        <p:blipFill rotWithShape="1">
          <a:blip r:embed="rId4"/>
          <a:srcRect t="11141"/>
          <a:stretch/>
        </p:blipFill>
        <p:spPr>
          <a:xfrm>
            <a:off x="233187" y="72080"/>
            <a:ext cx="2433813" cy="1608993"/>
          </a:xfrm>
          <a:prstGeom prst="rect">
            <a:avLst/>
          </a:prstGeom>
        </p:spPr>
      </p:pic>
    </p:spTree>
    <p:extLst>
      <p:ext uri="{BB962C8B-B14F-4D97-AF65-F5344CB8AC3E}">
        <p14:creationId xmlns:p14="http://schemas.microsoft.com/office/powerpoint/2010/main" val="79280036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Médico – HDHP HSA </a:t>
            </a:r>
            <a:endParaRPr lang="en-US" sz="1600" dirty="0"/>
          </a:p>
        </p:txBody>
      </p:sp>
      <p:sp>
        <p:nvSpPr>
          <p:cNvPr id="7" name="Content Placeholder 6">
            <a:extLst>
              <a:ext uri="{FF2B5EF4-FFF2-40B4-BE49-F238E27FC236}">
                <a16:creationId xmlns:a16="http://schemas.microsoft.com/office/drawing/2014/main" id="{B6C9DA09-1C72-49A9-9FDB-7B46F1D78DCB}"/>
              </a:ext>
            </a:extLst>
          </p:cNvPr>
          <p:cNvSpPr>
            <a:spLocks noGrp="1"/>
          </p:cNvSpPr>
          <p:nvPr>
            <p:ph idx="1"/>
          </p:nvPr>
        </p:nvSpPr>
        <p:spPr>
          <a:xfrm>
            <a:off x="438530" y="1231370"/>
            <a:ext cx="5633151" cy="4525963"/>
          </a:xfrm>
        </p:spPr>
        <p:txBody>
          <a:bodyPr>
            <a:normAutofit lnSpcReduction="10000"/>
          </a:bodyPr>
          <a:lstStyle/>
          <a:p>
            <a:pPr marL="0" indent="0">
              <a:buNone/>
            </a:pPr>
            <a:r>
              <a:rPr lang="es-ES" sz="2000" dirty="0">
                <a:solidFill>
                  <a:srgbClr val="3F4443"/>
                </a:solidFill>
              </a:rPr>
              <a:t>Continuando para 2025 con el Plan de Salud con Deducible Alto (HDHP):</a:t>
            </a:r>
            <a:endParaRPr lang="en-US" sz="2000" dirty="0">
              <a:solidFill>
                <a:srgbClr val="3F4443"/>
              </a:solidFill>
            </a:endParaRPr>
          </a:p>
          <a:p>
            <a:pPr lvl="1"/>
            <a:r>
              <a:rPr lang="es-ES" sz="2000" dirty="0">
                <a:solidFill>
                  <a:srgbClr val="3F4443"/>
                </a:solidFill>
              </a:rPr>
              <a:t>La contribución de </a:t>
            </a:r>
            <a:r>
              <a:rPr lang="es-ES" sz="2000" dirty="0" err="1">
                <a:solidFill>
                  <a:srgbClr val="3F4443"/>
                </a:solidFill>
              </a:rPr>
              <a:t>Vinylmax</a:t>
            </a:r>
            <a:r>
              <a:rPr lang="es-ES" sz="2000" dirty="0">
                <a:solidFill>
                  <a:srgbClr val="3F4443"/>
                </a:solidFill>
              </a:rPr>
              <a:t> a la HSA es de $600 para un empleado cubierto por el plan HDHP HSA y de $1,000 para aquellos con cobertura de empleado/cónyuge, empleado/hijo o cobertura familiar.</a:t>
            </a:r>
          </a:p>
          <a:p>
            <a:pPr lvl="1"/>
            <a:r>
              <a:rPr lang="es-ES" sz="2000" dirty="0">
                <a:solidFill>
                  <a:srgbClr val="3F4443"/>
                </a:solidFill>
              </a:rPr>
              <a:t>Las contribuciones anuales se distribuyen equitativamente según la frecuencia de pago del empleado.</a:t>
            </a:r>
          </a:p>
          <a:p>
            <a:pPr lvl="1"/>
            <a:r>
              <a:rPr lang="es-ES" sz="2000" dirty="0">
                <a:solidFill>
                  <a:srgbClr val="3F4443"/>
                </a:solidFill>
              </a:rPr>
              <a:t>Las contribuciones a la HSA pueden configurarse en la nómina y se configurarán automáticamente a través de PNC Bank.</a:t>
            </a:r>
            <a:endParaRPr lang="en-US" sz="2000" dirty="0">
              <a:solidFill>
                <a:srgbClr val="3F4443"/>
              </a:solidFill>
            </a:endParaRPr>
          </a:p>
        </p:txBody>
      </p:sp>
      <p:sp>
        <p:nvSpPr>
          <p:cNvPr id="4" name="Rectangle 4"/>
          <p:cNvSpPr>
            <a:spLocks noChangeArrowheads="1"/>
          </p:cNvSpPr>
          <p:nvPr/>
        </p:nvSpPr>
        <p:spPr bwMode="auto">
          <a:xfrm>
            <a:off x="609600" y="5757333"/>
            <a:ext cx="7924800" cy="406449"/>
          </a:xfrm>
          <a:prstGeom prst="rect">
            <a:avLst/>
          </a:prstGeom>
          <a:noFill/>
          <a:ln w="9525">
            <a:noFill/>
            <a:miter lim="800000"/>
          </a:ln>
        </p:spPr>
        <p:txBody>
          <a:bodyPr wrap="square" lIns="82479" tIns="41239" rIns="82479" bIns="41239">
            <a:spAutoFit/>
          </a:bodyPr>
          <a:lstStyle/>
          <a:p>
            <a:pPr defTabSz="825500"/>
            <a:r>
              <a:rPr lang="es-ES" sz="1050" b="1" i="1" dirty="0">
                <a:latin typeface="Arial" panose="020B0604020202020204" pitchFamily="34" charset="0"/>
                <a:cs typeface="Calibri" panose="020F0502020204030204" pitchFamily="34" charset="0"/>
              </a:rPr>
              <a:t>NOTA: Consulte los resúmenes de beneficios de su proveedor para obtener una lista detallada de los beneficios cubiertos. Los beneficios enumerados en esta presentación son solo para fines ilustrativos.</a:t>
            </a:r>
            <a:endParaRPr lang="en-US" sz="1050" i="1" dirty="0">
              <a:latin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EE6102F-C1AA-3225-6940-CDA0FA6CD990}"/>
              </a:ext>
            </a:extLst>
          </p:cNvPr>
          <p:cNvPicPr>
            <a:picLocks noChangeAspect="1"/>
          </p:cNvPicPr>
          <p:nvPr/>
        </p:nvPicPr>
        <p:blipFill>
          <a:blip r:embed="rId3"/>
          <a:stretch>
            <a:fillRect/>
          </a:stretch>
        </p:blipFill>
        <p:spPr>
          <a:xfrm>
            <a:off x="6085366" y="-112203"/>
            <a:ext cx="2606419" cy="1642044"/>
          </a:xfrm>
          <a:prstGeom prst="rect">
            <a:avLst/>
          </a:prstGeom>
          <a:noFill/>
        </p:spPr>
      </p:pic>
      <p:pic>
        <p:nvPicPr>
          <p:cNvPr id="5" name="Picture 4">
            <a:extLst>
              <a:ext uri="{FF2B5EF4-FFF2-40B4-BE49-F238E27FC236}">
                <a16:creationId xmlns:a16="http://schemas.microsoft.com/office/drawing/2014/main" id="{0EC73956-C959-AD11-A982-BA408F7A419B}"/>
              </a:ext>
            </a:extLst>
          </p:cNvPr>
          <p:cNvPicPr>
            <a:picLocks noChangeAspect="1"/>
          </p:cNvPicPr>
          <p:nvPr/>
        </p:nvPicPr>
        <p:blipFill rotWithShape="1">
          <a:blip r:embed="rId4"/>
          <a:srcRect l="13589" t="3163"/>
          <a:stretch/>
        </p:blipFill>
        <p:spPr>
          <a:xfrm>
            <a:off x="6208398" y="1596209"/>
            <a:ext cx="2707001" cy="2101961"/>
          </a:xfrm>
          <a:prstGeom prst="rect">
            <a:avLst/>
          </a:prstGeom>
        </p:spPr>
      </p:pic>
    </p:spTree>
    <p:extLst>
      <p:ext uri="{BB962C8B-B14F-4D97-AF65-F5344CB8AC3E}">
        <p14:creationId xmlns:p14="http://schemas.microsoft.com/office/powerpoint/2010/main" val="370152855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19.09.14"/>
  <p:tag name="AS_TITLE" val="Aspose.Slides for .NET 4.0 Client Profile"/>
  <p:tag name="AS_VERSION" val="19.9"/>
</p:tagLst>
</file>

<file path=ppt/theme/theme1.xml><?xml version="1.0" encoding="utf-8"?>
<a:theme xmlns:a="http://schemas.openxmlformats.org/drawingml/2006/main" name="Office Theme">
  <a:themeElements>
    <a:clrScheme name="Template B">
      <a:dk1>
        <a:sysClr val="windowText" lastClr="000000"/>
      </a:dk1>
      <a:lt1>
        <a:sysClr val="window" lastClr="FFFFFF"/>
      </a:lt1>
      <a:dk2>
        <a:srgbClr val="1F497D"/>
      </a:dk2>
      <a:lt2>
        <a:srgbClr val="EEECE1"/>
      </a:lt2>
      <a:accent1>
        <a:srgbClr val="FFCC0E"/>
      </a:accent1>
      <a:accent2>
        <a:srgbClr val="45A5AE"/>
      </a:accent2>
      <a:accent3>
        <a:srgbClr val="8A9B0F"/>
      </a:accent3>
      <a:accent4>
        <a:srgbClr val="490A3D"/>
      </a:accent4>
      <a:accent5>
        <a:srgbClr val="BD1550"/>
      </a:accent5>
      <a:accent6>
        <a:srgbClr val="E97F0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2744EBF4E97F4EAA2C6BBCB0C5EABD" ma:contentTypeVersion="0" ma:contentTypeDescription="Create a new document." ma:contentTypeScope="" ma:versionID="9f589f135ac44084dc207c66af5573f2">
  <xsd:schema xmlns:xsd="http://www.w3.org/2001/XMLSchema" xmlns:xs="http://www.w3.org/2001/XMLSchema" xmlns:p="http://schemas.microsoft.com/office/2006/metadata/properties" targetNamespace="http://schemas.microsoft.com/office/2006/metadata/properties" ma:root="true" ma:fieldsID="376c5b42eefc51374681460b7f0ef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6ADF25-B1DF-4C9C-9295-3EAB000896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5AC837F-0C91-4815-8E9D-95FCF77F29E0}">
  <ds:schemaRefs>
    <ds:schemaRef ds:uri="http://schemas.microsoft.com/sharepoint/v3/contenttype/forms"/>
  </ds:schemaRefs>
</ds:datastoreItem>
</file>

<file path=customXml/itemProps3.xml><?xml version="1.0" encoding="utf-8"?>
<ds:datastoreItem xmlns:ds="http://schemas.openxmlformats.org/officeDocument/2006/customXml" ds:itemID="{2B8D42E2-2317-4DAB-B252-2471D2E2172D}">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Aspect</Template>
  <TotalTime>8047</TotalTime>
  <Words>7223</Words>
  <Application>Microsoft Office PowerPoint</Application>
  <PresentationFormat>On-screen Show (4:3)</PresentationFormat>
  <Paragraphs>707</Paragraphs>
  <Slides>47</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-apple-system</vt:lpstr>
      <vt:lpstr>Arial</vt:lpstr>
      <vt:lpstr>Avenir LT W01_85 Heavy1475544</vt:lpstr>
      <vt:lpstr>Calibri</vt:lpstr>
      <vt:lpstr>Symbol</vt:lpstr>
      <vt:lpstr>Times New Roman</vt:lpstr>
      <vt:lpstr>Office Theme</vt:lpstr>
      <vt:lpstr>PowerPoint Presentation</vt:lpstr>
      <vt:lpstr>Aspectos Destacados de los Beneficios 2025</vt:lpstr>
      <vt:lpstr>Aspectos Destacados de los Beneficios 2025</vt:lpstr>
      <vt:lpstr>Información Clave</vt:lpstr>
      <vt:lpstr>Inscripción Abierta</vt:lpstr>
      <vt:lpstr>¿Quién es Elegible?</vt:lpstr>
      <vt:lpstr>UHC Médico/Rx </vt:lpstr>
      <vt:lpstr>Aspectos Destacados del Plan Médico de UHC</vt:lpstr>
      <vt:lpstr>Médico – HDHP HSA </vt:lpstr>
      <vt:lpstr>UHC Rx – Aspectos Destacados del Plan:</vt:lpstr>
      <vt:lpstr>¿Qué plan médico debo elegir? </vt:lpstr>
      <vt:lpstr>¿Qué plan médico debo elegir? </vt:lpstr>
      <vt:lpstr>Bienestar – Recompensas de UHC hasta $300</vt:lpstr>
      <vt:lpstr>Bienestar – Recompensas de UHC hasta $300</vt:lpstr>
      <vt:lpstr>Bienestar – Calm Health</vt:lpstr>
      <vt:lpstr> APEX MEC Medical/Rx ahora es The Loomis Company. </vt:lpstr>
      <vt:lpstr>¿Qué plan médico debo elegir? </vt:lpstr>
      <vt:lpstr>¿Qué plan médico debo elegir? </vt:lpstr>
      <vt:lpstr>Puntos destacados del plan médico MEC.</vt:lpstr>
      <vt:lpstr>Contribuciones Semanales de los Empleados para el Plan Médico</vt:lpstr>
      <vt:lpstr>Cuenta de Ahorros para la Salud </vt:lpstr>
      <vt:lpstr>Cuenta de Ahorros para la Salud</vt:lpstr>
      <vt:lpstr>Cuenta de Ahorros para la Salud</vt:lpstr>
      <vt:lpstr>Cuenta de Ahorros para la Salud</vt:lpstr>
      <vt:lpstr>Cuenta de Gastos Flexibles </vt:lpstr>
      <vt:lpstr>Cuenta de Gastos Flexibles</vt:lpstr>
      <vt:lpstr>Plan de FSA para el Cuidado de Dependientes</vt:lpstr>
      <vt:lpstr>Dental   </vt:lpstr>
      <vt:lpstr>Dental - Aspectos Destacados</vt:lpstr>
      <vt:lpstr>Visión  </vt:lpstr>
      <vt:lpstr>Visión – Aspectos Destacados</vt:lpstr>
      <vt:lpstr>Coberturas Auxiliares</vt:lpstr>
      <vt:lpstr>Seguro de Vida Básico y M.A.D (Muerte Accidental y Desmembramiento)</vt:lpstr>
      <vt:lpstr>Seguro de Vida y M.A.D Voluntario</vt:lpstr>
      <vt:lpstr>Seguro de Incapacidad</vt:lpstr>
      <vt:lpstr>Núcleo de Incapacidad a Corto Plazo</vt:lpstr>
      <vt:lpstr>Compra Adicional de Incapacidad a Corto Plazo</vt:lpstr>
      <vt:lpstr>Seguro de Incapacidad a Largo Plazo</vt:lpstr>
      <vt:lpstr>Seguro de Accidentes Voluntario</vt:lpstr>
      <vt:lpstr>Enfermedad Crítica Voluntaria</vt:lpstr>
      <vt:lpstr>Programa de Asistencia al Empleado – EAP</vt:lpstr>
      <vt:lpstr>Proceso de Inscripción 2025</vt:lpstr>
      <vt:lpstr>Proceso de Inscripción 2025</vt:lpstr>
      <vt:lpstr>Proceso de Inscripción 2025 Para cualquier persona nueva o que desee hacer cambios, inicie sesión en www.employeenavigator.com  </vt:lpstr>
      <vt:lpstr>Cambios en el Plan a Mitad de Año</vt:lpstr>
      <vt:lpstr>Centro de Recursos de Beneficios</vt:lpstr>
      <vt:lpstr>¡Gracias!</vt:lpstr>
    </vt:vector>
  </TitlesOfParts>
  <Company>Wells Fargo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Rojsutivat, Carolyn</dc:creator>
  <cp:lastModifiedBy>Brendan Goodpaster</cp:lastModifiedBy>
  <cp:revision>580</cp:revision>
  <dcterms:created xsi:type="dcterms:W3CDTF">2017-04-07T19:12:41Z</dcterms:created>
  <dcterms:modified xsi:type="dcterms:W3CDTF">2024-10-25T16:01:19Z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0x010100E92744EBF4E97F4EAA2C6BBCB0C5EABD</vt:lpwstr>
  </property>
</Properties>
</file>