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handoutMasterIdLst>
    <p:handoutMasterId r:id="rId52"/>
  </p:handoutMasterIdLst>
  <p:sldIdLst>
    <p:sldId id="593" r:id="rId5"/>
    <p:sldId id="594" r:id="rId6"/>
    <p:sldId id="595" r:id="rId7"/>
    <p:sldId id="265" r:id="rId8"/>
    <p:sldId id="266" r:id="rId9"/>
    <p:sldId id="267" r:id="rId10"/>
    <p:sldId id="275" r:id="rId11"/>
    <p:sldId id="276" r:id="rId12"/>
    <p:sldId id="605" r:id="rId13"/>
    <p:sldId id="604" r:id="rId14"/>
    <p:sldId id="257" r:id="rId15"/>
    <p:sldId id="258" r:id="rId16"/>
    <p:sldId id="598" r:id="rId17"/>
    <p:sldId id="584" r:id="rId18"/>
    <p:sldId id="599" r:id="rId19"/>
    <p:sldId id="596" r:id="rId20"/>
    <p:sldId id="610" r:id="rId21"/>
    <p:sldId id="586" r:id="rId22"/>
    <p:sldId id="609" r:id="rId23"/>
    <p:sldId id="600" r:id="rId24"/>
    <p:sldId id="581" r:id="rId25"/>
    <p:sldId id="582" r:id="rId26"/>
    <p:sldId id="601" r:id="rId27"/>
    <p:sldId id="287" r:id="rId28"/>
    <p:sldId id="291" r:id="rId29"/>
    <p:sldId id="477" r:id="rId30"/>
    <p:sldId id="608" r:id="rId31"/>
    <p:sldId id="476" r:id="rId32"/>
    <p:sldId id="607" r:id="rId33"/>
    <p:sldId id="315" r:id="rId34"/>
    <p:sldId id="317" r:id="rId35"/>
    <p:sldId id="318" r:id="rId36"/>
    <p:sldId id="320" r:id="rId37"/>
    <p:sldId id="615" r:id="rId38"/>
    <p:sldId id="612" r:id="rId39"/>
    <p:sldId id="613" r:id="rId40"/>
    <p:sldId id="328" r:id="rId41"/>
    <p:sldId id="574" r:id="rId42"/>
    <p:sldId id="580" r:id="rId43"/>
    <p:sldId id="606" r:id="rId44"/>
    <p:sldId id="330" r:id="rId45"/>
    <p:sldId id="578" r:id="rId46"/>
    <p:sldId id="331" r:id="rId47"/>
    <p:sldId id="590" r:id="rId48"/>
    <p:sldId id="571" r:id="rId49"/>
    <p:sldId id="603" r:id="rId50"/>
  </p:sldIdLst>
  <p:sldSz cx="9144000" cy="6858000" type="screen4x3"/>
  <p:notesSz cx="6858000" cy="9144000"/>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840">
          <p15:clr>
            <a:srgbClr val="A4A3A4"/>
          </p15:clr>
        </p15:guide>
        <p15:guide id="4" pos="5376">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4D09C9-4162-6FAE-BAD2-127ABA9336BD}" name="Beth Wilkinson" initials="BW" userId="S::Beth.Wilkinson@usi.com::08e290bc-9c0a-4b6d-80ce-fe837b988de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713"/>
    <a:srgbClr val="3F4443"/>
    <a:srgbClr val="FF0000"/>
    <a:srgbClr val="FFCC0E"/>
    <a:srgbClr val="FFFFFF"/>
    <a:srgbClr val="C42A00"/>
    <a:srgbClr val="B71C55"/>
    <a:srgbClr val="45A5AE"/>
    <a:srgbClr val="97CFD5"/>
    <a:srgbClr val="6DBD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AC332E-5B3E-427C-ABD3-0FA328A890AF}" v="7" dt="2023-10-19T16:22:09.928"/>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40" autoAdjust="0"/>
    <p:restoredTop sz="72855" autoAdjust="0"/>
  </p:normalViewPr>
  <p:slideViewPr>
    <p:cSldViewPr>
      <p:cViewPr varScale="1">
        <p:scale>
          <a:sx n="65" d="100"/>
          <a:sy n="65" d="100"/>
        </p:scale>
        <p:origin x="1980" y="72"/>
      </p:cViewPr>
      <p:guideLst>
        <p:guide orient="horz" pos="2160"/>
        <p:guide pos="2880"/>
        <p:guide orient="horz" pos="3840"/>
        <p:guide pos="5376"/>
      </p:guideLst>
    </p:cSldViewPr>
  </p:slideViewPr>
  <p:notesTextViewPr>
    <p:cViewPr>
      <p:scale>
        <a:sx n="1" d="1"/>
        <a:sy n="1" d="1"/>
      </p:scale>
      <p:origin x="0" y="0"/>
    </p:cViewPr>
  </p:notesTextViewPr>
  <p:sorterViewPr>
    <p:cViewPr>
      <p:scale>
        <a:sx n="100" d="100"/>
        <a:sy n="100" d="100"/>
      </p:scale>
      <p:origin x="0" y="-3084"/>
    </p:cViewPr>
  </p:sorterViewPr>
  <p:notesViewPr>
    <p:cSldViewPr>
      <p:cViewPr varScale="1">
        <p:scale>
          <a:sx n="85" d="100"/>
          <a:sy n="85" d="100"/>
        </p:scale>
        <p:origin x="218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gs" Target="tags/tag1.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C82408-9B49-4B22-8565-8799D44356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EF42AD6-097C-4F25-BAB9-8E87FB3399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E54739-BA34-442C-8F53-30D3EE638920}" type="datetimeFigureOut">
              <a:rPr lang="en-US" smtClean="0"/>
              <a:t>10/25/2023</a:t>
            </a:fld>
            <a:endParaRPr lang="en-US" dirty="0"/>
          </a:p>
        </p:txBody>
      </p:sp>
      <p:sp>
        <p:nvSpPr>
          <p:cNvPr id="4" name="Footer Placeholder 3">
            <a:extLst>
              <a:ext uri="{FF2B5EF4-FFF2-40B4-BE49-F238E27FC236}">
                <a16:creationId xmlns:a16="http://schemas.microsoft.com/office/drawing/2014/main" id="{4539C59E-5654-41D7-AFCF-FE31909B5D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DC78245-A2B1-48C1-88B7-FE0C8F47562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FA06AB-DD38-45FC-83C9-38AF7745D912}" type="slidenum">
              <a:rPr lang="en-US" smtClean="0"/>
              <a:t>‹#›</a:t>
            </a:fld>
            <a:endParaRPr lang="en-US" dirty="0"/>
          </a:p>
        </p:txBody>
      </p:sp>
    </p:spTree>
    <p:extLst>
      <p:ext uri="{BB962C8B-B14F-4D97-AF65-F5344CB8AC3E}">
        <p14:creationId xmlns:p14="http://schemas.microsoft.com/office/powerpoint/2010/main" val="32338056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CBF4CB-5790-4C9B-AF29-F5500951C223}" type="datetimeFigureOut">
              <a:rPr lang="en-US" smtClean="0"/>
              <a:t>10/25/2023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C39FC6-FBC1-4F6E-B87F-263CF8EB15DF}" type="slidenum">
              <a:rPr lang="en-US" smtClean="0"/>
              <a:t>‹#›</a:t>
            </a:fld>
            <a:endParaRPr lang="en-US" dirty="0"/>
          </a:p>
        </p:txBody>
      </p:sp>
    </p:spTree>
    <p:extLst>
      <p:ext uri="{BB962C8B-B14F-4D97-AF65-F5344CB8AC3E}">
        <p14:creationId xmlns:p14="http://schemas.microsoft.com/office/powerpoint/2010/main" val="3512927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Read Slide </a:t>
            </a:r>
          </a:p>
        </p:txBody>
      </p:sp>
      <p:sp>
        <p:nvSpPr>
          <p:cNvPr id="4" name="Slide Number Placeholder 3"/>
          <p:cNvSpPr>
            <a:spLocks noGrp="1"/>
          </p:cNvSpPr>
          <p:nvPr>
            <p:ph type="sldNum" sz="quarter" idx="10"/>
          </p:nvPr>
        </p:nvSpPr>
        <p:spPr/>
        <p:txBody>
          <a:bodyPr/>
          <a:lstStyle/>
          <a:p>
            <a:fld id="{ABCB7D7F-4532-4F42-B9A9-7E16BF0C486C}" type="slidenum">
              <a:rPr lang="en-US" smtClean="0"/>
              <a:t>2</a:t>
            </a:fld>
            <a:endParaRPr lang="en-US" dirty="0"/>
          </a:p>
        </p:txBody>
      </p:sp>
    </p:spTree>
    <p:extLst>
      <p:ext uri="{BB962C8B-B14F-4D97-AF65-F5344CB8AC3E}">
        <p14:creationId xmlns:p14="http://schemas.microsoft.com/office/powerpoint/2010/main" val="648054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Read summary and add…. Keep in mind the MEC Plus and MEC Plus Advantage are not Major Medical plans, nor are they priced like Major Medical plans.  They are not intended for people with chronic conditions, or those in need of expensive specialty or maintenance drugs. </a:t>
            </a:r>
            <a:r>
              <a:rPr lang="en-US" dirty="0"/>
              <a:t>pharmacies included in the network include  </a:t>
            </a:r>
            <a:r>
              <a:rPr lang="en-US" sz="1800" dirty="0">
                <a:effectLst/>
                <a:latin typeface="Calibri" panose="020F0502020204030204" pitchFamily="34" charset="0"/>
                <a:ea typeface="Calibri" panose="020F0502020204030204" pitchFamily="34" charset="0"/>
              </a:rPr>
              <a:t>Costco, CVS, Kroger, Meijer, Rite Aid, Sam’s, Walgreens, Walmart, as well as others. are in the network.</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19</a:t>
            </a:fld>
            <a:endParaRPr lang="en-US" dirty="0"/>
          </a:p>
        </p:txBody>
      </p:sp>
    </p:spTree>
    <p:extLst>
      <p:ext uri="{BB962C8B-B14F-4D97-AF65-F5344CB8AC3E}">
        <p14:creationId xmlns:p14="http://schemas.microsoft.com/office/powerpoint/2010/main" val="719439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20</a:t>
            </a:fld>
            <a:endParaRPr lang="en-US" dirty="0"/>
          </a:p>
        </p:txBody>
      </p:sp>
    </p:spTree>
    <p:extLst>
      <p:ext uri="{BB962C8B-B14F-4D97-AF65-F5344CB8AC3E}">
        <p14:creationId xmlns:p14="http://schemas.microsoft.com/office/powerpoint/2010/main" val="2270509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5"/>
          </p:nvPr>
        </p:nvSpPr>
        <p:spPr/>
        <p:txBody>
          <a:bodyPr/>
          <a:lstStyle/>
          <a:p>
            <a:fld id="{2BC39FC6-FBC1-4F6E-B87F-263CF8EB15DF}" type="slidenum">
              <a:rPr lang="en-US" smtClean="0"/>
              <a:t>21</a:t>
            </a:fld>
            <a:endParaRPr lang="en-US" dirty="0"/>
          </a:p>
        </p:txBody>
      </p:sp>
    </p:spTree>
    <p:extLst>
      <p:ext uri="{BB962C8B-B14F-4D97-AF65-F5344CB8AC3E}">
        <p14:creationId xmlns:p14="http://schemas.microsoft.com/office/powerpoint/2010/main" val="15205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5"/>
          </p:nvPr>
        </p:nvSpPr>
        <p:spPr/>
        <p:txBody>
          <a:bodyPr/>
          <a:lstStyle/>
          <a:p>
            <a:fld id="{2BC39FC6-FBC1-4F6E-B87F-263CF8EB15DF}" type="slidenum">
              <a:rPr lang="en-US" smtClean="0"/>
              <a:t>22</a:t>
            </a:fld>
            <a:endParaRPr lang="en-US" dirty="0"/>
          </a:p>
        </p:txBody>
      </p:sp>
    </p:spTree>
    <p:extLst>
      <p:ext uri="{BB962C8B-B14F-4D97-AF65-F5344CB8AC3E}">
        <p14:creationId xmlns:p14="http://schemas.microsoft.com/office/powerpoint/2010/main" val="3029720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23</a:t>
            </a:fld>
            <a:endParaRPr lang="en-US" dirty="0"/>
          </a:p>
        </p:txBody>
      </p:sp>
    </p:spTree>
    <p:extLst>
      <p:ext uri="{BB962C8B-B14F-4D97-AF65-F5344CB8AC3E}">
        <p14:creationId xmlns:p14="http://schemas.microsoft.com/office/powerpoint/2010/main" val="2518057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CB7D7F-4532-4F42-B9A9-7E16BF0C486C}" type="slidenum">
              <a:rPr lang="en-US" smtClean="0"/>
              <a:t>24</a:t>
            </a:fld>
            <a:endParaRPr lang="en-US" dirty="0"/>
          </a:p>
        </p:txBody>
      </p:sp>
    </p:spTree>
    <p:extLst>
      <p:ext uri="{BB962C8B-B14F-4D97-AF65-F5344CB8AC3E}">
        <p14:creationId xmlns:p14="http://schemas.microsoft.com/office/powerpoint/2010/main" val="3193311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CB7D7F-4532-4F42-B9A9-7E16BF0C486C}" type="slidenum">
              <a:rPr lang="en-US" smtClean="0"/>
              <a:t>25</a:t>
            </a:fld>
            <a:endParaRPr lang="en-US" dirty="0"/>
          </a:p>
        </p:txBody>
      </p:sp>
    </p:spTree>
    <p:extLst>
      <p:ext uri="{BB962C8B-B14F-4D97-AF65-F5344CB8AC3E}">
        <p14:creationId xmlns:p14="http://schemas.microsoft.com/office/powerpoint/2010/main" val="860286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your dental offering </a:t>
            </a:r>
          </a:p>
        </p:txBody>
      </p:sp>
      <p:sp>
        <p:nvSpPr>
          <p:cNvPr id="4" name="Slide Number Placeholder 3"/>
          <p:cNvSpPr>
            <a:spLocks noGrp="1"/>
          </p:cNvSpPr>
          <p:nvPr>
            <p:ph type="sldNum" sz="quarter" idx="10"/>
          </p:nvPr>
        </p:nvSpPr>
        <p:spPr/>
        <p:txBody>
          <a:bodyPr/>
          <a:lstStyle/>
          <a:p>
            <a:fld id="{ABCB7D7F-4532-4F42-B9A9-7E16BF0C486C}" type="slidenum">
              <a:rPr lang="en-US" smtClean="0"/>
              <a:t>26</a:t>
            </a:fld>
            <a:endParaRPr lang="en-US" dirty="0"/>
          </a:p>
        </p:txBody>
      </p:sp>
    </p:spTree>
    <p:extLst>
      <p:ext uri="{BB962C8B-B14F-4D97-AF65-F5344CB8AC3E}">
        <p14:creationId xmlns:p14="http://schemas.microsoft.com/office/powerpoint/2010/main" val="2402623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look at the vision offering. </a:t>
            </a:r>
          </a:p>
        </p:txBody>
      </p:sp>
      <p:sp>
        <p:nvSpPr>
          <p:cNvPr id="4" name="Slide Number Placeholder 3"/>
          <p:cNvSpPr>
            <a:spLocks noGrp="1"/>
          </p:cNvSpPr>
          <p:nvPr>
            <p:ph type="sldNum" sz="quarter" idx="10"/>
          </p:nvPr>
        </p:nvSpPr>
        <p:spPr/>
        <p:txBody>
          <a:bodyPr/>
          <a:lstStyle/>
          <a:p>
            <a:fld id="{ABCB7D7F-4532-4F42-B9A9-7E16BF0C486C}" type="slidenum">
              <a:rPr lang="en-US" smtClean="0"/>
              <a:t>27</a:t>
            </a:fld>
            <a:endParaRPr lang="en-US" dirty="0"/>
          </a:p>
        </p:txBody>
      </p:sp>
    </p:spTree>
    <p:extLst>
      <p:ext uri="{BB962C8B-B14F-4D97-AF65-F5344CB8AC3E}">
        <p14:creationId xmlns:p14="http://schemas.microsoft.com/office/powerpoint/2010/main" val="2233805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look at the vision offering. </a:t>
            </a:r>
          </a:p>
        </p:txBody>
      </p:sp>
      <p:sp>
        <p:nvSpPr>
          <p:cNvPr id="4" name="Slide Number Placeholder 3"/>
          <p:cNvSpPr>
            <a:spLocks noGrp="1"/>
          </p:cNvSpPr>
          <p:nvPr>
            <p:ph type="sldNum" sz="quarter" idx="10"/>
          </p:nvPr>
        </p:nvSpPr>
        <p:spPr/>
        <p:txBody>
          <a:bodyPr/>
          <a:lstStyle/>
          <a:p>
            <a:fld id="{ABCB7D7F-4532-4F42-B9A9-7E16BF0C486C}" type="slidenum">
              <a:rPr lang="en-US" smtClean="0"/>
              <a:t>28</a:t>
            </a:fld>
            <a:endParaRPr lang="en-US" dirty="0"/>
          </a:p>
        </p:txBody>
      </p:sp>
    </p:spTree>
    <p:extLst>
      <p:ext uri="{BB962C8B-B14F-4D97-AF65-F5344CB8AC3E}">
        <p14:creationId xmlns:p14="http://schemas.microsoft.com/office/powerpoint/2010/main" val="2402623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Read Slide </a:t>
            </a:r>
          </a:p>
        </p:txBody>
      </p:sp>
      <p:sp>
        <p:nvSpPr>
          <p:cNvPr id="4" name="Slide Number Placeholder 3"/>
          <p:cNvSpPr>
            <a:spLocks noGrp="1"/>
          </p:cNvSpPr>
          <p:nvPr>
            <p:ph type="sldNum" sz="quarter" idx="10"/>
          </p:nvPr>
        </p:nvSpPr>
        <p:spPr/>
        <p:txBody>
          <a:bodyPr/>
          <a:lstStyle/>
          <a:p>
            <a:fld id="{ABCB7D7F-4532-4F42-B9A9-7E16BF0C486C}" type="slidenum">
              <a:rPr lang="en-US" smtClean="0"/>
              <a:t>3</a:t>
            </a:fld>
            <a:endParaRPr lang="en-US" dirty="0"/>
          </a:p>
        </p:txBody>
      </p:sp>
    </p:spTree>
    <p:extLst>
      <p:ext uri="{BB962C8B-B14F-4D97-AF65-F5344CB8AC3E}">
        <p14:creationId xmlns:p14="http://schemas.microsoft.com/office/powerpoint/2010/main" val="1074685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look at the vision offering. </a:t>
            </a:r>
          </a:p>
        </p:txBody>
      </p:sp>
      <p:sp>
        <p:nvSpPr>
          <p:cNvPr id="4" name="Slide Number Placeholder 3"/>
          <p:cNvSpPr>
            <a:spLocks noGrp="1"/>
          </p:cNvSpPr>
          <p:nvPr>
            <p:ph type="sldNum" sz="quarter" idx="10"/>
          </p:nvPr>
        </p:nvSpPr>
        <p:spPr/>
        <p:txBody>
          <a:bodyPr/>
          <a:lstStyle/>
          <a:p>
            <a:fld id="{ABCB7D7F-4532-4F42-B9A9-7E16BF0C486C}" type="slidenum">
              <a:rPr lang="en-US" smtClean="0"/>
              <a:t>29</a:t>
            </a:fld>
            <a:endParaRPr lang="en-US" dirty="0"/>
          </a:p>
        </p:txBody>
      </p:sp>
    </p:spTree>
    <p:extLst>
      <p:ext uri="{BB962C8B-B14F-4D97-AF65-F5344CB8AC3E}">
        <p14:creationId xmlns:p14="http://schemas.microsoft.com/office/powerpoint/2010/main" val="3561424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your ancillary coverages</a:t>
            </a:r>
          </a:p>
        </p:txBody>
      </p:sp>
      <p:sp>
        <p:nvSpPr>
          <p:cNvPr id="4" name="Slide Number Placeholder 3"/>
          <p:cNvSpPr>
            <a:spLocks noGrp="1"/>
          </p:cNvSpPr>
          <p:nvPr>
            <p:ph type="sldNum" sz="quarter" idx="10"/>
          </p:nvPr>
        </p:nvSpPr>
        <p:spPr/>
        <p:txBody>
          <a:bodyPr/>
          <a:lstStyle/>
          <a:p>
            <a:fld id="{ABCB7D7F-4532-4F42-B9A9-7E16BF0C486C}" type="slidenum">
              <a:rPr lang="en-US" smtClean="0"/>
              <a:t>30</a:t>
            </a:fld>
            <a:endParaRPr lang="en-US" dirty="0"/>
          </a:p>
        </p:txBody>
      </p:sp>
    </p:spTree>
    <p:extLst>
      <p:ext uri="{BB962C8B-B14F-4D97-AF65-F5344CB8AC3E}">
        <p14:creationId xmlns:p14="http://schemas.microsoft.com/office/powerpoint/2010/main" val="2402623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baseline="0" dirty="0"/>
              <a:t>Vinylmax windows is pleased to provide an employer paid life and accident death and dismemberment also known as AD&amp;D benefit to all eligible employees. </a:t>
            </a:r>
          </a:p>
          <a:p>
            <a:pPr marL="0" marR="0" indent="0" algn="l" defTabSz="914400" rtl="0" eaLnBrk="1" fontAlgn="auto" latinLnBrk="0" hangingPunct="1">
              <a:lnSpc>
                <a:spcPct val="100000"/>
              </a:lnSpc>
              <a:spcBef>
                <a:spcPct val="0"/>
              </a:spcBef>
              <a:spcAft>
                <a:spcPct val="0"/>
              </a:spcAft>
              <a:buClrTx/>
              <a:buSzTx/>
              <a:buFontTx/>
              <a:buNone/>
              <a:defRPr/>
            </a:pPr>
            <a:endParaRPr lang="en-US" baseline="0" dirty="0"/>
          </a:p>
          <a:p>
            <a:pPr marL="0" marR="0" indent="0" algn="l" defTabSz="914400" rtl="0" eaLnBrk="1" fontAlgn="auto" latinLnBrk="0" hangingPunct="1">
              <a:lnSpc>
                <a:spcPct val="100000"/>
              </a:lnSpc>
              <a:spcBef>
                <a:spcPct val="0"/>
              </a:spcBef>
              <a:spcAft>
                <a:spcPct val="0"/>
              </a:spcAft>
              <a:buClrTx/>
              <a:buSzTx/>
              <a:buFontTx/>
              <a:buNone/>
              <a:defRPr/>
            </a:pPr>
            <a:r>
              <a:rPr lang="en-US" baseline="0" dirty="0"/>
              <a:t>The life insurance amount is $25,000 with a guaranteed issue of $25,000 </a:t>
            </a:r>
          </a:p>
          <a:p>
            <a:pPr marL="0" marR="0" indent="0" algn="l" defTabSz="914400" rtl="0" eaLnBrk="1" fontAlgn="auto" latinLnBrk="0" hangingPunct="1">
              <a:lnSpc>
                <a:spcPct val="100000"/>
              </a:lnSpc>
              <a:spcBef>
                <a:spcPct val="0"/>
              </a:spcBef>
              <a:spcAft>
                <a:spcPct val="0"/>
              </a:spcAft>
              <a:buClrTx/>
              <a:buSzTx/>
              <a:buFontTx/>
              <a:buNone/>
              <a:defRPr/>
            </a:pPr>
            <a:endParaRPr lang="en-US" baseline="0" dirty="0"/>
          </a:p>
          <a:p>
            <a:pPr marL="0" marR="0" indent="0" algn="l" defTabSz="914400" rtl="0" eaLnBrk="1" fontAlgn="auto" latinLnBrk="0" hangingPunct="1">
              <a:lnSpc>
                <a:spcPct val="100000"/>
              </a:lnSpc>
              <a:spcBef>
                <a:spcPct val="0"/>
              </a:spcBef>
              <a:spcAft>
                <a:spcPct val="0"/>
              </a:spcAft>
              <a:buClrTx/>
              <a:buSzTx/>
              <a:buFontTx/>
              <a:buNone/>
              <a:defRPr/>
            </a:pPr>
            <a:r>
              <a:rPr lang="en-US" baseline="0" dirty="0"/>
              <a:t>Please be sure to review and update your beneficiary information as needed. This does not have to be done during Open Enrollment</a:t>
            </a:r>
          </a:p>
        </p:txBody>
      </p:sp>
      <p:sp>
        <p:nvSpPr>
          <p:cNvPr id="4" name="Slide Number Placeholder 3"/>
          <p:cNvSpPr>
            <a:spLocks noGrp="1"/>
          </p:cNvSpPr>
          <p:nvPr>
            <p:ph type="sldNum" sz="quarter" idx="10"/>
          </p:nvPr>
        </p:nvSpPr>
        <p:spPr/>
        <p:txBody>
          <a:bodyPr/>
          <a:lstStyle/>
          <a:p>
            <a:fld id="{ABCB7D7F-4532-4F42-B9A9-7E16BF0C486C}" type="slidenum">
              <a:rPr lang="en-US" smtClean="0"/>
              <a:t>31</a:t>
            </a:fld>
            <a:endParaRPr lang="en-US" dirty="0"/>
          </a:p>
        </p:txBody>
      </p:sp>
    </p:spTree>
    <p:extLst>
      <p:ext uri="{BB962C8B-B14F-4D97-AF65-F5344CB8AC3E}">
        <p14:creationId xmlns:p14="http://schemas.microsoft.com/office/powerpoint/2010/main" val="3557702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CB7D7F-4532-4F42-B9A9-7E16BF0C486C}" type="slidenum">
              <a:rPr lang="en-US" smtClean="0"/>
              <a:t>32</a:t>
            </a:fld>
            <a:endParaRPr lang="en-US" dirty="0"/>
          </a:p>
        </p:txBody>
      </p:sp>
    </p:spTree>
    <p:extLst>
      <p:ext uri="{BB962C8B-B14F-4D97-AF65-F5344CB8AC3E}">
        <p14:creationId xmlns:p14="http://schemas.microsoft.com/office/powerpoint/2010/main" val="751439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10"/>
          </p:nvPr>
        </p:nvSpPr>
        <p:spPr/>
        <p:txBody>
          <a:bodyPr/>
          <a:lstStyle/>
          <a:p>
            <a:fld id="{ABCB7D7F-4532-4F42-B9A9-7E16BF0C486C}" type="slidenum">
              <a:rPr lang="en-US" smtClean="0"/>
              <a:t>33</a:t>
            </a:fld>
            <a:endParaRPr lang="en-US" dirty="0"/>
          </a:p>
        </p:txBody>
      </p:sp>
    </p:spTree>
    <p:extLst>
      <p:ext uri="{BB962C8B-B14F-4D97-AF65-F5344CB8AC3E}">
        <p14:creationId xmlns:p14="http://schemas.microsoft.com/office/powerpoint/2010/main" val="1720688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10"/>
          </p:nvPr>
        </p:nvSpPr>
        <p:spPr/>
        <p:txBody>
          <a:bodyPr/>
          <a:lstStyle/>
          <a:p>
            <a:fld id="{ABCB7D7F-4532-4F42-B9A9-7E16BF0C486C}" type="slidenum">
              <a:rPr lang="en-US" smtClean="0"/>
              <a:t>34</a:t>
            </a:fld>
            <a:endParaRPr lang="en-US" dirty="0"/>
          </a:p>
        </p:txBody>
      </p:sp>
    </p:spTree>
    <p:extLst>
      <p:ext uri="{BB962C8B-B14F-4D97-AF65-F5344CB8AC3E}">
        <p14:creationId xmlns:p14="http://schemas.microsoft.com/office/powerpoint/2010/main" val="2687195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10"/>
          </p:nvPr>
        </p:nvSpPr>
        <p:spPr/>
        <p:txBody>
          <a:bodyPr/>
          <a:lstStyle/>
          <a:p>
            <a:fld id="{ABCB7D7F-4532-4F42-B9A9-7E16BF0C486C}" type="slidenum">
              <a:rPr lang="en-US" smtClean="0"/>
              <a:t>35</a:t>
            </a:fld>
            <a:endParaRPr lang="en-US" dirty="0"/>
          </a:p>
        </p:txBody>
      </p:sp>
    </p:spTree>
    <p:extLst>
      <p:ext uri="{BB962C8B-B14F-4D97-AF65-F5344CB8AC3E}">
        <p14:creationId xmlns:p14="http://schemas.microsoft.com/office/powerpoint/2010/main" val="2273447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10"/>
          </p:nvPr>
        </p:nvSpPr>
        <p:spPr/>
        <p:txBody>
          <a:bodyPr/>
          <a:lstStyle/>
          <a:p>
            <a:fld id="{ABCB7D7F-4532-4F42-B9A9-7E16BF0C486C}" type="slidenum">
              <a:rPr lang="en-US" smtClean="0"/>
              <a:t>36</a:t>
            </a:fld>
            <a:endParaRPr lang="en-US" dirty="0"/>
          </a:p>
        </p:txBody>
      </p:sp>
    </p:spTree>
    <p:extLst>
      <p:ext uri="{BB962C8B-B14F-4D97-AF65-F5344CB8AC3E}">
        <p14:creationId xmlns:p14="http://schemas.microsoft.com/office/powerpoint/2010/main" val="4587276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CB7D7F-4532-4F42-B9A9-7E16BF0C486C}" type="slidenum">
              <a:rPr lang="en-US" smtClean="0"/>
              <a:t>37</a:t>
            </a:fld>
            <a:endParaRPr lang="en-US" dirty="0"/>
          </a:p>
        </p:txBody>
      </p:sp>
    </p:spTree>
    <p:extLst>
      <p:ext uri="{BB962C8B-B14F-4D97-AF65-F5344CB8AC3E}">
        <p14:creationId xmlns:p14="http://schemas.microsoft.com/office/powerpoint/2010/main" val="1253617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38</a:t>
            </a:fld>
            <a:endParaRPr lang="en-US" dirty="0"/>
          </a:p>
        </p:txBody>
      </p:sp>
    </p:spTree>
    <p:extLst>
      <p:ext uri="{BB962C8B-B14F-4D97-AF65-F5344CB8AC3E}">
        <p14:creationId xmlns:p14="http://schemas.microsoft.com/office/powerpoint/2010/main" val="1811114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Read Slide </a:t>
            </a:r>
          </a:p>
        </p:txBody>
      </p:sp>
      <p:sp>
        <p:nvSpPr>
          <p:cNvPr id="4" name="Slide Number Placeholder 3"/>
          <p:cNvSpPr>
            <a:spLocks noGrp="1"/>
          </p:cNvSpPr>
          <p:nvPr>
            <p:ph type="sldNum" sz="quarter" idx="10"/>
          </p:nvPr>
        </p:nvSpPr>
        <p:spPr/>
        <p:txBody>
          <a:bodyPr/>
          <a:lstStyle/>
          <a:p>
            <a:fld id="{ABCB7D7F-4532-4F42-B9A9-7E16BF0C486C}" type="slidenum">
              <a:rPr lang="en-US" smtClean="0"/>
              <a:t>4</a:t>
            </a:fld>
            <a:endParaRPr lang="en-US" dirty="0"/>
          </a:p>
        </p:txBody>
      </p:sp>
    </p:spTree>
    <p:extLst>
      <p:ext uri="{BB962C8B-B14F-4D97-AF65-F5344CB8AC3E}">
        <p14:creationId xmlns:p14="http://schemas.microsoft.com/office/powerpoint/2010/main" val="40823609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Employee Connect offers professional, confidential services to help you and your loved ones improve your quality of life for anyone with Lincoln coverage.</a:t>
            </a:r>
          </a:p>
          <a:p>
            <a:endParaRPr lang="en-US" dirty="0"/>
          </a:p>
          <a:p>
            <a:r>
              <a:rPr lang="en-US" dirty="0"/>
              <a:t>Receive confidential help 24 hours a day, seven days a week for employees and their family members. </a:t>
            </a:r>
          </a:p>
          <a:p>
            <a:endParaRPr lang="en-US" dirty="0"/>
          </a:p>
          <a:p>
            <a:r>
              <a:rPr lang="en-US" dirty="0"/>
              <a:t>Get help with: </a:t>
            </a:r>
          </a:p>
          <a:p>
            <a:r>
              <a:rPr lang="en-US" dirty="0"/>
              <a:t>-family</a:t>
            </a:r>
          </a:p>
          <a:p>
            <a:r>
              <a:rPr lang="en-US" dirty="0"/>
              <a:t>-parenting</a:t>
            </a:r>
          </a:p>
          <a:p>
            <a:r>
              <a:rPr lang="en-US" dirty="0"/>
              <a:t>-addictions</a:t>
            </a:r>
          </a:p>
          <a:p>
            <a:r>
              <a:rPr lang="en-US" dirty="0"/>
              <a:t>-emotional help</a:t>
            </a:r>
          </a:p>
          <a:p>
            <a:r>
              <a:rPr lang="en-US" dirty="0"/>
              <a:t>-legal</a:t>
            </a:r>
          </a:p>
          <a:p>
            <a:r>
              <a:rPr lang="en-US" dirty="0"/>
              <a:t>-financial troubles</a:t>
            </a:r>
          </a:p>
          <a:p>
            <a:r>
              <a:rPr lang="en-US" dirty="0"/>
              <a:t>-relationships</a:t>
            </a:r>
          </a:p>
          <a:p>
            <a:r>
              <a:rPr lang="en-US" dirty="0"/>
              <a:t>And stress</a:t>
            </a:r>
          </a:p>
          <a:p>
            <a:endParaRPr lang="en-US" dirty="0"/>
          </a:p>
          <a:p>
            <a:r>
              <a:rPr lang="en-US" dirty="0"/>
              <a:t>For more information about the program, please visit guidanceresources.com, download the guidance now mobile app, or call 888-628-4824</a:t>
            </a:r>
          </a:p>
        </p:txBody>
      </p:sp>
      <p:sp>
        <p:nvSpPr>
          <p:cNvPr id="4" name="Slide Number Placeholder 3"/>
          <p:cNvSpPr>
            <a:spLocks noGrp="1"/>
          </p:cNvSpPr>
          <p:nvPr>
            <p:ph type="sldNum" sz="quarter" idx="5"/>
          </p:nvPr>
        </p:nvSpPr>
        <p:spPr/>
        <p:txBody>
          <a:bodyPr/>
          <a:lstStyle/>
          <a:p>
            <a:fld id="{2BC39FC6-FBC1-4F6E-B87F-263CF8EB15DF}" type="slidenum">
              <a:rPr lang="en-US" smtClean="0"/>
              <a:t>39</a:t>
            </a:fld>
            <a:endParaRPr lang="en-US" dirty="0"/>
          </a:p>
        </p:txBody>
      </p:sp>
    </p:spTree>
    <p:extLst>
      <p:ext uri="{BB962C8B-B14F-4D97-AF65-F5344CB8AC3E}">
        <p14:creationId xmlns:p14="http://schemas.microsoft.com/office/powerpoint/2010/main" val="10450805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10"/>
          </p:nvPr>
        </p:nvSpPr>
        <p:spPr/>
        <p:txBody>
          <a:bodyPr/>
          <a:lstStyle/>
          <a:p>
            <a:fld id="{ABCB7D7F-4532-4F42-B9A9-7E16BF0C486C}" type="slidenum">
              <a:rPr lang="en-US" smtClean="0"/>
              <a:t>40</a:t>
            </a:fld>
            <a:endParaRPr lang="en-US" dirty="0"/>
          </a:p>
        </p:txBody>
      </p:sp>
    </p:spTree>
    <p:extLst>
      <p:ext uri="{BB962C8B-B14F-4D97-AF65-F5344CB8AC3E}">
        <p14:creationId xmlns:p14="http://schemas.microsoft.com/office/powerpoint/2010/main" val="17455795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10"/>
          </p:nvPr>
        </p:nvSpPr>
        <p:spPr/>
        <p:txBody>
          <a:bodyPr/>
          <a:lstStyle/>
          <a:p>
            <a:fld id="{ABCB7D7F-4532-4F42-B9A9-7E16BF0C486C}" type="slidenum">
              <a:rPr lang="en-US" smtClean="0"/>
              <a:t>41</a:t>
            </a:fld>
            <a:endParaRPr lang="en-US" dirty="0"/>
          </a:p>
        </p:txBody>
      </p:sp>
    </p:spTree>
    <p:extLst>
      <p:ext uri="{BB962C8B-B14F-4D97-AF65-F5344CB8AC3E}">
        <p14:creationId xmlns:p14="http://schemas.microsoft.com/office/powerpoint/2010/main" val="21295811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5"/>
          </p:nvPr>
        </p:nvSpPr>
        <p:spPr/>
        <p:txBody>
          <a:bodyPr/>
          <a:lstStyle/>
          <a:p>
            <a:fld id="{2BC39FC6-FBC1-4F6E-B87F-263CF8EB15DF}" type="slidenum">
              <a:rPr lang="en-US" smtClean="0"/>
              <a:t>42</a:t>
            </a:fld>
            <a:endParaRPr lang="en-US" dirty="0"/>
          </a:p>
        </p:txBody>
      </p:sp>
    </p:spTree>
    <p:extLst>
      <p:ext uri="{BB962C8B-B14F-4D97-AF65-F5344CB8AC3E}">
        <p14:creationId xmlns:p14="http://schemas.microsoft.com/office/powerpoint/2010/main" val="36541127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10"/>
          </p:nvPr>
        </p:nvSpPr>
        <p:spPr/>
        <p:txBody>
          <a:bodyPr/>
          <a:lstStyle/>
          <a:p>
            <a:fld id="{24C7E75C-1EE9-47DF-8200-B87586D4E6C1}" type="slidenum">
              <a:rPr lang="en-US" smtClean="0"/>
              <a:t>43</a:t>
            </a:fld>
            <a:endParaRPr lang="en-US" dirty="0"/>
          </a:p>
        </p:txBody>
      </p:sp>
    </p:spTree>
    <p:extLst>
      <p:ext uri="{BB962C8B-B14F-4D97-AF65-F5344CB8AC3E}">
        <p14:creationId xmlns:p14="http://schemas.microsoft.com/office/powerpoint/2010/main" val="36616871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10"/>
          </p:nvPr>
        </p:nvSpPr>
        <p:spPr/>
        <p:txBody>
          <a:bodyPr/>
          <a:lstStyle/>
          <a:p>
            <a:fld id="{ABCB7D7F-4532-4F42-B9A9-7E16BF0C486C}" type="slidenum">
              <a:rPr lang="en-US" smtClean="0"/>
              <a:t>44</a:t>
            </a:fld>
            <a:endParaRPr lang="en-US" dirty="0"/>
          </a:p>
        </p:txBody>
      </p:sp>
    </p:spTree>
    <p:extLst>
      <p:ext uri="{BB962C8B-B14F-4D97-AF65-F5344CB8AC3E}">
        <p14:creationId xmlns:p14="http://schemas.microsoft.com/office/powerpoint/2010/main" val="15204706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5"/>
          </p:nvPr>
        </p:nvSpPr>
        <p:spPr/>
        <p:txBody>
          <a:bodyPr/>
          <a:lstStyle/>
          <a:p>
            <a:fld id="{2BC39FC6-FBC1-4F6E-B87F-263CF8EB15DF}" type="slidenum">
              <a:rPr lang="en-US" smtClean="0"/>
              <a:t>45</a:t>
            </a:fld>
            <a:endParaRPr lang="en-US" dirty="0"/>
          </a:p>
        </p:txBody>
      </p:sp>
    </p:spTree>
    <p:extLst>
      <p:ext uri="{BB962C8B-B14F-4D97-AF65-F5344CB8AC3E}">
        <p14:creationId xmlns:p14="http://schemas.microsoft.com/office/powerpoint/2010/main" val="2135840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5"/>
          </p:nvPr>
        </p:nvSpPr>
        <p:spPr/>
        <p:txBody>
          <a:bodyPr/>
          <a:lstStyle/>
          <a:p>
            <a:fld id="{2BC39FC6-FBC1-4F6E-B87F-263CF8EB15DF}" type="slidenum">
              <a:rPr lang="en-US" smtClean="0"/>
              <a:t>46</a:t>
            </a:fld>
            <a:endParaRPr lang="en-US" dirty="0"/>
          </a:p>
        </p:txBody>
      </p:sp>
    </p:spTree>
    <p:extLst>
      <p:ext uri="{BB962C8B-B14F-4D97-AF65-F5344CB8AC3E}">
        <p14:creationId xmlns:p14="http://schemas.microsoft.com/office/powerpoint/2010/main" val="4214433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5"/>
          </p:nvPr>
        </p:nvSpPr>
        <p:spPr/>
        <p:txBody>
          <a:bodyPr/>
          <a:lstStyle/>
          <a:p>
            <a:fld id="{2BC39FC6-FBC1-4F6E-B87F-263CF8EB15DF}" type="slidenum">
              <a:rPr lang="en-US" smtClean="0"/>
              <a:t>5</a:t>
            </a:fld>
            <a:endParaRPr lang="en-US" dirty="0"/>
          </a:p>
        </p:txBody>
      </p:sp>
    </p:spTree>
    <p:extLst>
      <p:ext uri="{BB962C8B-B14F-4D97-AF65-F5344CB8AC3E}">
        <p14:creationId xmlns:p14="http://schemas.microsoft.com/office/powerpoint/2010/main" val="1034710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6</a:t>
            </a:fld>
            <a:endParaRPr lang="en-US" dirty="0"/>
          </a:p>
        </p:txBody>
      </p:sp>
    </p:spTree>
    <p:extLst>
      <p:ext uri="{BB962C8B-B14F-4D97-AF65-F5344CB8AC3E}">
        <p14:creationId xmlns:p14="http://schemas.microsoft.com/office/powerpoint/2010/main" val="1492159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7</a:t>
            </a:fld>
            <a:endParaRPr lang="en-US" dirty="0"/>
          </a:p>
        </p:txBody>
      </p:sp>
    </p:spTree>
    <p:extLst>
      <p:ext uri="{BB962C8B-B14F-4D97-AF65-F5344CB8AC3E}">
        <p14:creationId xmlns:p14="http://schemas.microsoft.com/office/powerpoint/2010/main" val="1374940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14</a:t>
            </a:fld>
            <a:endParaRPr lang="en-US" dirty="0"/>
          </a:p>
        </p:txBody>
      </p:sp>
    </p:spTree>
    <p:extLst>
      <p:ext uri="{BB962C8B-B14F-4D97-AF65-F5344CB8AC3E}">
        <p14:creationId xmlns:p14="http://schemas.microsoft.com/office/powerpoint/2010/main" val="3675627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15</a:t>
            </a:fld>
            <a:endParaRPr lang="en-US" dirty="0"/>
          </a:p>
        </p:txBody>
      </p:sp>
    </p:spTree>
    <p:extLst>
      <p:ext uri="{BB962C8B-B14F-4D97-AF65-F5344CB8AC3E}">
        <p14:creationId xmlns:p14="http://schemas.microsoft.com/office/powerpoint/2010/main" val="1486237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18</a:t>
            </a:fld>
            <a:endParaRPr lang="en-US" dirty="0"/>
          </a:p>
        </p:txBody>
      </p:sp>
    </p:spTree>
    <p:extLst>
      <p:ext uri="{BB962C8B-B14F-4D97-AF65-F5344CB8AC3E}">
        <p14:creationId xmlns:p14="http://schemas.microsoft.com/office/powerpoint/2010/main" val="35817484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A1C5D7-D718-49AB-832B-4B8C695103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00736" y="952736"/>
            <a:ext cx="4952527" cy="4952527"/>
          </a:xfrm>
          <a:prstGeom prst="rect">
            <a:avLst/>
          </a:prstGeom>
        </p:spPr>
      </p:pic>
      <p:sp>
        <p:nvSpPr>
          <p:cNvPr id="9" name="Isosceles Triangle 8">
            <a:extLst>
              <a:ext uri="{FF2B5EF4-FFF2-40B4-BE49-F238E27FC236}">
                <a16:creationId xmlns:a16="http://schemas.microsoft.com/office/drawing/2014/main" id="{BC82BC23-A0BB-4B0A-A6F7-A640F405712A}"/>
              </a:ext>
            </a:extLst>
          </p:cNvPr>
          <p:cNvSpPr/>
          <p:nvPr userDrawn="1"/>
        </p:nvSpPr>
        <p:spPr>
          <a:xfrm>
            <a:off x="5804535" y="3276600"/>
            <a:ext cx="2156459" cy="2362200"/>
          </a:xfrm>
          <a:prstGeom prst="triangle">
            <a:avLst/>
          </a:prstGeom>
          <a:solidFill>
            <a:srgbClr val="3F444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0" name="Isosceles Triangle 9">
            <a:extLst>
              <a:ext uri="{FF2B5EF4-FFF2-40B4-BE49-F238E27FC236}">
                <a16:creationId xmlns:a16="http://schemas.microsoft.com/office/drawing/2014/main" id="{C3FBB02B-16E6-4CB6-8742-7302F4B8D8CC}"/>
              </a:ext>
            </a:extLst>
          </p:cNvPr>
          <p:cNvSpPr/>
          <p:nvPr userDrawn="1"/>
        </p:nvSpPr>
        <p:spPr>
          <a:xfrm flipH="1" flipV="1">
            <a:off x="5804532" y="1212525"/>
            <a:ext cx="2156459" cy="2362200"/>
          </a:xfrm>
          <a:prstGeom prst="triangle">
            <a:avLst/>
          </a:prstGeom>
          <a:solidFill>
            <a:srgbClr val="FF471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3" name="Isosceles Triangle 17">
            <a:extLst>
              <a:ext uri="{FF2B5EF4-FFF2-40B4-BE49-F238E27FC236}">
                <a16:creationId xmlns:a16="http://schemas.microsoft.com/office/drawing/2014/main" id="{B9950D86-7F11-43D3-85E3-4ADDF9A83CBF}"/>
              </a:ext>
            </a:extLst>
          </p:cNvPr>
          <p:cNvSpPr/>
          <p:nvPr userDrawn="1"/>
        </p:nvSpPr>
        <p:spPr>
          <a:xfrm flipH="1">
            <a:off x="8077200" y="1279878"/>
            <a:ext cx="2156459" cy="4724400"/>
          </a:xfrm>
          <a:custGeom>
            <a:avLst/>
            <a:gdLst/>
            <a:ahLst/>
            <a:cxnLst/>
            <a:rect l="l" t="t" r="r" b="b"/>
            <a:pathLst>
              <a:path w="2400301" h="4694462">
                <a:moveTo>
                  <a:pt x="1200151" y="0"/>
                </a:moveTo>
                <a:lnTo>
                  <a:pt x="0" y="2347231"/>
                </a:lnTo>
                <a:lnTo>
                  <a:pt x="1200151" y="4694462"/>
                </a:lnTo>
                <a:lnTo>
                  <a:pt x="2400301" y="2347231"/>
                </a:lnTo>
                <a:close/>
              </a:path>
            </a:pathLst>
          </a:custGeom>
          <a:solidFill>
            <a:srgbClr val="FF471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grpSp>
        <p:nvGrpSpPr>
          <p:cNvPr id="3" name="Group 2">
            <a:extLst>
              <a:ext uri="{FF2B5EF4-FFF2-40B4-BE49-F238E27FC236}">
                <a16:creationId xmlns:a16="http://schemas.microsoft.com/office/drawing/2014/main" id="{05E90F26-8774-4631-AD99-69A5D86269DB}"/>
              </a:ext>
            </a:extLst>
          </p:cNvPr>
          <p:cNvGrpSpPr/>
          <p:nvPr userDrawn="1"/>
        </p:nvGrpSpPr>
        <p:grpSpPr>
          <a:xfrm>
            <a:off x="-1" y="0"/>
            <a:ext cx="8215080" cy="6858000"/>
            <a:chOff x="-1" y="0"/>
            <a:chExt cx="8215080" cy="6858000"/>
          </a:xfrm>
        </p:grpSpPr>
        <p:sp>
          <p:nvSpPr>
            <p:cNvPr id="8" name="Rectangle 9">
              <a:extLst>
                <a:ext uri="{FF2B5EF4-FFF2-40B4-BE49-F238E27FC236}">
                  <a16:creationId xmlns:a16="http://schemas.microsoft.com/office/drawing/2014/main" id="{9FBABB67-C701-4604-9534-F5CA01198BFD}"/>
                </a:ext>
              </a:extLst>
            </p:cNvPr>
            <p:cNvSpPr/>
            <p:nvPr userDrawn="1"/>
          </p:nvSpPr>
          <p:spPr>
            <a:xfrm>
              <a:off x="1" y="1066800"/>
              <a:ext cx="4792129" cy="4524470"/>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1" name="Rectangle 10">
              <a:extLst>
                <a:ext uri="{FF2B5EF4-FFF2-40B4-BE49-F238E27FC236}">
                  <a16:creationId xmlns:a16="http://schemas.microsoft.com/office/drawing/2014/main" id="{7F3401E0-6818-4DCF-B764-F3DE4D5CB027}"/>
                </a:ext>
              </a:extLst>
            </p:cNvPr>
            <p:cNvSpPr/>
            <p:nvPr userDrawn="1"/>
          </p:nvSpPr>
          <p:spPr>
            <a:xfrm>
              <a:off x="0" y="949041"/>
              <a:ext cx="8215079" cy="115029"/>
            </a:xfrm>
            <a:prstGeom prst="rect">
              <a:avLst/>
            </a:prstGeom>
            <a:solidFill>
              <a:srgbClr val="3F4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2" name="Rectangle 11">
              <a:extLst>
                <a:ext uri="{FF2B5EF4-FFF2-40B4-BE49-F238E27FC236}">
                  <a16:creationId xmlns:a16="http://schemas.microsoft.com/office/drawing/2014/main" id="{98B44E79-A71A-48A3-95B3-7A645042A4A8}"/>
                </a:ext>
              </a:extLst>
            </p:cNvPr>
            <p:cNvSpPr/>
            <p:nvPr userDrawn="1"/>
          </p:nvSpPr>
          <p:spPr>
            <a:xfrm>
              <a:off x="-1" y="5583075"/>
              <a:ext cx="8215079" cy="138308"/>
            </a:xfrm>
            <a:prstGeom prst="rect">
              <a:avLst/>
            </a:prstGeom>
            <a:solidFill>
              <a:srgbClr val="FF47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4" name="Rectangle 20">
              <a:extLst>
                <a:ext uri="{FF2B5EF4-FFF2-40B4-BE49-F238E27FC236}">
                  <a16:creationId xmlns:a16="http://schemas.microsoft.com/office/drawing/2014/main" id="{BED8DAD1-A426-4102-A755-B9982CAB2E7B}"/>
                </a:ext>
              </a:extLst>
            </p:cNvPr>
            <p:cNvSpPr/>
            <p:nvPr userDrawn="1"/>
          </p:nvSpPr>
          <p:spPr>
            <a:xfrm>
              <a:off x="0" y="0"/>
              <a:ext cx="3696785" cy="95906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rgbClr val="FF471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5" name="Rectangle 18">
              <a:extLst>
                <a:ext uri="{FF2B5EF4-FFF2-40B4-BE49-F238E27FC236}">
                  <a16:creationId xmlns:a16="http://schemas.microsoft.com/office/drawing/2014/main" id="{6BF383A2-368F-48F8-89AE-45E2E01C0093}"/>
                </a:ext>
              </a:extLst>
            </p:cNvPr>
            <p:cNvSpPr/>
            <p:nvPr userDrawn="1"/>
          </p:nvSpPr>
          <p:spPr>
            <a:xfrm>
              <a:off x="0" y="5713187"/>
              <a:ext cx="3688228" cy="1144813"/>
            </a:xfrm>
            <a:custGeom>
              <a:avLst/>
              <a:gdLst/>
              <a:ahLst/>
              <a:cxnLst/>
              <a:rect l="l" t="t" r="r" b="b"/>
              <a:pathLst>
                <a:path w="4105275" h="1081768">
                  <a:moveTo>
                    <a:pt x="0" y="0"/>
                  </a:moveTo>
                  <a:lnTo>
                    <a:pt x="4105275" y="0"/>
                  </a:lnTo>
                  <a:lnTo>
                    <a:pt x="3552161" y="1081768"/>
                  </a:lnTo>
                  <a:lnTo>
                    <a:pt x="0" y="1081768"/>
                  </a:lnTo>
                  <a:close/>
                </a:path>
              </a:pathLst>
            </a:custGeom>
            <a:solidFill>
              <a:srgbClr val="3F444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grpSp>
      <p:sp>
        <p:nvSpPr>
          <p:cNvPr id="16" name="Isosceles Triangle 15">
            <a:extLst>
              <a:ext uri="{FF2B5EF4-FFF2-40B4-BE49-F238E27FC236}">
                <a16:creationId xmlns:a16="http://schemas.microsoft.com/office/drawing/2014/main" id="{B455CA94-1CAE-4F57-9A2D-6AEAD51C0D90}"/>
              </a:ext>
            </a:extLst>
          </p:cNvPr>
          <p:cNvSpPr/>
          <p:nvPr userDrawn="1"/>
        </p:nvSpPr>
        <p:spPr>
          <a:xfrm flipH="1" flipV="1">
            <a:off x="5867401" y="22578"/>
            <a:ext cx="2156459" cy="2362200"/>
          </a:xfrm>
          <a:prstGeom prst="triangle">
            <a:avLst/>
          </a:prstGeom>
          <a:solidFill>
            <a:srgbClr val="FF471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7" name="Isosceles Triangle 16">
            <a:extLst>
              <a:ext uri="{FF2B5EF4-FFF2-40B4-BE49-F238E27FC236}">
                <a16:creationId xmlns:a16="http://schemas.microsoft.com/office/drawing/2014/main" id="{A10E94CB-8AF1-4EBC-8382-49962B496C19}"/>
              </a:ext>
            </a:extLst>
          </p:cNvPr>
          <p:cNvSpPr/>
          <p:nvPr userDrawn="1"/>
        </p:nvSpPr>
        <p:spPr>
          <a:xfrm>
            <a:off x="5804535" y="4495800"/>
            <a:ext cx="2156459" cy="2362200"/>
          </a:xfrm>
          <a:prstGeom prst="triangle">
            <a:avLst/>
          </a:prstGeom>
          <a:solidFill>
            <a:srgbClr val="3F444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8"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712030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ability">
    <p:spTree>
      <p:nvGrpSpPr>
        <p:cNvPr id="1" name=""/>
        <p:cNvGrpSpPr/>
        <p:nvPr/>
      </p:nvGrpSpPr>
      <p:grpSpPr>
        <a:xfrm>
          <a:off x="0" y="0"/>
          <a:ext cx="0" cy="0"/>
          <a:chOff x="0" y="0"/>
          <a:chExt cx="0" cy="0"/>
        </a:xfrm>
      </p:grpSpPr>
      <p:sp>
        <p:nvSpPr>
          <p:cNvPr id="11" name="Isosceles Triangle 10"/>
          <p:cNvSpPr/>
          <p:nvPr userDrawn="1"/>
        </p:nvSpPr>
        <p:spPr>
          <a:xfrm flipH="1" flipV="1">
            <a:off x="5334001" y="-1"/>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8860" y="1371948"/>
            <a:ext cx="9144002" cy="5486052"/>
          </a:xfrm>
          <a:prstGeom prst="rect">
            <a:avLst/>
          </a:prstGeom>
          <a:noFill/>
          <a:ln>
            <a:solidFill>
              <a:srgbClr val="3F4443">
                <a:alpha val="54902"/>
              </a:srgb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0" name="Flowchart: Card 19">
            <a:extLst>
              <a:ext uri="{FF2B5EF4-FFF2-40B4-BE49-F238E27FC236}">
                <a16:creationId xmlns:a16="http://schemas.microsoft.com/office/drawing/2014/main" id="{61CB06F6-6D99-452C-B06A-CADEF425D3AE}"/>
              </a:ext>
            </a:extLst>
          </p:cNvPr>
          <p:cNvSpPr/>
          <p:nvPr userDrawn="1"/>
        </p:nvSpPr>
        <p:spPr>
          <a:xfrm flipH="1">
            <a:off x="-2" y="256507"/>
            <a:ext cx="1905002" cy="1115441"/>
          </a:xfrm>
          <a:prstGeom prst="flowChartPunchedCard">
            <a:avLst/>
          </a:prstGeom>
          <a:solidFill>
            <a:srgbClr val="3F4443">
              <a:alpha val="54902"/>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910470F-F161-4AE3-9F2F-1CD1AE9252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6850" y="514350"/>
            <a:ext cx="560948" cy="674605"/>
          </a:xfrm>
          <a:prstGeom prst="rect">
            <a:avLst/>
          </a:prstGeom>
        </p:spPr>
      </p:pic>
    </p:spTree>
    <p:extLst>
      <p:ext uri="{BB962C8B-B14F-4D97-AF65-F5344CB8AC3E}">
        <p14:creationId xmlns:p14="http://schemas.microsoft.com/office/powerpoint/2010/main" val="290892582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fe">
    <p:spTree>
      <p:nvGrpSpPr>
        <p:cNvPr id="1" name=""/>
        <p:cNvGrpSpPr/>
        <p:nvPr/>
      </p:nvGrpSpPr>
      <p:grpSpPr>
        <a:xfrm>
          <a:off x="0" y="0"/>
          <a:ext cx="0" cy="0"/>
          <a:chOff x="0" y="0"/>
          <a:chExt cx="0" cy="0"/>
        </a:xfrm>
      </p:grpSpPr>
      <p:sp>
        <p:nvSpPr>
          <p:cNvPr id="11" name="Isosceles Triangle 10"/>
          <p:cNvSpPr/>
          <p:nvPr userDrawn="1"/>
        </p:nvSpPr>
        <p:spPr>
          <a:xfrm flipH="1" flipV="1">
            <a:off x="5334001" y="-1"/>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2" y="1371948"/>
            <a:ext cx="9144002" cy="5486052"/>
          </a:xfrm>
          <a:prstGeom prst="rect">
            <a:avLst/>
          </a:prstGeom>
          <a:solidFill>
            <a:srgbClr val="FF4713">
              <a:alpha val="5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0" name="Flowchart: Card 19">
            <a:extLst>
              <a:ext uri="{FF2B5EF4-FFF2-40B4-BE49-F238E27FC236}">
                <a16:creationId xmlns:a16="http://schemas.microsoft.com/office/drawing/2014/main" id="{61CB06F6-6D99-452C-B06A-CADEF425D3AE}"/>
              </a:ext>
            </a:extLst>
          </p:cNvPr>
          <p:cNvSpPr/>
          <p:nvPr userDrawn="1"/>
        </p:nvSpPr>
        <p:spPr>
          <a:xfrm flipH="1">
            <a:off x="-2" y="256507"/>
            <a:ext cx="1905002" cy="1115441"/>
          </a:xfrm>
          <a:prstGeom prst="flowChartPunchedCard">
            <a:avLst/>
          </a:prstGeom>
          <a:solidFill>
            <a:srgbClr val="FF4713">
              <a:alpha val="5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3C7A2125-AB8A-469B-80CC-6ADF67E2F3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792" y="545695"/>
            <a:ext cx="554619" cy="598736"/>
          </a:xfrm>
          <a:prstGeom prst="rect">
            <a:avLst/>
          </a:prstGeom>
        </p:spPr>
      </p:pic>
    </p:spTree>
    <p:extLst>
      <p:ext uri="{BB962C8B-B14F-4D97-AF65-F5344CB8AC3E}">
        <p14:creationId xmlns:p14="http://schemas.microsoft.com/office/powerpoint/2010/main" val="233689376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nancial">
    <p:spTree>
      <p:nvGrpSpPr>
        <p:cNvPr id="1" name=""/>
        <p:cNvGrpSpPr/>
        <p:nvPr/>
      </p:nvGrpSpPr>
      <p:grpSpPr>
        <a:xfrm>
          <a:off x="0" y="0"/>
          <a:ext cx="0" cy="0"/>
          <a:chOff x="0" y="0"/>
          <a:chExt cx="0" cy="0"/>
        </a:xfrm>
      </p:grpSpPr>
      <p:sp>
        <p:nvSpPr>
          <p:cNvPr id="11" name="Isosceles Triangle 10"/>
          <p:cNvSpPr/>
          <p:nvPr userDrawn="1"/>
        </p:nvSpPr>
        <p:spPr>
          <a:xfrm flipH="1" flipV="1">
            <a:off x="5334001" y="-1"/>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2" y="1371948"/>
            <a:ext cx="9144002" cy="5486052"/>
          </a:xfrm>
          <a:prstGeom prst="rect">
            <a:avLst/>
          </a:prstGeom>
          <a:solidFill>
            <a:srgbClr val="3F4443">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Card 19">
            <a:extLst>
              <a:ext uri="{FF2B5EF4-FFF2-40B4-BE49-F238E27FC236}">
                <a16:creationId xmlns:a16="http://schemas.microsoft.com/office/drawing/2014/main" id="{61CB06F6-6D99-452C-B06A-CADEF425D3AE}"/>
              </a:ext>
            </a:extLst>
          </p:cNvPr>
          <p:cNvSpPr/>
          <p:nvPr userDrawn="1"/>
        </p:nvSpPr>
        <p:spPr>
          <a:xfrm flipH="1">
            <a:off x="-2" y="256507"/>
            <a:ext cx="1905002" cy="1115441"/>
          </a:xfrm>
          <a:prstGeom prst="flowChartPunchedCard">
            <a:avLst/>
          </a:prstGeom>
          <a:solidFill>
            <a:srgbClr val="3F4443">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57674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lvl1pPr algn="l">
              <a:defRPr sz="2800" b="1">
                <a:solidFill>
                  <a:srgbClr val="FF4713"/>
                </a:solidFill>
              </a:defRPr>
            </a:lvl1pPr>
          </a:lstStyle>
          <a:p>
            <a:r>
              <a:rPr lang="en-US" dirty="0"/>
              <a:t>Click to edit Master title style</a:t>
            </a:r>
          </a:p>
        </p:txBody>
      </p:sp>
      <p:sp>
        <p:nvSpPr>
          <p:cNvPr id="5" name="Rectangle 9"/>
          <p:cNvSpPr/>
          <p:nvPr userDrawn="1"/>
        </p:nvSpPr>
        <p:spPr>
          <a:xfrm>
            <a:off x="1"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p:cNvSpPr/>
          <p:nvPr userDrawn="1"/>
        </p:nvSpPr>
        <p:spPr>
          <a:xfrm>
            <a:off x="5276849" y="3429000"/>
            <a:ext cx="2400301" cy="2347231"/>
          </a:xfrm>
          <a:prstGeom prst="triangle">
            <a:avLst/>
          </a:pr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8"/>
          <p:cNvSpPr/>
          <p:nvPr userDrawn="1"/>
        </p:nvSpPr>
        <p:spPr>
          <a:xfrm>
            <a:off x="1" y="5776232"/>
            <a:ext cx="4105275" cy="1081768"/>
          </a:xfrm>
          <a:custGeom>
            <a:avLst/>
            <a:gdLst/>
            <a:ahLst/>
            <a:cxnLst/>
            <a:rect l="l" t="t" r="r" b="b"/>
            <a:pathLst>
              <a:path w="4105275" h="1081768">
                <a:moveTo>
                  <a:pt x="0" y="0"/>
                </a:moveTo>
                <a:lnTo>
                  <a:pt x="4105275" y="0"/>
                </a:lnTo>
                <a:lnTo>
                  <a:pt x="3552161" y="1081768"/>
                </a:lnTo>
                <a:lnTo>
                  <a:pt x="0" y="1081768"/>
                </a:lnTo>
                <a:close/>
              </a:path>
            </a:pathLst>
          </a:cu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p:cNvSpPr/>
          <p:nvPr userDrawn="1"/>
        </p:nvSpPr>
        <p:spPr>
          <a:xfrm flipH="1" flipV="1">
            <a:off x="5334001" y="-1"/>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p:cNvSpPr/>
          <p:nvPr userDrawn="1"/>
        </p:nvSpPr>
        <p:spPr>
          <a:xfrm>
            <a:off x="5276849" y="4510768"/>
            <a:ext cx="2400301" cy="2347231"/>
          </a:xfrm>
          <a:prstGeom prst="triangle">
            <a:avLst/>
          </a:pr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3"/>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a:extLst>
              <a:ext uri="{FF2B5EF4-FFF2-40B4-BE49-F238E27FC236}">
                <a16:creationId xmlns:a16="http://schemas.microsoft.com/office/drawing/2014/main" id="{54A4C00F-7F95-486B-AB1B-C95FCF4A3578}"/>
              </a:ext>
            </a:extLst>
          </p:cNvPr>
          <p:cNvSpPr>
            <a:spLocks noGrp="1"/>
          </p:cNvSpPr>
          <p:nvPr>
            <p:ph sz="half" idx="1"/>
          </p:nvPr>
        </p:nvSpPr>
        <p:spPr>
          <a:xfrm>
            <a:off x="457200" y="1600200"/>
            <a:ext cx="4038600" cy="4525963"/>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BEDE42C3-7E9B-4091-94D6-652859AFAF42}"/>
              </a:ext>
            </a:extLst>
          </p:cNvPr>
          <p:cNvSpPr>
            <a:spLocks noGrp="1"/>
          </p:cNvSpPr>
          <p:nvPr>
            <p:ph sz="half" idx="2"/>
          </p:nvPr>
        </p:nvSpPr>
        <p:spPr>
          <a:xfrm>
            <a:off x="4724400" y="1600318"/>
            <a:ext cx="4038600" cy="4525963"/>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072880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lai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vert="horz" lIns="91440" tIns="45720" rIns="91440" bIns="45720" rtlCol="0" anchor="ctr">
            <a:normAutofit/>
          </a:bodyPr>
          <a:lstStyle>
            <a:lvl1pPr>
              <a:defRPr lang="en-US" sz="2800" b="1">
                <a:solidFill>
                  <a:schemeClr val="accent2"/>
                </a:solidFill>
              </a:defRPr>
            </a:lvl1pPr>
          </a:lstStyle>
          <a:p>
            <a:pPr lvl="0" algn="l"/>
            <a:r>
              <a:rPr lang="en-US"/>
              <a:t>Click to edit Master title style</a:t>
            </a:r>
          </a:p>
        </p:txBody>
      </p:sp>
      <p:sp>
        <p:nvSpPr>
          <p:cNvPr id="3" name="Content Placeholder 2"/>
          <p:cNvSpPr>
            <a:spLocks noGrp="1"/>
          </p:cNvSpPr>
          <p:nvPr>
            <p:ph idx="1"/>
          </p:nvPr>
        </p:nvSpPr>
        <p:spPr>
          <a:xfrm>
            <a:off x="457200" y="1600200"/>
            <a:ext cx="8229600" cy="4525963"/>
          </a:xfrm>
        </p:spPr>
        <p:txBody>
          <a:bodyPr>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7415D7AF-11FD-484F-8183-512EE8C789E3}" type="slidenum">
              <a:rPr lang="en-US" smtClean="0"/>
              <a:t>‹#›</a:t>
            </a:fld>
            <a:endParaRPr lang="en-US" dirty="0"/>
          </a:p>
        </p:txBody>
      </p:sp>
      <p:sp>
        <p:nvSpPr>
          <p:cNvPr id="5"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771601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D96EE9-E6F4-4062-90F0-5C606742A589}"/>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30480" y="2057400"/>
            <a:ext cx="9144000" cy="3419855"/>
          </a:xfrm>
          <a:prstGeom prst="rect">
            <a:avLst/>
          </a:prstGeom>
          <a:ln>
            <a:noFill/>
          </a:ln>
          <a:effectLst>
            <a:softEdge rad="112500"/>
          </a:effectLst>
        </p:spPr>
      </p:pic>
      <p:sp>
        <p:nvSpPr>
          <p:cNvPr id="9" name="Title 1">
            <a:extLst>
              <a:ext uri="{FF2B5EF4-FFF2-40B4-BE49-F238E27FC236}">
                <a16:creationId xmlns:a16="http://schemas.microsoft.com/office/drawing/2014/main" id="{F1E4D81D-916B-4FB2-B9BD-56E26D10E885}"/>
              </a:ext>
            </a:extLst>
          </p:cNvPr>
          <p:cNvSpPr>
            <a:spLocks noGrp="1"/>
          </p:cNvSpPr>
          <p:nvPr>
            <p:ph type="title"/>
          </p:nvPr>
        </p:nvSpPr>
        <p:spPr>
          <a:xfrm>
            <a:off x="722313" y="381000"/>
            <a:ext cx="7772400" cy="1362075"/>
          </a:xfrm>
        </p:spPr>
        <p:txBody>
          <a:bodyPr anchor="t"/>
          <a:lstStyle>
            <a:lvl1pPr algn="l">
              <a:defRPr sz="4000" b="1" cap="all"/>
            </a:lvl1pPr>
          </a:lstStyle>
          <a:p>
            <a:r>
              <a:rPr lang="en-US"/>
              <a:t>Click to edit Master title style</a:t>
            </a:r>
          </a:p>
        </p:txBody>
      </p:sp>
      <p:sp>
        <p:nvSpPr>
          <p:cNvPr id="10" name="Text Placeholder 2">
            <a:extLst>
              <a:ext uri="{FF2B5EF4-FFF2-40B4-BE49-F238E27FC236}">
                <a16:creationId xmlns:a16="http://schemas.microsoft.com/office/drawing/2014/main" id="{651551AD-9735-4521-9C05-3A9151348EF5}"/>
              </a:ext>
            </a:extLst>
          </p:cNvPr>
          <p:cNvSpPr>
            <a:spLocks noGrp="1"/>
          </p:cNvSpPr>
          <p:nvPr>
            <p:ph type="body" idx="1" hasCustomPrompt="1"/>
          </p:nvPr>
        </p:nvSpPr>
        <p:spPr>
          <a:xfrm>
            <a:off x="722313" y="1752600"/>
            <a:ext cx="7772400" cy="1500187"/>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926971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0" name="Rectangle 19"/>
          <p:cNvSpPr/>
          <p:nvPr userDrawn="1"/>
        </p:nvSpPr>
        <p:spPr>
          <a:xfrm>
            <a:off x="0" y="0"/>
            <a:ext cx="9144000" cy="6858000"/>
          </a:xfrm>
          <a:prstGeom prst="rect">
            <a:avLst/>
          </a:prstGeom>
          <a:gradFill>
            <a:gsLst>
              <a:gs pos="13000">
                <a:schemeClr val="bg1"/>
              </a:gs>
              <a:gs pos="80000">
                <a:schemeClr val="bg1">
                  <a:lumMod val="95000"/>
                </a:schemeClr>
              </a:gs>
              <a:gs pos="52000">
                <a:schemeClr val="bg1">
                  <a:lumMod val="85000"/>
                </a:schemeClr>
              </a:gs>
            </a:gsLst>
            <a:lin ang="21594000" scaled="0"/>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457200" y="274638"/>
            <a:ext cx="8229600" cy="868362"/>
          </a:xfrm>
        </p:spPr>
        <p:txBody>
          <a:bodyPr>
            <a:normAutofit/>
          </a:bodyPr>
          <a:lstStyle>
            <a:lvl1pPr algn="l">
              <a:defRPr sz="2800" b="1"/>
            </a:lvl1pPr>
          </a:lstStyle>
          <a:p>
            <a:r>
              <a:rPr lang="en-US"/>
              <a:t>Click to edit Master title style</a:t>
            </a:r>
          </a:p>
        </p:txBody>
      </p:sp>
      <p:sp>
        <p:nvSpPr>
          <p:cNvPr id="10" name="Hexagon 9"/>
          <p:cNvSpPr/>
          <p:nvPr userDrawn="1"/>
        </p:nvSpPr>
        <p:spPr>
          <a:xfrm>
            <a:off x="419100" y="1250949"/>
            <a:ext cx="2514600" cy="230505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p:cNvSpPr/>
          <p:nvPr userDrawn="1"/>
        </p:nvSpPr>
        <p:spPr>
          <a:xfrm>
            <a:off x="3314700" y="1250949"/>
            <a:ext cx="2514600" cy="2305050"/>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2" name="Hexagon 11"/>
          <p:cNvSpPr/>
          <p:nvPr userDrawn="1"/>
        </p:nvSpPr>
        <p:spPr>
          <a:xfrm>
            <a:off x="6210300" y="1250949"/>
            <a:ext cx="2514600" cy="2305050"/>
          </a:xfrm>
          <a:prstGeom prst="hexagon">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3" name="Hexagon 12"/>
          <p:cNvSpPr/>
          <p:nvPr userDrawn="1"/>
        </p:nvSpPr>
        <p:spPr>
          <a:xfrm>
            <a:off x="419100" y="3841749"/>
            <a:ext cx="2514600" cy="230505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p:cNvSpPr/>
          <p:nvPr userDrawn="1"/>
        </p:nvSpPr>
        <p:spPr>
          <a:xfrm>
            <a:off x="3314700" y="3841749"/>
            <a:ext cx="2514600" cy="2305050"/>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5" name="Hexagon 14"/>
          <p:cNvSpPr/>
          <p:nvPr userDrawn="1"/>
        </p:nvSpPr>
        <p:spPr>
          <a:xfrm>
            <a:off x="6210300" y="3841749"/>
            <a:ext cx="2514600" cy="2305050"/>
          </a:xfrm>
          <a:prstGeom prst="hexagon">
            <a:avLst/>
          </a:prstGeom>
          <a:solidFill>
            <a:schemeClr val="bg1">
              <a:lumMod val="50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3" name="Text Placeholder 2"/>
          <p:cNvSpPr>
            <a:spLocks noGrp="1"/>
          </p:cNvSpPr>
          <p:nvPr>
            <p:ph type="body" idx="1"/>
          </p:nvPr>
        </p:nvSpPr>
        <p:spPr>
          <a:xfrm>
            <a:off x="723900" y="1687513"/>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p:cNvSpPr>
            <a:spLocks noGrp="1"/>
          </p:cNvSpPr>
          <p:nvPr>
            <p:ph type="body" idx="13"/>
          </p:nvPr>
        </p:nvSpPr>
        <p:spPr>
          <a:xfrm>
            <a:off x="3600450" y="1687513"/>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2"/>
          <p:cNvSpPr>
            <a:spLocks noGrp="1"/>
          </p:cNvSpPr>
          <p:nvPr>
            <p:ph type="body" idx="14"/>
          </p:nvPr>
        </p:nvSpPr>
        <p:spPr>
          <a:xfrm>
            <a:off x="6477000" y="1687513"/>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2"/>
          <p:cNvSpPr>
            <a:spLocks noGrp="1"/>
          </p:cNvSpPr>
          <p:nvPr>
            <p:ph type="body" idx="15"/>
          </p:nvPr>
        </p:nvSpPr>
        <p:spPr>
          <a:xfrm>
            <a:off x="704850" y="4123530"/>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2"/>
          <p:cNvSpPr>
            <a:spLocks noGrp="1"/>
          </p:cNvSpPr>
          <p:nvPr>
            <p:ph type="body" idx="16"/>
          </p:nvPr>
        </p:nvSpPr>
        <p:spPr>
          <a:xfrm>
            <a:off x="3600450" y="4123530"/>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2"/>
          <p:cNvSpPr>
            <a:spLocks noGrp="1"/>
          </p:cNvSpPr>
          <p:nvPr>
            <p:ph type="body" idx="17"/>
          </p:nvPr>
        </p:nvSpPr>
        <p:spPr>
          <a:xfrm>
            <a:off x="6496050" y="4191000"/>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488064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2">
    <p:spTree>
      <p:nvGrpSpPr>
        <p:cNvPr id="1" name=""/>
        <p:cNvGrpSpPr/>
        <p:nvPr/>
      </p:nvGrpSpPr>
      <p:grpSpPr>
        <a:xfrm>
          <a:off x="0" y="0"/>
          <a:ext cx="0" cy="0"/>
          <a:chOff x="0" y="0"/>
          <a:chExt cx="0" cy="0"/>
        </a:xfrm>
      </p:grpSpPr>
      <p:sp>
        <p:nvSpPr>
          <p:cNvPr id="20" name="Rectangle 19"/>
          <p:cNvSpPr/>
          <p:nvPr userDrawn="1"/>
        </p:nvSpPr>
        <p:spPr>
          <a:xfrm>
            <a:off x="0" y="0"/>
            <a:ext cx="9144000" cy="6858000"/>
          </a:xfrm>
          <a:prstGeom prst="rect">
            <a:avLst/>
          </a:prstGeom>
          <a:gradFill>
            <a:gsLst>
              <a:gs pos="13000">
                <a:schemeClr val="bg1"/>
              </a:gs>
              <a:gs pos="80000">
                <a:schemeClr val="bg1">
                  <a:lumMod val="95000"/>
                </a:schemeClr>
              </a:gs>
              <a:gs pos="52000">
                <a:schemeClr val="bg1">
                  <a:lumMod val="85000"/>
                </a:schemeClr>
              </a:gs>
            </a:gsLst>
            <a:lin ang="21594000" scaled="0"/>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457200" y="274638"/>
            <a:ext cx="8229600" cy="868362"/>
          </a:xfrm>
        </p:spPr>
        <p:txBody>
          <a:bodyPr>
            <a:normAutofit/>
          </a:bodyPr>
          <a:lstStyle>
            <a:lvl1pPr algn="l">
              <a:defRPr sz="2400" b="1">
                <a:solidFill>
                  <a:schemeClr val="accent2"/>
                </a:solidFill>
              </a:defRPr>
            </a:lvl1pPr>
          </a:lstStyle>
          <a:p>
            <a:r>
              <a:rPr lang="en-US"/>
              <a:t>Click to edit Master title style</a:t>
            </a:r>
          </a:p>
        </p:txBody>
      </p:sp>
      <p:sp>
        <p:nvSpPr>
          <p:cNvPr id="4"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989531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lvl1pPr algn="l">
              <a:defRPr sz="2800" b="1">
                <a:solidFill>
                  <a:srgbClr val="FF4713"/>
                </a:solidFill>
              </a:defRPr>
            </a:lvl1pPr>
          </a:lstStyle>
          <a:p>
            <a:r>
              <a:rPr lang="en-US" dirty="0"/>
              <a:t>Click to edit Master title style</a:t>
            </a:r>
          </a:p>
        </p:txBody>
      </p:sp>
      <p:sp>
        <p:nvSpPr>
          <p:cNvPr id="5" name="Rectangle 9"/>
          <p:cNvSpPr/>
          <p:nvPr userDrawn="1"/>
        </p:nvSpPr>
        <p:spPr>
          <a:xfrm>
            <a:off x="1"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p:cNvSpPr/>
          <p:nvPr userDrawn="1"/>
        </p:nvSpPr>
        <p:spPr>
          <a:xfrm>
            <a:off x="5276849" y="3429000"/>
            <a:ext cx="2400301" cy="2347231"/>
          </a:xfrm>
          <a:prstGeom prst="triangle">
            <a:avLst/>
          </a:pr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8"/>
          <p:cNvSpPr/>
          <p:nvPr userDrawn="1"/>
        </p:nvSpPr>
        <p:spPr>
          <a:xfrm>
            <a:off x="1" y="5776232"/>
            <a:ext cx="4105275" cy="1081768"/>
          </a:xfrm>
          <a:custGeom>
            <a:avLst/>
            <a:gdLst/>
            <a:ahLst/>
            <a:cxnLst/>
            <a:rect l="l" t="t" r="r" b="b"/>
            <a:pathLst>
              <a:path w="4105275" h="1081768">
                <a:moveTo>
                  <a:pt x="0" y="0"/>
                </a:moveTo>
                <a:lnTo>
                  <a:pt x="4105275" y="0"/>
                </a:lnTo>
                <a:lnTo>
                  <a:pt x="3552161" y="1081768"/>
                </a:lnTo>
                <a:lnTo>
                  <a:pt x="0" y="1081768"/>
                </a:lnTo>
                <a:close/>
              </a:path>
            </a:pathLst>
          </a:cu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p:cNvSpPr/>
          <p:nvPr userDrawn="1"/>
        </p:nvSpPr>
        <p:spPr>
          <a:xfrm flipH="1" flipV="1">
            <a:off x="5334001" y="-1"/>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p:cNvSpPr/>
          <p:nvPr userDrawn="1"/>
        </p:nvSpPr>
        <p:spPr>
          <a:xfrm>
            <a:off x="5276849" y="4510768"/>
            <a:ext cx="2400301" cy="2347231"/>
          </a:xfrm>
          <a:prstGeom prst="triangle">
            <a:avLst/>
          </a:pr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3"/>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F582ECA0-F0AA-4643-A99B-712494A159DC}"/>
              </a:ext>
            </a:extLst>
          </p:cNvPr>
          <p:cNvSpPr>
            <a:spLocks noGrp="1"/>
          </p:cNvSpPr>
          <p:nvPr>
            <p:ph idx="1"/>
          </p:nvPr>
        </p:nvSpPr>
        <p:spPr>
          <a:xfrm>
            <a:off x="452215" y="1312807"/>
            <a:ext cx="8229600" cy="4525963"/>
          </a:xfrm>
        </p:spPr>
        <p:txBody>
          <a:bodyPr>
            <a:normAutofit/>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97135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dical">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p:cNvSpPr/>
          <p:nvPr userDrawn="1"/>
        </p:nvSpPr>
        <p:spPr>
          <a:xfrm>
            <a:off x="5276849" y="3429000"/>
            <a:ext cx="2400301" cy="2347231"/>
          </a:xfrm>
          <a:prstGeom prst="triangle">
            <a:avLst/>
          </a:pr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p:cNvSpPr/>
          <p:nvPr userDrawn="1"/>
        </p:nvSpPr>
        <p:spPr>
          <a:xfrm flipH="1" flipV="1">
            <a:off x="5334001" y="-1"/>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2" y="1371948"/>
            <a:ext cx="9144002" cy="5486052"/>
          </a:xfrm>
          <a:prstGeom prst="rect">
            <a:avLst/>
          </a:prstGeom>
          <a:noFill/>
          <a:ln>
            <a:solidFill>
              <a:srgbClr val="FF4713">
                <a:alpha val="54902"/>
              </a:srgb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6" name="Flowchart: Card 15">
            <a:extLst>
              <a:ext uri="{FF2B5EF4-FFF2-40B4-BE49-F238E27FC236}">
                <a16:creationId xmlns:a16="http://schemas.microsoft.com/office/drawing/2014/main" id="{AA31FAE2-55FF-40D2-9C18-DC5E9D7B06BC}"/>
              </a:ext>
            </a:extLst>
          </p:cNvPr>
          <p:cNvSpPr/>
          <p:nvPr userDrawn="1"/>
        </p:nvSpPr>
        <p:spPr>
          <a:xfrm flipH="1">
            <a:off x="-2" y="169084"/>
            <a:ext cx="1905002" cy="1202864"/>
          </a:xfrm>
          <a:prstGeom prst="flowChartPunchedCard">
            <a:avLst/>
          </a:prstGeom>
          <a:solidFill>
            <a:srgbClr val="FF4713">
              <a:alpha val="54902"/>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5396565A-839F-4899-967B-9A4D736371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468" y="457200"/>
            <a:ext cx="662737" cy="800447"/>
          </a:xfrm>
          <a:prstGeom prst="rect">
            <a:avLst/>
          </a:prstGeom>
        </p:spPr>
      </p:pic>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379405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sion">
    <p:spTree>
      <p:nvGrpSpPr>
        <p:cNvPr id="1" name=""/>
        <p:cNvGrpSpPr/>
        <p:nvPr/>
      </p:nvGrpSpPr>
      <p:grpSpPr>
        <a:xfrm>
          <a:off x="0" y="0"/>
          <a:ext cx="0" cy="0"/>
          <a:chOff x="0" y="0"/>
          <a:chExt cx="0" cy="0"/>
        </a:xfrm>
      </p:grpSpPr>
      <p:sp>
        <p:nvSpPr>
          <p:cNvPr id="11" name="Isosceles Triangle 10"/>
          <p:cNvSpPr/>
          <p:nvPr userDrawn="1"/>
        </p:nvSpPr>
        <p:spPr>
          <a:xfrm flipH="1" flipV="1">
            <a:off x="5334001" y="-1"/>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2" y="1371948"/>
            <a:ext cx="9144002" cy="5486052"/>
          </a:xfrm>
          <a:prstGeom prst="rect">
            <a:avLst/>
          </a:prstGeom>
          <a:noFill/>
          <a:ln>
            <a:solidFill>
              <a:srgbClr val="3F4443">
                <a:alpha val="54902"/>
              </a:srgb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0" name="Flowchart: Card 19">
            <a:extLst>
              <a:ext uri="{FF2B5EF4-FFF2-40B4-BE49-F238E27FC236}">
                <a16:creationId xmlns:a16="http://schemas.microsoft.com/office/drawing/2014/main" id="{61CB06F6-6D99-452C-B06A-CADEF425D3AE}"/>
              </a:ext>
            </a:extLst>
          </p:cNvPr>
          <p:cNvSpPr/>
          <p:nvPr userDrawn="1"/>
        </p:nvSpPr>
        <p:spPr>
          <a:xfrm flipH="1">
            <a:off x="-2" y="256507"/>
            <a:ext cx="1905002" cy="1115441"/>
          </a:xfrm>
          <a:prstGeom prst="flowChartPunchedCard">
            <a:avLst/>
          </a:prstGeom>
          <a:solidFill>
            <a:srgbClr val="3F4443">
              <a:alpha val="54902"/>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3FD63A23-E697-4496-B310-4E2C81279F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26" y="434612"/>
            <a:ext cx="663618" cy="792208"/>
          </a:xfrm>
          <a:prstGeom prst="rect">
            <a:avLst/>
          </a:prstGeom>
        </p:spPr>
      </p:pic>
    </p:spTree>
    <p:extLst>
      <p:ext uri="{BB962C8B-B14F-4D97-AF65-F5344CB8AC3E}">
        <p14:creationId xmlns:p14="http://schemas.microsoft.com/office/powerpoint/2010/main" val="32868090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ntal">
    <p:spTree>
      <p:nvGrpSpPr>
        <p:cNvPr id="1" name=""/>
        <p:cNvGrpSpPr/>
        <p:nvPr/>
      </p:nvGrpSpPr>
      <p:grpSpPr>
        <a:xfrm>
          <a:off x="0" y="0"/>
          <a:ext cx="0" cy="0"/>
          <a:chOff x="0" y="0"/>
          <a:chExt cx="0" cy="0"/>
        </a:xfrm>
      </p:grpSpPr>
      <p:sp>
        <p:nvSpPr>
          <p:cNvPr id="11" name="Isosceles Triangle 10"/>
          <p:cNvSpPr/>
          <p:nvPr userDrawn="1"/>
        </p:nvSpPr>
        <p:spPr>
          <a:xfrm flipH="1" flipV="1">
            <a:off x="5334001" y="-1"/>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2" y="1371948"/>
            <a:ext cx="9144002" cy="5486052"/>
          </a:xfrm>
          <a:prstGeom prst="rect">
            <a:avLst/>
          </a:prstGeom>
          <a:noFill/>
          <a:ln>
            <a:solidFill>
              <a:srgbClr val="FF4713">
                <a:alpha val="54902"/>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0" name="Flowchart: Card 19">
            <a:extLst>
              <a:ext uri="{FF2B5EF4-FFF2-40B4-BE49-F238E27FC236}">
                <a16:creationId xmlns:a16="http://schemas.microsoft.com/office/drawing/2014/main" id="{61CB06F6-6D99-452C-B06A-CADEF425D3AE}"/>
              </a:ext>
            </a:extLst>
          </p:cNvPr>
          <p:cNvSpPr/>
          <p:nvPr userDrawn="1"/>
        </p:nvSpPr>
        <p:spPr>
          <a:xfrm flipH="1">
            <a:off x="-2" y="256507"/>
            <a:ext cx="1905002" cy="1115441"/>
          </a:xfrm>
          <a:prstGeom prst="flowChartPunchedCard">
            <a:avLst/>
          </a:prstGeom>
          <a:solidFill>
            <a:srgbClr val="FF4713">
              <a:alpha val="54902"/>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28AF21A8-6915-4207-B4BB-13D89318A7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879" y="451487"/>
            <a:ext cx="888819" cy="792208"/>
          </a:xfrm>
          <a:prstGeom prst="rect">
            <a:avLst/>
          </a:prstGeom>
        </p:spPr>
      </p:pic>
    </p:spTree>
    <p:extLst>
      <p:ext uri="{BB962C8B-B14F-4D97-AF65-F5344CB8AC3E}">
        <p14:creationId xmlns:p14="http://schemas.microsoft.com/office/powerpoint/2010/main" val="26674127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Tree>
    <p:extLst>
      <p:ext uri="{BB962C8B-B14F-4D97-AF65-F5344CB8AC3E}">
        <p14:creationId xmlns:p14="http://schemas.microsoft.com/office/powerpoint/2010/main" val="2793991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62" r:id="rId5"/>
    <p:sldLayoutId id="2147483663" r:id="rId6"/>
    <p:sldLayoutId id="2147483665" r:id="rId7"/>
    <p:sldLayoutId id="2147483666" r:id="rId8"/>
    <p:sldLayoutId id="2147483667" r:id="rId9"/>
    <p:sldLayoutId id="2147483668" r:id="rId10"/>
    <p:sldLayoutId id="2147483669" r:id="rId11"/>
    <p:sldLayoutId id="2147483670" r:id="rId12"/>
    <p:sldLayoutId id="2147483664" r:id="rId13"/>
  </p:sldLayoutIdLst>
  <p:transition/>
  <p:hf hdr="0" ftr="0" dt="0"/>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3.sv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svg"/><Relationship Id="rId9"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group of people in a room with boxes and a child&#10;&#10;Description automatically generated">
            <a:extLst>
              <a:ext uri="{FF2B5EF4-FFF2-40B4-BE49-F238E27FC236}">
                <a16:creationId xmlns:a16="http://schemas.microsoft.com/office/drawing/2014/main" id="{3AB3EE8B-8D70-57CC-A8D0-5CA79A9259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206"/>
            <a:ext cx="9144000" cy="6858002"/>
          </a:xfrm>
        </p:spPr>
      </p:pic>
      <p:sp>
        <p:nvSpPr>
          <p:cNvPr id="6" name="Rectangle 4">
            <a:extLst>
              <a:ext uri="{FF2B5EF4-FFF2-40B4-BE49-F238E27FC236}">
                <a16:creationId xmlns:a16="http://schemas.microsoft.com/office/drawing/2014/main" id="{6F60F9F8-4B9A-8D47-018F-BF61B9B6E8AF}"/>
              </a:ext>
            </a:extLst>
          </p:cNvPr>
          <p:cNvSpPr txBox="1">
            <a:spLocks noChangeArrowheads="1"/>
          </p:cNvSpPr>
          <p:nvPr/>
        </p:nvSpPr>
        <p:spPr>
          <a:xfrm>
            <a:off x="228600" y="5715000"/>
            <a:ext cx="4495800" cy="563562"/>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800" dirty="0">
                <a:latin typeface="+mj-lt"/>
              </a:rPr>
              <a:t>CONFIDENTIAL AND PROPRIETARY:  This presentation and the information contained herein is confidential and proprietary information of USI Insurance Services, LLC ("USI"). Recipient agrees not to copy, reproduce or distribute this document, in whole or in part, without the prior written consent of USI. Estimates are illustrative given data limitation, may not be cumulative and are subject to change based on carrier underwriting.  © 2018 USI Insurance Services. All rights reserved.</a:t>
            </a:r>
          </a:p>
        </p:txBody>
      </p:sp>
    </p:spTree>
    <p:extLst>
      <p:ext uri="{BB962C8B-B14F-4D97-AF65-F5344CB8AC3E}">
        <p14:creationId xmlns:p14="http://schemas.microsoft.com/office/powerpoint/2010/main" val="108506775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AF0173E3-FE9F-186B-DFFD-401C09AC59E5}"/>
              </a:ext>
            </a:extLst>
          </p:cNvPr>
          <p:cNvSpPr>
            <a:spLocks noGrp="1"/>
          </p:cNvSpPr>
          <p:nvPr>
            <p:ph type="title"/>
          </p:nvPr>
        </p:nvSpPr>
        <p:spPr>
          <a:xfrm>
            <a:off x="4198128" y="1028740"/>
            <a:ext cx="4572000" cy="868362"/>
          </a:xfrm>
        </p:spPr>
        <p:txBody>
          <a:bodyPr>
            <a:normAutofit/>
          </a:bodyPr>
          <a:lstStyle/>
          <a:p>
            <a:r>
              <a:rPr lang="en-US" sz="2800" dirty="0">
                <a:solidFill>
                  <a:srgbClr val="FF4713"/>
                </a:solidFill>
              </a:rPr>
              <a:t>UHC Rx – Plan </a:t>
            </a:r>
            <a:r>
              <a:rPr lang="en-US" dirty="0">
                <a:solidFill>
                  <a:srgbClr val="FF4713"/>
                </a:solidFill>
              </a:rPr>
              <a:t>Highlights </a:t>
            </a:r>
            <a:endParaRPr lang="en-US" sz="1800" dirty="0">
              <a:solidFill>
                <a:srgbClr val="FF4713"/>
              </a:solidFill>
            </a:endParaRPr>
          </a:p>
        </p:txBody>
      </p:sp>
      <p:graphicFrame>
        <p:nvGraphicFramePr>
          <p:cNvPr id="18" name="Medical_Prescription_Table">
            <a:extLst>
              <a:ext uri="{FF2B5EF4-FFF2-40B4-BE49-F238E27FC236}">
                <a16:creationId xmlns:a16="http://schemas.microsoft.com/office/drawing/2014/main" id="{1A04821C-E508-70D2-43F3-C01E07318C38}"/>
              </a:ext>
            </a:extLst>
          </p:cNvPr>
          <p:cNvGraphicFramePr>
            <a:graphicFrameLocks noGrp="1" noChangeAspect="1"/>
          </p:cNvGraphicFramePr>
          <p:nvPr>
            <p:extLst>
              <p:ext uri="{D42A27DB-BD31-4B8C-83A1-F6EECF244321}">
                <p14:modId xmlns:p14="http://schemas.microsoft.com/office/powerpoint/2010/main" val="2398873602"/>
              </p:ext>
            </p:extLst>
          </p:nvPr>
        </p:nvGraphicFramePr>
        <p:xfrm>
          <a:off x="388620" y="2336144"/>
          <a:ext cx="8366760" cy="4008120"/>
        </p:xfrm>
        <a:graphic>
          <a:graphicData uri="http://schemas.openxmlformats.org/drawingml/2006/table">
            <a:tbl>
              <a:tblPr firstRow="1" bandRow="1">
                <a:tableStyleId>{7E9639D4-E3E2-4D34-9284-5A2195B3D0D7}</a:tableStyleId>
              </a:tblPr>
              <a:tblGrid>
                <a:gridCol w="2788920">
                  <a:extLst>
                    <a:ext uri="{9D8B030D-6E8A-4147-A177-3AD203B41FA5}">
                      <a16:colId xmlns:a16="http://schemas.microsoft.com/office/drawing/2014/main" val="20000"/>
                    </a:ext>
                  </a:extLst>
                </a:gridCol>
                <a:gridCol w="2788920">
                  <a:extLst>
                    <a:ext uri="{9D8B030D-6E8A-4147-A177-3AD203B41FA5}">
                      <a16:colId xmlns:a16="http://schemas.microsoft.com/office/drawing/2014/main" val="20001"/>
                    </a:ext>
                  </a:extLst>
                </a:gridCol>
                <a:gridCol w="2788920">
                  <a:extLst>
                    <a:ext uri="{9D8B030D-6E8A-4147-A177-3AD203B41FA5}">
                      <a16:colId xmlns:a16="http://schemas.microsoft.com/office/drawing/2014/main" val="20002"/>
                    </a:ext>
                  </a:extLst>
                </a:gridCol>
              </a:tblGrid>
              <a:tr h="358856">
                <a:tc>
                  <a:txBody>
                    <a:bodyPr/>
                    <a:lstStyle/>
                    <a:p>
                      <a:endParaRPr lang="en-US" sz="1050" dirty="0">
                        <a:solidFill>
                          <a:schemeClr val="bg1"/>
                        </a:solidFill>
                      </a:endParaRPr>
                    </a:p>
                    <a:p>
                      <a:endParaRPr lang="en-US" sz="1050" dirty="0">
                        <a:solidFill>
                          <a:schemeClr val="bg1"/>
                        </a:solidFill>
                      </a:endParaRPr>
                    </a:p>
                  </a:txBody>
                  <a:tcPr anchor="ctr">
                    <a:solidFill>
                      <a:srgbClr val="FF4713"/>
                    </a:solidFill>
                  </a:tcPr>
                </a:tc>
                <a:tc>
                  <a:txBody>
                    <a:bodyPr/>
                    <a:lstStyle/>
                    <a:p>
                      <a:pPr algn="ctr"/>
                      <a:r>
                        <a:rPr lang="en-US" sz="1200" dirty="0">
                          <a:solidFill>
                            <a:schemeClr val="bg1"/>
                          </a:solidFill>
                        </a:rPr>
                        <a:t>HDHP HSA</a:t>
                      </a:r>
                    </a:p>
                  </a:txBody>
                  <a:tcPr anchor="ctr">
                    <a:solidFill>
                      <a:srgbClr val="FF4713"/>
                    </a:solidFill>
                  </a:tcPr>
                </a:tc>
                <a:tc>
                  <a:txBody>
                    <a:bodyPr/>
                    <a:lstStyle/>
                    <a:p>
                      <a:pPr algn="ctr"/>
                      <a:r>
                        <a:rPr lang="en-US" sz="1200" dirty="0">
                          <a:solidFill>
                            <a:schemeClr val="bg1"/>
                          </a:solidFill>
                        </a:rPr>
                        <a:t>PPO</a:t>
                      </a:r>
                    </a:p>
                  </a:txBody>
                  <a:tcPr anchor="ctr">
                    <a:solidFill>
                      <a:srgbClr val="FF4713"/>
                    </a:solidFill>
                  </a:tcPr>
                </a:tc>
                <a:extLst>
                  <a:ext uri="{0D108BD9-81ED-4DB2-BD59-A6C34878D82A}">
                    <a16:rowId xmlns:a16="http://schemas.microsoft.com/office/drawing/2014/main" val="10000"/>
                  </a:ext>
                </a:extLst>
              </a:tr>
              <a:tr h="274320">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400" u="none" strike="noStrike" kern="1200" cap="none" spc="0" normalizeH="0" baseline="0" noProof="0" dirty="0">
                          <a:ln>
                            <a:noFill/>
                          </a:ln>
                          <a:solidFill>
                            <a:srgbClr val="3F4443"/>
                          </a:solidFill>
                          <a:effectLst/>
                          <a:uLnTx/>
                          <a:uFillTx/>
                        </a:rPr>
                        <a:t>Rx Deductible</a:t>
                      </a:r>
                      <a:endParaRPr lang="en-US" sz="3200" dirty="0">
                        <a:solidFill>
                          <a:srgbClr val="3F4443"/>
                        </a:solidFill>
                      </a:endParaRPr>
                    </a:p>
                  </a:txBody>
                  <a:tcPr anchor="ct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400" u="none" strike="noStrike" kern="1200" cap="none" spc="0" normalizeH="0" baseline="0" noProof="0" dirty="0">
                          <a:ln>
                            <a:noFill/>
                          </a:ln>
                          <a:solidFill>
                            <a:srgbClr val="3F4443"/>
                          </a:solidFill>
                          <a:effectLst/>
                          <a:uLnTx/>
                          <a:uFillTx/>
                        </a:rPr>
                        <a:t>Rx subject to medical deductible</a:t>
                      </a:r>
                    </a:p>
                  </a:txBody>
                  <a:tcPr anchor="ct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400" u="none" strike="noStrike" kern="1200" cap="none" spc="0" normalizeH="0" baseline="0" noProof="0" dirty="0">
                          <a:ln>
                            <a:noFill/>
                          </a:ln>
                          <a:solidFill>
                            <a:srgbClr val="3F4443"/>
                          </a:solidFill>
                          <a:effectLst/>
                          <a:uLnTx/>
                          <a:uFillTx/>
                        </a:rPr>
                        <a:t>N/A</a:t>
                      </a:r>
                    </a:p>
                  </a:txBody>
                  <a:tcPr anchor="ctr"/>
                </a:tc>
                <a:extLst>
                  <a:ext uri="{0D108BD9-81ED-4DB2-BD59-A6C34878D82A}">
                    <a16:rowId xmlns:a16="http://schemas.microsoft.com/office/drawing/2014/main" val="10001"/>
                  </a:ext>
                </a:extLst>
              </a:tr>
              <a:tr h="274320">
                <a:tc gridSpan="3">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000" u="none" strike="noStrike" kern="1200" cap="none" spc="0" normalizeH="0" baseline="0" noProof="0" dirty="0">
                          <a:ln>
                            <a:noFill/>
                          </a:ln>
                          <a:solidFill>
                            <a:schemeClr val="bg1"/>
                          </a:solidFill>
                          <a:effectLst/>
                          <a:uLnTx/>
                          <a:uFillTx/>
                        </a:rPr>
                        <a:t>Retail Prescription Drugs</a:t>
                      </a:r>
                      <a:endParaRPr lang="en-US" dirty="0">
                        <a:solidFill>
                          <a:schemeClr val="bg1"/>
                        </a:solidFill>
                      </a:endParaRPr>
                    </a:p>
                  </a:txBody>
                  <a:tcPr anchor="ctr">
                    <a:solidFill>
                      <a:srgbClr val="FF4713"/>
                    </a:solidFill>
                  </a:tcPr>
                </a:tc>
                <a:tc hMerge="1">
                  <a:txBody>
                    <a:bodyPr/>
                    <a:lstStyle/>
                    <a:p>
                      <a:endParaRPr/>
                    </a:p>
                  </a:txBody>
                  <a:tcPr/>
                </a:tc>
                <a:tc hMerge="1">
                  <a:txBody>
                    <a:bodyPr/>
                    <a:lstStyle/>
                    <a:p>
                      <a:endParaRPr/>
                    </a:p>
                  </a:txBody>
                  <a:tcPr/>
                </a:tc>
                <a:extLst>
                  <a:ext uri="{0D108BD9-81ED-4DB2-BD59-A6C34878D82A}">
                    <a16:rowId xmlns:a16="http://schemas.microsoft.com/office/drawing/2014/main" val="10002"/>
                  </a:ext>
                </a:extLst>
              </a:tr>
              <a:tr h="274320">
                <a:tc>
                  <a:txBody>
                    <a:bodyPr/>
                    <a:lstStyle/>
                    <a:p>
                      <a:r>
                        <a:rPr lang="en-US" sz="1400" dirty="0">
                          <a:solidFill>
                            <a:srgbClr val="3F4443"/>
                          </a:solidFill>
                        </a:rPr>
                        <a:t>Generic</a:t>
                      </a:r>
                    </a:p>
                  </a:txBody>
                  <a:tcPr anchor="ctr"/>
                </a:tc>
                <a:tc>
                  <a:txBody>
                    <a:bodyPr/>
                    <a:lstStyle/>
                    <a:p>
                      <a:pPr algn="ctr"/>
                      <a:r>
                        <a:rPr lang="en-US" sz="1400" dirty="0">
                          <a:solidFill>
                            <a:srgbClr val="3F4443"/>
                          </a:solidFill>
                        </a:rPr>
                        <a:t>Deductible then $10 copay</a:t>
                      </a:r>
                    </a:p>
                  </a:txBody>
                  <a:tcPr anchor="ctr"/>
                </a:tc>
                <a:tc>
                  <a:txBody>
                    <a:bodyPr/>
                    <a:lstStyle/>
                    <a:p>
                      <a:pPr algn="ctr"/>
                      <a:r>
                        <a:rPr lang="en-US" sz="1400" dirty="0">
                          <a:solidFill>
                            <a:srgbClr val="3F4443"/>
                          </a:solidFill>
                        </a:rPr>
                        <a:t>$10 copay</a:t>
                      </a:r>
                    </a:p>
                  </a:txBody>
                  <a:tcPr anchor="ctr"/>
                </a:tc>
                <a:extLst>
                  <a:ext uri="{0D108BD9-81ED-4DB2-BD59-A6C34878D82A}">
                    <a16:rowId xmlns:a16="http://schemas.microsoft.com/office/drawing/2014/main" val="10003"/>
                  </a:ext>
                </a:extLst>
              </a:tr>
              <a:tr h="274320">
                <a:tc>
                  <a:txBody>
                    <a:bodyPr/>
                    <a:lstStyle/>
                    <a:p>
                      <a:r>
                        <a:rPr lang="en-US" sz="1400" dirty="0">
                          <a:solidFill>
                            <a:srgbClr val="3F4443"/>
                          </a:solidFill>
                        </a:rPr>
                        <a:t>Preferred Brand Name</a:t>
                      </a:r>
                    </a:p>
                  </a:txBody>
                  <a:tcPr anchor="ctr"/>
                </a:tc>
                <a:tc>
                  <a:txBody>
                    <a:bodyPr/>
                    <a:lstStyle/>
                    <a:p>
                      <a:pPr algn="ctr"/>
                      <a:r>
                        <a:rPr lang="en-US" sz="1400" dirty="0">
                          <a:solidFill>
                            <a:srgbClr val="3F4443"/>
                          </a:solidFill>
                        </a:rPr>
                        <a:t>Deductible then $35 copay</a:t>
                      </a:r>
                    </a:p>
                  </a:txBody>
                  <a:tcPr anchor="ctr"/>
                </a:tc>
                <a:tc>
                  <a:txBody>
                    <a:bodyPr/>
                    <a:lstStyle/>
                    <a:p>
                      <a:pPr algn="ctr"/>
                      <a:r>
                        <a:rPr lang="en-US" sz="1400" dirty="0">
                          <a:solidFill>
                            <a:srgbClr val="3F4443"/>
                          </a:solidFill>
                        </a:rPr>
                        <a:t>$65 copay</a:t>
                      </a:r>
                    </a:p>
                  </a:txBody>
                  <a:tcPr anchor="ctr"/>
                </a:tc>
                <a:extLst>
                  <a:ext uri="{0D108BD9-81ED-4DB2-BD59-A6C34878D82A}">
                    <a16:rowId xmlns:a16="http://schemas.microsoft.com/office/drawing/2014/main" val="10004"/>
                  </a:ext>
                </a:extLst>
              </a:tr>
              <a:tr h="274320">
                <a:tc>
                  <a:txBody>
                    <a:bodyPr/>
                    <a:lstStyle/>
                    <a:p>
                      <a:r>
                        <a:rPr lang="en-US" sz="1400" dirty="0">
                          <a:solidFill>
                            <a:srgbClr val="3F4443"/>
                          </a:solidFill>
                        </a:rPr>
                        <a:t>Non-Preferred </a:t>
                      </a:r>
                      <a:r>
                        <a:rPr lang="en-US" sz="1400" baseline="0" dirty="0">
                          <a:solidFill>
                            <a:srgbClr val="3F4443"/>
                          </a:solidFill>
                        </a:rPr>
                        <a:t>Brand Name</a:t>
                      </a:r>
                      <a:endParaRPr lang="en-US" sz="1400" dirty="0">
                        <a:solidFill>
                          <a:srgbClr val="3F4443"/>
                        </a:solidFill>
                      </a:endParaRPr>
                    </a:p>
                  </a:txBody>
                  <a:tcPr anchor="ctr"/>
                </a:tc>
                <a:tc>
                  <a:txBody>
                    <a:bodyPr/>
                    <a:lstStyle/>
                    <a:p>
                      <a:pPr algn="ctr"/>
                      <a:r>
                        <a:rPr lang="en-US" sz="1400" dirty="0">
                          <a:solidFill>
                            <a:srgbClr val="3F4443"/>
                          </a:solidFill>
                        </a:rPr>
                        <a:t>Deductible then $60 copay</a:t>
                      </a:r>
                    </a:p>
                  </a:txBody>
                  <a:tcPr anchor="ctr"/>
                </a:tc>
                <a:tc>
                  <a:txBody>
                    <a:bodyPr/>
                    <a:lstStyle/>
                    <a:p>
                      <a:pPr algn="ctr"/>
                      <a:r>
                        <a:rPr lang="en-US" sz="1400" dirty="0">
                          <a:solidFill>
                            <a:srgbClr val="3F4443"/>
                          </a:solidFill>
                        </a:rPr>
                        <a:t>$125 copay</a:t>
                      </a:r>
                    </a:p>
                  </a:txBody>
                  <a:tcPr anchor="ctr"/>
                </a:tc>
                <a:extLst>
                  <a:ext uri="{0D108BD9-81ED-4DB2-BD59-A6C34878D82A}">
                    <a16:rowId xmlns:a16="http://schemas.microsoft.com/office/drawing/2014/main" val="10005"/>
                  </a:ext>
                </a:extLst>
              </a:tr>
              <a:tr h="274320">
                <a:tc>
                  <a:txBody>
                    <a:bodyPr/>
                    <a:lstStyle/>
                    <a:p>
                      <a:r>
                        <a:rPr lang="en-US" sz="1400" dirty="0">
                          <a:solidFill>
                            <a:srgbClr val="3F4443"/>
                          </a:solidFill>
                        </a:rPr>
                        <a:t>Preferred  Specialty</a:t>
                      </a:r>
                    </a:p>
                  </a:txBody>
                  <a:tcPr anchor="ctr"/>
                </a:tc>
                <a:tc>
                  <a:txBody>
                    <a:bodyPr/>
                    <a:lstStyle/>
                    <a:p>
                      <a:pPr algn="ctr"/>
                      <a:r>
                        <a:rPr lang="en-US" sz="1400" dirty="0">
                          <a:solidFill>
                            <a:srgbClr val="3F4443"/>
                          </a:solidFill>
                        </a:rPr>
                        <a:t>Deductible then $250 copay</a:t>
                      </a:r>
                    </a:p>
                  </a:txBody>
                  <a:tcPr anchor="ctr"/>
                </a:tc>
                <a:tc>
                  <a:txBody>
                    <a:bodyPr/>
                    <a:lstStyle/>
                    <a:p>
                      <a:pPr algn="ctr"/>
                      <a:r>
                        <a:rPr lang="en-US" sz="1400" dirty="0">
                          <a:solidFill>
                            <a:srgbClr val="3F4443"/>
                          </a:solidFill>
                        </a:rPr>
                        <a:t>$250 copay</a:t>
                      </a:r>
                    </a:p>
                  </a:txBody>
                  <a:tcPr anchor="ctr"/>
                </a:tc>
                <a:extLst>
                  <a:ext uri="{0D108BD9-81ED-4DB2-BD59-A6C34878D82A}">
                    <a16:rowId xmlns:a16="http://schemas.microsoft.com/office/drawing/2014/main" val="10006"/>
                  </a:ext>
                </a:extLst>
              </a:tr>
              <a:tr h="274320">
                <a:tc gridSpan="3">
                  <a:txBody>
                    <a:bodyPr/>
                    <a:lstStyle/>
                    <a:p>
                      <a:r>
                        <a:rPr lang="en-US" sz="1000" dirty="0">
                          <a:solidFill>
                            <a:schemeClr val="bg1"/>
                          </a:solidFill>
                        </a:rPr>
                        <a:t>Mail-Order Prescriptions</a:t>
                      </a:r>
                    </a:p>
                  </a:txBody>
                  <a:tcPr anchor="ctr">
                    <a:solidFill>
                      <a:srgbClr val="FF4713"/>
                    </a:solidFill>
                  </a:tcPr>
                </a:tc>
                <a:tc hMerge="1">
                  <a:txBody>
                    <a:bodyPr/>
                    <a:lstStyle/>
                    <a:p>
                      <a:endParaRPr/>
                    </a:p>
                  </a:txBody>
                  <a:tcPr/>
                </a:tc>
                <a:tc hMerge="1">
                  <a:txBody>
                    <a:bodyPr/>
                    <a:lstStyle/>
                    <a:p>
                      <a:endParaRPr/>
                    </a:p>
                  </a:txBody>
                  <a:tcPr/>
                </a:tc>
                <a:extLst>
                  <a:ext uri="{0D108BD9-81ED-4DB2-BD59-A6C34878D82A}">
                    <a16:rowId xmlns:a16="http://schemas.microsoft.com/office/drawing/2014/main" val="10007"/>
                  </a:ext>
                </a:extLst>
              </a:tr>
              <a:tr h="274320">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400" kern="1200" dirty="0">
                          <a:solidFill>
                            <a:srgbClr val="3F4443"/>
                          </a:solidFill>
                        </a:rPr>
                        <a:t>Mandatory for Maintenance Rx?</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kern="1200" dirty="0">
                          <a:solidFill>
                            <a:srgbClr val="3F4443"/>
                          </a:solidFill>
                        </a:rPr>
                        <a:t>No</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kern="1200" dirty="0">
                          <a:solidFill>
                            <a:srgbClr val="3F4443"/>
                          </a:solidFill>
                        </a:rPr>
                        <a:t>N/A</a:t>
                      </a:r>
                    </a:p>
                  </a:txBody>
                  <a:tcPr anchor="ctr"/>
                </a:tc>
                <a:extLst>
                  <a:ext uri="{0D108BD9-81ED-4DB2-BD59-A6C34878D82A}">
                    <a16:rowId xmlns:a16="http://schemas.microsoft.com/office/drawing/2014/main" val="10008"/>
                  </a:ext>
                </a:extLst>
              </a:tr>
              <a:tr h="274320">
                <a:tc>
                  <a:txBody>
                    <a:bodyPr/>
                    <a:lstStyle/>
                    <a:p>
                      <a:r>
                        <a:rPr lang="en-US" sz="1400" dirty="0">
                          <a:solidFill>
                            <a:srgbClr val="3F4443"/>
                          </a:solidFill>
                        </a:rPr>
                        <a:t>Generic</a:t>
                      </a:r>
                    </a:p>
                  </a:txBody>
                  <a:tcPr anchor="ctr"/>
                </a:tc>
                <a:tc>
                  <a:txBody>
                    <a:bodyPr/>
                    <a:lstStyle/>
                    <a:p>
                      <a:pPr algn="ctr"/>
                      <a:r>
                        <a:rPr lang="en-US" sz="1400" dirty="0">
                          <a:solidFill>
                            <a:srgbClr val="3F4443"/>
                          </a:solidFill>
                        </a:rPr>
                        <a:t>Deductible then $25 copay</a:t>
                      </a:r>
                    </a:p>
                  </a:txBody>
                  <a:tcPr anchor="ctr"/>
                </a:tc>
                <a:tc>
                  <a:txBody>
                    <a:bodyPr/>
                    <a:lstStyle/>
                    <a:p>
                      <a:pPr algn="ctr"/>
                      <a:r>
                        <a:rPr lang="en-US" sz="1400" dirty="0">
                          <a:solidFill>
                            <a:srgbClr val="3F4443"/>
                          </a:solidFill>
                        </a:rPr>
                        <a:t>$25 copay</a:t>
                      </a:r>
                    </a:p>
                  </a:txBody>
                  <a:tcPr anchor="ctr"/>
                </a:tc>
                <a:extLst>
                  <a:ext uri="{0D108BD9-81ED-4DB2-BD59-A6C34878D82A}">
                    <a16:rowId xmlns:a16="http://schemas.microsoft.com/office/drawing/2014/main" val="10009"/>
                  </a:ext>
                </a:extLst>
              </a:tr>
              <a:tr h="274320">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Preferred Brand Name</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Deductible then $87.50 copay</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$162.50 copay</a:t>
                      </a:r>
                    </a:p>
                  </a:txBody>
                  <a:tcPr anchor="ctr"/>
                </a:tc>
                <a:extLst>
                  <a:ext uri="{0D108BD9-81ED-4DB2-BD59-A6C34878D82A}">
                    <a16:rowId xmlns:a16="http://schemas.microsoft.com/office/drawing/2014/main" val="10010"/>
                  </a:ext>
                </a:extLst>
              </a:tr>
              <a:tr h="274320">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Non-Preferred Brand Name</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Deductible then $150 copay</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$312.50 copay</a:t>
                      </a:r>
                    </a:p>
                  </a:txBody>
                  <a:tcPr anchor="ctr"/>
                </a:tc>
                <a:extLst>
                  <a:ext uri="{0D108BD9-81ED-4DB2-BD59-A6C34878D82A}">
                    <a16:rowId xmlns:a16="http://schemas.microsoft.com/office/drawing/2014/main" val="10011"/>
                  </a:ext>
                </a:extLst>
              </a:tr>
              <a:tr h="274320">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Preferred Specialty</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Deductible then $625</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$625 copay</a:t>
                      </a:r>
                    </a:p>
                  </a:txBody>
                  <a:tcPr anchor="ctr"/>
                </a:tc>
                <a:extLst>
                  <a:ext uri="{0D108BD9-81ED-4DB2-BD59-A6C34878D82A}">
                    <a16:rowId xmlns:a16="http://schemas.microsoft.com/office/drawing/2014/main" val="10012"/>
                  </a:ext>
                </a:extLst>
              </a:tr>
            </a:tbl>
          </a:graphicData>
        </a:graphic>
      </p:graphicFrame>
      <p:pic>
        <p:nvPicPr>
          <p:cNvPr id="19" name="Picture 18">
            <a:extLst>
              <a:ext uri="{FF2B5EF4-FFF2-40B4-BE49-F238E27FC236}">
                <a16:creationId xmlns:a16="http://schemas.microsoft.com/office/drawing/2014/main" id="{06E473E0-7D5C-2EE7-B855-9DC880AF7C46}"/>
              </a:ext>
            </a:extLst>
          </p:cNvPr>
          <p:cNvPicPr>
            <a:picLocks noChangeAspect="1"/>
          </p:cNvPicPr>
          <p:nvPr/>
        </p:nvPicPr>
        <p:blipFill>
          <a:blip r:embed="rId2"/>
          <a:stretch>
            <a:fillRect/>
          </a:stretch>
        </p:blipFill>
        <p:spPr>
          <a:xfrm>
            <a:off x="6531077" y="12290"/>
            <a:ext cx="2224303" cy="1400488"/>
          </a:xfrm>
          <a:prstGeom prst="rect">
            <a:avLst/>
          </a:prstGeom>
        </p:spPr>
      </p:pic>
      <p:pic>
        <p:nvPicPr>
          <p:cNvPr id="20" name="Picture 19">
            <a:extLst>
              <a:ext uri="{FF2B5EF4-FFF2-40B4-BE49-F238E27FC236}">
                <a16:creationId xmlns:a16="http://schemas.microsoft.com/office/drawing/2014/main" id="{1DABC865-DF82-FB0B-D33F-054AC4B7D873}"/>
              </a:ext>
            </a:extLst>
          </p:cNvPr>
          <p:cNvPicPr>
            <a:picLocks noChangeAspect="1"/>
          </p:cNvPicPr>
          <p:nvPr/>
        </p:nvPicPr>
        <p:blipFill>
          <a:blip r:embed="rId3"/>
          <a:stretch>
            <a:fillRect/>
          </a:stretch>
        </p:blipFill>
        <p:spPr>
          <a:xfrm>
            <a:off x="388620" y="228600"/>
            <a:ext cx="3219056" cy="1795619"/>
          </a:xfrm>
          <a:prstGeom prst="rect">
            <a:avLst/>
          </a:prstGeom>
        </p:spPr>
      </p:pic>
    </p:spTree>
    <p:extLst>
      <p:ext uri="{BB962C8B-B14F-4D97-AF65-F5344CB8AC3E}">
        <p14:creationId xmlns:p14="http://schemas.microsoft.com/office/powerpoint/2010/main" val="383840523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658B-8C5B-A911-78AE-3E7D5EAF9B27}"/>
              </a:ext>
            </a:extLst>
          </p:cNvPr>
          <p:cNvSpPr>
            <a:spLocks noGrp="1"/>
          </p:cNvSpPr>
          <p:nvPr>
            <p:ph type="title"/>
          </p:nvPr>
        </p:nvSpPr>
        <p:spPr>
          <a:xfrm>
            <a:off x="533400" y="533400"/>
            <a:ext cx="7886700" cy="994172"/>
          </a:xfrm>
        </p:spPr>
        <p:txBody>
          <a:bodyPr>
            <a:normAutofit/>
          </a:bodyPr>
          <a:lstStyle/>
          <a:p>
            <a:r>
              <a:rPr lang="en-US" i="0" dirty="0">
                <a:effectLst/>
                <a:latin typeface="+mj-lt"/>
              </a:rPr>
              <a:t>What medical plan do I choose? </a:t>
            </a:r>
            <a:br>
              <a:rPr lang="en-US" i="0" dirty="0">
                <a:effectLst/>
                <a:latin typeface="+mj-lt"/>
              </a:rPr>
            </a:br>
            <a:endParaRPr lang="en-US" dirty="0">
              <a:latin typeface="+mj-lt"/>
            </a:endParaRPr>
          </a:p>
        </p:txBody>
      </p:sp>
      <p:sp>
        <p:nvSpPr>
          <p:cNvPr id="3" name="Content Placeholder 2">
            <a:extLst>
              <a:ext uri="{FF2B5EF4-FFF2-40B4-BE49-F238E27FC236}">
                <a16:creationId xmlns:a16="http://schemas.microsoft.com/office/drawing/2014/main" id="{CCBE8DDA-3DCB-A50B-A0AE-696875A91F71}"/>
              </a:ext>
            </a:extLst>
          </p:cNvPr>
          <p:cNvSpPr>
            <a:spLocks noGrp="1"/>
          </p:cNvSpPr>
          <p:nvPr>
            <p:ph idx="1"/>
          </p:nvPr>
        </p:nvSpPr>
        <p:spPr>
          <a:xfrm>
            <a:off x="528484" y="1354394"/>
            <a:ext cx="8191500" cy="3462149"/>
          </a:xfrm>
        </p:spPr>
        <p:txBody>
          <a:bodyPr>
            <a:normAutofit fontScale="40000" lnSpcReduction="20000"/>
          </a:bodyPr>
          <a:lstStyle/>
          <a:p>
            <a:pPr marL="0" indent="0">
              <a:buNone/>
            </a:pPr>
            <a:r>
              <a:rPr lang="en-US" sz="4500" b="1" dirty="0">
                <a:solidFill>
                  <a:srgbClr val="FF4713"/>
                </a:solidFill>
                <a:latin typeface="+mn-lt"/>
              </a:rPr>
              <a:t>PPO Plan: Traditional Preferred Provider Organization Plan. </a:t>
            </a:r>
          </a:p>
          <a:p>
            <a:pPr marL="0" indent="0">
              <a:buNone/>
            </a:pPr>
            <a:endParaRPr lang="en-US" sz="4500" b="1" dirty="0">
              <a:solidFill>
                <a:srgbClr val="FF4713"/>
              </a:solidFill>
              <a:latin typeface="+mn-lt"/>
            </a:endParaRPr>
          </a:p>
          <a:p>
            <a:pPr algn="just"/>
            <a:r>
              <a:rPr lang="en-US" sz="4500" dirty="0">
                <a:solidFill>
                  <a:srgbClr val="58585A"/>
                </a:solidFill>
                <a:latin typeface="+mn-lt"/>
              </a:rPr>
              <a:t>Compared to an HSA plan, this one has higher paycheck cost, lower deductible, higher out of pocket max.</a:t>
            </a:r>
          </a:p>
          <a:p>
            <a:pPr algn="just"/>
            <a:endParaRPr lang="en-US" sz="4500" dirty="0">
              <a:solidFill>
                <a:srgbClr val="58585A"/>
              </a:solidFill>
              <a:latin typeface="+mn-lt"/>
            </a:endParaRPr>
          </a:p>
          <a:p>
            <a:pPr algn="just"/>
            <a:r>
              <a:rPr lang="en-US" sz="4500" dirty="0">
                <a:solidFill>
                  <a:srgbClr val="58585A"/>
                </a:solidFill>
                <a:latin typeface="+mn-lt"/>
              </a:rPr>
              <a:t>Copayments (with no deductible) apply to office visits, prescriptions</a:t>
            </a:r>
          </a:p>
          <a:p>
            <a:pPr algn="just"/>
            <a:r>
              <a:rPr lang="en-US" sz="4500" dirty="0">
                <a:solidFill>
                  <a:srgbClr val="58585A"/>
                </a:solidFill>
                <a:latin typeface="+mn-lt"/>
              </a:rPr>
              <a:t>All copayments apply to the out-of-pocket max.</a:t>
            </a:r>
          </a:p>
          <a:p>
            <a:pPr algn="just"/>
            <a:endParaRPr lang="en-US" sz="4500" dirty="0">
              <a:solidFill>
                <a:srgbClr val="58585A"/>
              </a:solidFill>
              <a:latin typeface="+mn-lt"/>
            </a:endParaRPr>
          </a:p>
          <a:p>
            <a:pPr algn="just"/>
            <a:r>
              <a:rPr lang="en-US" sz="4500" dirty="0">
                <a:solidFill>
                  <a:srgbClr val="58585A"/>
                </a:solidFill>
                <a:latin typeface="+mn-lt"/>
              </a:rPr>
              <a:t>This plan is good for those with steady, predictable medical expenses with lower out of pocket immediate risk exposure. (You're willing to pay higher premiums than the HSA in exchange for the certainty of lower out-of-pocket costs related to specific medical needs.)</a:t>
            </a:r>
          </a:p>
          <a:p>
            <a:endParaRPr lang="en-US" dirty="0">
              <a:solidFill>
                <a:srgbClr val="58585A"/>
              </a:solidFill>
              <a:latin typeface="Avenir LT W01_85 Heavy1475544"/>
            </a:endParaRPr>
          </a:p>
        </p:txBody>
      </p:sp>
      <p:pic>
        <p:nvPicPr>
          <p:cNvPr id="4" name="Picture 3">
            <a:extLst>
              <a:ext uri="{FF2B5EF4-FFF2-40B4-BE49-F238E27FC236}">
                <a16:creationId xmlns:a16="http://schemas.microsoft.com/office/drawing/2014/main" id="{F1328A2A-472D-8738-16D7-472838331A2B}"/>
              </a:ext>
            </a:extLst>
          </p:cNvPr>
          <p:cNvPicPr>
            <a:picLocks noChangeAspect="1"/>
          </p:cNvPicPr>
          <p:nvPr/>
        </p:nvPicPr>
        <p:blipFill>
          <a:blip r:embed="rId2"/>
          <a:stretch>
            <a:fillRect/>
          </a:stretch>
        </p:blipFill>
        <p:spPr>
          <a:xfrm>
            <a:off x="6954292" y="516194"/>
            <a:ext cx="1915634" cy="1206849"/>
          </a:xfrm>
          <a:prstGeom prst="rect">
            <a:avLst/>
          </a:prstGeom>
          <a:noFill/>
        </p:spPr>
      </p:pic>
    </p:spTree>
    <p:extLst>
      <p:ext uri="{BB962C8B-B14F-4D97-AF65-F5344CB8AC3E}">
        <p14:creationId xmlns:p14="http://schemas.microsoft.com/office/powerpoint/2010/main" val="400824854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658B-8C5B-A911-78AE-3E7D5EAF9B27}"/>
              </a:ext>
            </a:extLst>
          </p:cNvPr>
          <p:cNvSpPr>
            <a:spLocks noGrp="1"/>
          </p:cNvSpPr>
          <p:nvPr>
            <p:ph type="title"/>
          </p:nvPr>
        </p:nvSpPr>
        <p:spPr>
          <a:xfrm>
            <a:off x="381000" y="457200"/>
            <a:ext cx="7886700" cy="994172"/>
          </a:xfrm>
        </p:spPr>
        <p:txBody>
          <a:bodyPr>
            <a:normAutofit/>
          </a:bodyPr>
          <a:lstStyle/>
          <a:p>
            <a:r>
              <a:rPr lang="en-US" i="0" dirty="0">
                <a:effectLst/>
              </a:rPr>
              <a:t>What medical plan do I choose? </a:t>
            </a:r>
            <a:br>
              <a:rPr lang="en-US" i="0" dirty="0">
                <a:effectLst/>
              </a:rPr>
            </a:br>
            <a:endParaRPr lang="en-US" dirty="0"/>
          </a:p>
        </p:txBody>
      </p:sp>
      <p:sp>
        <p:nvSpPr>
          <p:cNvPr id="3" name="Content Placeholder 2">
            <a:extLst>
              <a:ext uri="{FF2B5EF4-FFF2-40B4-BE49-F238E27FC236}">
                <a16:creationId xmlns:a16="http://schemas.microsoft.com/office/drawing/2014/main" id="{CCBE8DDA-3DCB-A50B-A0AE-696875A91F71}"/>
              </a:ext>
            </a:extLst>
          </p:cNvPr>
          <p:cNvSpPr>
            <a:spLocks noGrp="1"/>
          </p:cNvSpPr>
          <p:nvPr>
            <p:ph idx="1"/>
          </p:nvPr>
        </p:nvSpPr>
        <p:spPr>
          <a:xfrm>
            <a:off x="410497" y="1231490"/>
            <a:ext cx="8187813" cy="3678910"/>
          </a:xfrm>
        </p:spPr>
        <p:txBody>
          <a:bodyPr>
            <a:normAutofit fontScale="62500" lnSpcReduction="20000"/>
          </a:bodyPr>
          <a:lstStyle/>
          <a:p>
            <a:pPr marL="0" indent="0" algn="just">
              <a:buNone/>
            </a:pPr>
            <a:r>
              <a:rPr lang="en-US" sz="2800" b="1" dirty="0">
                <a:solidFill>
                  <a:srgbClr val="FF4713"/>
                </a:solidFill>
              </a:rPr>
              <a:t>HDHP HSA Plan</a:t>
            </a:r>
            <a:r>
              <a:rPr lang="en-US" b="1" dirty="0">
                <a:solidFill>
                  <a:srgbClr val="FF4713"/>
                </a:solidFill>
              </a:rPr>
              <a:t> (High deductible Plan)</a:t>
            </a:r>
          </a:p>
          <a:p>
            <a:pPr marL="0" indent="0" algn="just">
              <a:buNone/>
            </a:pPr>
            <a:endParaRPr lang="en-US" b="1" dirty="0">
              <a:solidFill>
                <a:srgbClr val="FF4713"/>
              </a:solidFill>
            </a:endParaRPr>
          </a:p>
          <a:p>
            <a:pPr algn="just"/>
            <a:r>
              <a:rPr lang="en-US" dirty="0">
                <a:solidFill>
                  <a:srgbClr val="58585A"/>
                </a:solidFill>
              </a:rPr>
              <a:t>Compared to a PPO plan, this plan has a lower paycheck cost, higher deductible, lower out of pocket max. </a:t>
            </a:r>
          </a:p>
          <a:p>
            <a:pPr algn="just"/>
            <a:endParaRPr lang="en-US" dirty="0">
              <a:solidFill>
                <a:srgbClr val="58585A"/>
              </a:solidFill>
            </a:endParaRPr>
          </a:p>
          <a:p>
            <a:pPr algn="just"/>
            <a:r>
              <a:rPr lang="en-US" dirty="0">
                <a:solidFill>
                  <a:srgbClr val="58585A"/>
                </a:solidFill>
              </a:rPr>
              <a:t>Must pay the entire services and meet the deductible before insurance coverage begins (excluding preventive visits).</a:t>
            </a:r>
          </a:p>
          <a:p>
            <a:pPr algn="just"/>
            <a:endParaRPr lang="en-US" dirty="0">
              <a:solidFill>
                <a:srgbClr val="58585A"/>
              </a:solidFill>
            </a:endParaRPr>
          </a:p>
          <a:p>
            <a:pPr algn="just"/>
            <a:r>
              <a:rPr lang="en-US" dirty="0">
                <a:solidFill>
                  <a:srgbClr val="58585A"/>
                </a:solidFill>
              </a:rPr>
              <a:t>Can establish a health savings account (HSA) to cover current &amp; future health expenses.</a:t>
            </a:r>
          </a:p>
          <a:p>
            <a:pPr marL="0" indent="0" algn="just">
              <a:buNone/>
            </a:pPr>
            <a:endParaRPr lang="en-US" dirty="0">
              <a:solidFill>
                <a:srgbClr val="58585A"/>
              </a:solidFill>
            </a:endParaRPr>
          </a:p>
          <a:p>
            <a:pPr algn="just"/>
            <a:r>
              <a:rPr lang="en-US" dirty="0">
                <a:solidFill>
                  <a:srgbClr val="58585A"/>
                </a:solidFill>
              </a:rPr>
              <a:t>This plan is good for those who want to pay less with each paycheck and want the company contribution to the HSA but has readily available funds to pay for all health care costs before the deductible is met.</a:t>
            </a:r>
          </a:p>
          <a:p>
            <a:endParaRPr lang="en-US" dirty="0">
              <a:solidFill>
                <a:srgbClr val="58585A"/>
              </a:solidFill>
              <a:latin typeface="Avenir LT W01_85 Heavy1475544"/>
            </a:endParaRPr>
          </a:p>
        </p:txBody>
      </p:sp>
      <p:pic>
        <p:nvPicPr>
          <p:cNvPr id="4" name="Picture 3">
            <a:extLst>
              <a:ext uri="{FF2B5EF4-FFF2-40B4-BE49-F238E27FC236}">
                <a16:creationId xmlns:a16="http://schemas.microsoft.com/office/drawing/2014/main" id="{D200ADF7-112C-D794-0847-121909EACC18}"/>
              </a:ext>
            </a:extLst>
          </p:cNvPr>
          <p:cNvPicPr>
            <a:picLocks noChangeAspect="1"/>
          </p:cNvPicPr>
          <p:nvPr/>
        </p:nvPicPr>
        <p:blipFill>
          <a:blip r:embed="rId2"/>
          <a:stretch>
            <a:fillRect/>
          </a:stretch>
        </p:blipFill>
        <p:spPr>
          <a:xfrm>
            <a:off x="6953063" y="469490"/>
            <a:ext cx="1915634" cy="1206849"/>
          </a:xfrm>
          <a:prstGeom prst="rect">
            <a:avLst/>
          </a:prstGeom>
          <a:noFill/>
        </p:spPr>
      </p:pic>
    </p:spTree>
    <p:extLst>
      <p:ext uri="{BB962C8B-B14F-4D97-AF65-F5344CB8AC3E}">
        <p14:creationId xmlns:p14="http://schemas.microsoft.com/office/powerpoint/2010/main" val="146012473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658B-8C5B-A911-78AE-3E7D5EAF9B27}"/>
              </a:ext>
            </a:extLst>
          </p:cNvPr>
          <p:cNvSpPr>
            <a:spLocks noGrp="1"/>
          </p:cNvSpPr>
          <p:nvPr>
            <p:ph type="title"/>
          </p:nvPr>
        </p:nvSpPr>
        <p:spPr>
          <a:xfrm>
            <a:off x="235974" y="550228"/>
            <a:ext cx="7886700" cy="994172"/>
          </a:xfrm>
        </p:spPr>
        <p:txBody>
          <a:bodyPr>
            <a:normAutofit/>
          </a:bodyPr>
          <a:lstStyle/>
          <a:p>
            <a:r>
              <a:rPr lang="en-US" sz="2800" dirty="0"/>
              <a:t>UHC Medical –  Highlights</a:t>
            </a:r>
            <a:br>
              <a:rPr lang="en-US" i="0" dirty="0">
                <a:effectLst/>
              </a:rPr>
            </a:br>
            <a:endParaRPr lang="en-US" dirty="0"/>
          </a:p>
        </p:txBody>
      </p:sp>
      <p:sp>
        <p:nvSpPr>
          <p:cNvPr id="3" name="Content Placeholder 2">
            <a:extLst>
              <a:ext uri="{FF2B5EF4-FFF2-40B4-BE49-F238E27FC236}">
                <a16:creationId xmlns:a16="http://schemas.microsoft.com/office/drawing/2014/main" id="{CCBE8DDA-3DCB-A50B-A0AE-696875A91F71}"/>
              </a:ext>
            </a:extLst>
          </p:cNvPr>
          <p:cNvSpPr>
            <a:spLocks noGrp="1"/>
          </p:cNvSpPr>
          <p:nvPr>
            <p:ph idx="1"/>
          </p:nvPr>
        </p:nvSpPr>
        <p:spPr>
          <a:xfrm>
            <a:off x="208935" y="1206849"/>
            <a:ext cx="8726130" cy="3678910"/>
          </a:xfrm>
        </p:spPr>
        <p:txBody>
          <a:bodyPr>
            <a:normAutofit/>
          </a:bodyPr>
          <a:lstStyle/>
          <a:p>
            <a:pPr marL="0" indent="0">
              <a:spcBef>
                <a:spcPct val="0"/>
              </a:spcBef>
              <a:buNone/>
            </a:pPr>
            <a:r>
              <a:rPr lang="en-US" sz="1800" b="1" dirty="0">
                <a:solidFill>
                  <a:srgbClr val="3F4443"/>
                </a:solidFill>
                <a:latin typeface="Arial" panose="020B0604020202020204" pitchFamily="34" charset="0"/>
              </a:rPr>
              <a:t>Preventive care</a:t>
            </a:r>
            <a:r>
              <a:rPr lang="en-US" sz="1800" dirty="0">
                <a:solidFill>
                  <a:srgbClr val="3F4443"/>
                </a:solidFill>
                <a:latin typeface="Arial" panose="020B0604020202020204" pitchFamily="34" charset="0"/>
              </a:rPr>
              <a:t>– covered at 100% on all UHC medical plan options</a:t>
            </a:r>
          </a:p>
          <a:p>
            <a:pPr marL="0" indent="0">
              <a:spcBef>
                <a:spcPct val="0"/>
              </a:spcBef>
              <a:buNone/>
            </a:pPr>
            <a:r>
              <a:rPr lang="en-US" sz="1800" b="1" dirty="0">
                <a:solidFill>
                  <a:srgbClr val="3F4443"/>
                </a:solidFill>
                <a:latin typeface="Arial" panose="020B0604020202020204" pitchFamily="34" charset="0"/>
              </a:rPr>
              <a:t>Stay in network </a:t>
            </a:r>
            <a:r>
              <a:rPr lang="en-US" sz="1800" dirty="0">
                <a:solidFill>
                  <a:srgbClr val="3F4443"/>
                </a:solidFill>
                <a:latin typeface="Arial" panose="020B0604020202020204" pitchFamily="34" charset="0"/>
              </a:rPr>
              <a:t>– sing in to myuhc.com &gt; Find Care and Costs</a:t>
            </a:r>
          </a:p>
          <a:p>
            <a:pPr marL="0" indent="0">
              <a:spcBef>
                <a:spcPct val="0"/>
              </a:spcBef>
              <a:buNone/>
            </a:pPr>
            <a:r>
              <a:rPr lang="en-US" sz="1800" b="1" dirty="0">
                <a:solidFill>
                  <a:srgbClr val="3F4443"/>
                </a:solidFill>
              </a:rPr>
              <a:t>UHC virtual visits </a:t>
            </a:r>
            <a:r>
              <a:rPr lang="en-US" sz="1800" dirty="0">
                <a:solidFill>
                  <a:srgbClr val="3F4443"/>
                </a:solidFill>
              </a:rPr>
              <a:t>– for nonemergency issues at myuhc.com/virtual visits</a:t>
            </a:r>
            <a:endParaRPr lang="en-US" sz="1800" dirty="0">
              <a:solidFill>
                <a:srgbClr val="3F4443"/>
              </a:solidFill>
              <a:latin typeface="Arial" panose="020B0604020202020204" pitchFamily="34" charset="0"/>
            </a:endParaRPr>
          </a:p>
          <a:p>
            <a:endParaRPr lang="en-US" dirty="0">
              <a:solidFill>
                <a:srgbClr val="58585A"/>
              </a:solidFill>
              <a:latin typeface="Avenir LT W01_85 Heavy1475544"/>
            </a:endParaRPr>
          </a:p>
        </p:txBody>
      </p:sp>
      <p:pic>
        <p:nvPicPr>
          <p:cNvPr id="4" name="Picture 3">
            <a:extLst>
              <a:ext uri="{FF2B5EF4-FFF2-40B4-BE49-F238E27FC236}">
                <a16:creationId xmlns:a16="http://schemas.microsoft.com/office/drawing/2014/main" id="{D200ADF7-112C-D794-0847-121909EACC18}"/>
              </a:ext>
            </a:extLst>
          </p:cNvPr>
          <p:cNvPicPr>
            <a:picLocks noChangeAspect="1"/>
          </p:cNvPicPr>
          <p:nvPr/>
        </p:nvPicPr>
        <p:blipFill>
          <a:blip r:embed="rId2"/>
          <a:stretch>
            <a:fillRect/>
          </a:stretch>
        </p:blipFill>
        <p:spPr>
          <a:xfrm>
            <a:off x="6992392" y="0"/>
            <a:ext cx="1915634" cy="1206849"/>
          </a:xfrm>
          <a:prstGeom prst="rect">
            <a:avLst/>
          </a:prstGeom>
          <a:noFill/>
        </p:spPr>
      </p:pic>
      <p:pic>
        <p:nvPicPr>
          <p:cNvPr id="5" name="Picture 4">
            <a:extLst>
              <a:ext uri="{FF2B5EF4-FFF2-40B4-BE49-F238E27FC236}">
                <a16:creationId xmlns:a16="http://schemas.microsoft.com/office/drawing/2014/main" id="{B33DF994-3F4D-2FA7-1FEA-3E990AED140B}"/>
              </a:ext>
            </a:extLst>
          </p:cNvPr>
          <p:cNvPicPr>
            <a:picLocks noChangeAspect="1"/>
          </p:cNvPicPr>
          <p:nvPr/>
        </p:nvPicPr>
        <p:blipFill rotWithShape="1">
          <a:blip r:embed="rId3"/>
          <a:srcRect l="1760" t="10153" r="40570" b="3758"/>
          <a:stretch/>
        </p:blipFill>
        <p:spPr>
          <a:xfrm>
            <a:off x="4355262" y="2254162"/>
            <a:ext cx="4688681" cy="3838445"/>
          </a:xfrm>
          <a:prstGeom prst="rect">
            <a:avLst/>
          </a:prstGeom>
        </p:spPr>
      </p:pic>
      <p:pic>
        <p:nvPicPr>
          <p:cNvPr id="6" name="Picture 5">
            <a:extLst>
              <a:ext uri="{FF2B5EF4-FFF2-40B4-BE49-F238E27FC236}">
                <a16:creationId xmlns:a16="http://schemas.microsoft.com/office/drawing/2014/main" id="{E80DA18E-5212-E5A7-A481-2940463CA338}"/>
              </a:ext>
            </a:extLst>
          </p:cNvPr>
          <p:cNvPicPr>
            <a:picLocks noChangeAspect="1"/>
          </p:cNvPicPr>
          <p:nvPr/>
        </p:nvPicPr>
        <p:blipFill rotWithShape="1">
          <a:blip r:embed="rId4"/>
          <a:srcRect l="4836" t="1962" r="5600" b="23253"/>
          <a:stretch/>
        </p:blipFill>
        <p:spPr>
          <a:xfrm>
            <a:off x="34413" y="2254163"/>
            <a:ext cx="4334182" cy="3770515"/>
          </a:xfrm>
          <a:prstGeom prst="rect">
            <a:avLst/>
          </a:prstGeom>
        </p:spPr>
      </p:pic>
    </p:spTree>
    <p:extLst>
      <p:ext uri="{BB962C8B-B14F-4D97-AF65-F5344CB8AC3E}">
        <p14:creationId xmlns:p14="http://schemas.microsoft.com/office/powerpoint/2010/main" val="214247816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C96D597-1351-8C35-88DA-295C1BE2FF75}"/>
              </a:ext>
            </a:extLst>
          </p:cNvPr>
          <p:cNvPicPr>
            <a:picLocks noChangeAspect="1"/>
          </p:cNvPicPr>
          <p:nvPr/>
        </p:nvPicPr>
        <p:blipFill rotWithShape="1">
          <a:blip r:embed="rId3"/>
          <a:srcRect t="11229" r="2611"/>
          <a:stretch/>
        </p:blipFill>
        <p:spPr>
          <a:xfrm>
            <a:off x="-5708" y="1055058"/>
            <a:ext cx="9149708" cy="4888542"/>
          </a:xfrm>
          <a:prstGeom prst="rect">
            <a:avLst/>
          </a:prstGeom>
        </p:spPr>
      </p:pic>
      <p:sp>
        <p:nvSpPr>
          <p:cNvPr id="2" name="Title 1">
            <a:extLst>
              <a:ext uri="{FF2B5EF4-FFF2-40B4-BE49-F238E27FC236}">
                <a16:creationId xmlns:a16="http://schemas.microsoft.com/office/drawing/2014/main" id="{14E8C875-2ACF-4A78-B6CE-E6FF95B9823A}"/>
              </a:ext>
            </a:extLst>
          </p:cNvPr>
          <p:cNvSpPr>
            <a:spLocks noGrp="1"/>
          </p:cNvSpPr>
          <p:nvPr>
            <p:ph type="title"/>
          </p:nvPr>
        </p:nvSpPr>
        <p:spPr>
          <a:xfrm>
            <a:off x="457200" y="7374"/>
            <a:ext cx="8229600" cy="868362"/>
          </a:xfrm>
        </p:spPr>
        <p:txBody>
          <a:bodyPr/>
          <a:lstStyle/>
          <a:p>
            <a:r>
              <a:rPr lang="en-US" dirty="0"/>
              <a:t>Wellness – UHC Rewards up to $300</a:t>
            </a:r>
            <a:endParaRPr lang="en-US" dirty="0">
              <a:highlight>
                <a:srgbClr val="FFFF00"/>
              </a:highlight>
            </a:endParaRPr>
          </a:p>
        </p:txBody>
      </p:sp>
      <p:sp>
        <p:nvSpPr>
          <p:cNvPr id="6" name="TextBox 5">
            <a:extLst>
              <a:ext uri="{FF2B5EF4-FFF2-40B4-BE49-F238E27FC236}">
                <a16:creationId xmlns:a16="http://schemas.microsoft.com/office/drawing/2014/main" id="{E3ABCD0D-D3D1-4C58-9F54-45BB139F159B}"/>
              </a:ext>
            </a:extLst>
          </p:cNvPr>
          <p:cNvSpPr txBox="1"/>
          <p:nvPr/>
        </p:nvSpPr>
        <p:spPr>
          <a:xfrm>
            <a:off x="439994" y="631301"/>
            <a:ext cx="8077200" cy="369332"/>
          </a:xfrm>
          <a:prstGeom prst="rect">
            <a:avLst/>
          </a:prstGeom>
          <a:noFill/>
        </p:spPr>
        <p:txBody>
          <a:bodyPr wrap="square" rtlCol="0">
            <a:spAutoFit/>
          </a:bodyPr>
          <a:lstStyle/>
          <a:p>
            <a:r>
              <a:rPr lang="en-US" dirty="0">
                <a:solidFill>
                  <a:srgbClr val="FF4713"/>
                </a:solidFill>
              </a:rPr>
              <a:t>Available to employees &amp; spouses enrolled in a UHC plan</a:t>
            </a:r>
          </a:p>
        </p:txBody>
      </p:sp>
      <p:pic>
        <p:nvPicPr>
          <p:cNvPr id="7" name="Picture 6">
            <a:extLst>
              <a:ext uri="{FF2B5EF4-FFF2-40B4-BE49-F238E27FC236}">
                <a16:creationId xmlns:a16="http://schemas.microsoft.com/office/drawing/2014/main" id="{8BA5CACD-C65E-4151-ACEA-C24682C6B187}"/>
              </a:ext>
            </a:extLst>
          </p:cNvPr>
          <p:cNvPicPr>
            <a:picLocks noChangeAspect="1"/>
          </p:cNvPicPr>
          <p:nvPr/>
        </p:nvPicPr>
        <p:blipFill>
          <a:blip r:embed="rId4"/>
          <a:stretch>
            <a:fillRect/>
          </a:stretch>
        </p:blipFill>
        <p:spPr>
          <a:xfrm>
            <a:off x="7315200" y="-5208"/>
            <a:ext cx="1628832" cy="1025561"/>
          </a:xfrm>
          <a:prstGeom prst="rect">
            <a:avLst/>
          </a:prstGeom>
        </p:spPr>
      </p:pic>
      <p:pic>
        <p:nvPicPr>
          <p:cNvPr id="13" name="Picture 12">
            <a:extLst>
              <a:ext uri="{FF2B5EF4-FFF2-40B4-BE49-F238E27FC236}">
                <a16:creationId xmlns:a16="http://schemas.microsoft.com/office/drawing/2014/main" id="{FE522728-9E61-AFDB-F1A7-962A3BB4EAD0}"/>
              </a:ext>
            </a:extLst>
          </p:cNvPr>
          <p:cNvPicPr>
            <a:picLocks noChangeAspect="1"/>
          </p:cNvPicPr>
          <p:nvPr/>
        </p:nvPicPr>
        <p:blipFill rotWithShape="1">
          <a:blip r:embed="rId5"/>
          <a:srcRect b="29388"/>
          <a:stretch/>
        </p:blipFill>
        <p:spPr>
          <a:xfrm>
            <a:off x="7663877" y="5456903"/>
            <a:ext cx="1324400" cy="1371600"/>
          </a:xfrm>
          <a:prstGeom prst="rect">
            <a:avLst/>
          </a:prstGeom>
        </p:spPr>
      </p:pic>
      <p:pic>
        <p:nvPicPr>
          <p:cNvPr id="17" name="Picture 16">
            <a:extLst>
              <a:ext uri="{FF2B5EF4-FFF2-40B4-BE49-F238E27FC236}">
                <a16:creationId xmlns:a16="http://schemas.microsoft.com/office/drawing/2014/main" id="{DF13B4B4-A3D4-6308-03F3-1EE69986C95E}"/>
              </a:ext>
            </a:extLst>
          </p:cNvPr>
          <p:cNvPicPr>
            <a:picLocks noChangeAspect="1"/>
          </p:cNvPicPr>
          <p:nvPr/>
        </p:nvPicPr>
        <p:blipFill rotWithShape="1">
          <a:blip r:embed="rId6"/>
          <a:srcRect t="7684"/>
          <a:stretch/>
        </p:blipFill>
        <p:spPr>
          <a:xfrm>
            <a:off x="6172200" y="5881747"/>
            <a:ext cx="1385683" cy="946756"/>
          </a:xfrm>
          <a:prstGeom prst="rect">
            <a:avLst/>
          </a:prstGeom>
        </p:spPr>
      </p:pic>
    </p:spTree>
    <p:extLst>
      <p:ext uri="{BB962C8B-B14F-4D97-AF65-F5344CB8AC3E}">
        <p14:creationId xmlns:p14="http://schemas.microsoft.com/office/powerpoint/2010/main" val="250335717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a:lnSpc>
                <a:spcPct val="90000"/>
              </a:lnSpc>
            </a:pPr>
            <a:r>
              <a:rPr lang="en-US" dirty="0"/>
              <a:t> APEX MEC Medical/Rx </a:t>
            </a:r>
            <a:br>
              <a:rPr lang="en-US" dirty="0"/>
            </a:br>
            <a:endParaRPr lang="en-US" dirty="0"/>
          </a:p>
        </p:txBody>
      </p:sp>
      <p:pic>
        <p:nvPicPr>
          <p:cNvPr id="5" name="Graphic 4">
            <a:extLst>
              <a:ext uri="{FF2B5EF4-FFF2-40B4-BE49-F238E27FC236}">
                <a16:creationId xmlns:a16="http://schemas.microsoft.com/office/drawing/2014/main" id="{34D9E876-1F69-62F8-BD98-A00DCC0F63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6800" y="2133600"/>
            <a:ext cx="6611432" cy="2209800"/>
          </a:xfrm>
          <a:prstGeom prst="rect">
            <a:avLst/>
          </a:prstGeom>
        </p:spPr>
      </p:pic>
    </p:spTree>
    <p:extLst>
      <p:ext uri="{BB962C8B-B14F-4D97-AF65-F5344CB8AC3E}">
        <p14:creationId xmlns:p14="http://schemas.microsoft.com/office/powerpoint/2010/main" val="159793683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658B-8C5B-A911-78AE-3E7D5EAF9B27}"/>
              </a:ext>
            </a:extLst>
          </p:cNvPr>
          <p:cNvSpPr>
            <a:spLocks noGrp="1"/>
          </p:cNvSpPr>
          <p:nvPr>
            <p:ph type="title"/>
          </p:nvPr>
        </p:nvSpPr>
        <p:spPr>
          <a:xfrm>
            <a:off x="400050" y="228600"/>
            <a:ext cx="7886700" cy="994172"/>
          </a:xfrm>
        </p:spPr>
        <p:txBody>
          <a:bodyPr>
            <a:normAutofit/>
          </a:bodyPr>
          <a:lstStyle/>
          <a:p>
            <a:r>
              <a:rPr lang="en-US" i="0" dirty="0">
                <a:effectLst/>
                <a:latin typeface="+mn-lt"/>
              </a:rPr>
              <a:t>What medical plan do I choose? </a:t>
            </a:r>
            <a:br>
              <a:rPr lang="en-US" i="0" dirty="0">
                <a:effectLst/>
                <a:latin typeface="+mn-lt"/>
              </a:rPr>
            </a:br>
            <a:endParaRPr lang="en-US" dirty="0">
              <a:latin typeface="+mn-lt"/>
            </a:endParaRPr>
          </a:p>
        </p:txBody>
      </p:sp>
      <p:sp>
        <p:nvSpPr>
          <p:cNvPr id="3" name="Content Placeholder 2">
            <a:extLst>
              <a:ext uri="{FF2B5EF4-FFF2-40B4-BE49-F238E27FC236}">
                <a16:creationId xmlns:a16="http://schemas.microsoft.com/office/drawing/2014/main" id="{CCBE8DDA-3DCB-A50B-A0AE-696875A91F71}"/>
              </a:ext>
            </a:extLst>
          </p:cNvPr>
          <p:cNvSpPr>
            <a:spLocks noGrp="1"/>
          </p:cNvSpPr>
          <p:nvPr>
            <p:ph idx="1"/>
          </p:nvPr>
        </p:nvSpPr>
        <p:spPr>
          <a:xfrm>
            <a:off x="326923" y="1069078"/>
            <a:ext cx="8534400" cy="4188661"/>
          </a:xfrm>
        </p:spPr>
        <p:txBody>
          <a:bodyPr>
            <a:normAutofit fontScale="25000" lnSpcReduction="20000"/>
          </a:bodyPr>
          <a:lstStyle/>
          <a:p>
            <a:pPr marL="0" indent="0">
              <a:buNone/>
            </a:pPr>
            <a:r>
              <a:rPr lang="en-US" sz="7200" b="1" dirty="0">
                <a:solidFill>
                  <a:srgbClr val="FF4713"/>
                </a:solidFill>
              </a:rPr>
              <a:t>MEC - </a:t>
            </a:r>
            <a:r>
              <a:rPr lang="en-US" sz="7200" b="1" i="0" dirty="0">
                <a:solidFill>
                  <a:srgbClr val="FF4713"/>
                </a:solidFill>
                <a:effectLst/>
              </a:rPr>
              <a:t>Minimum Essential Coverage or “skinny plan” </a:t>
            </a:r>
          </a:p>
          <a:p>
            <a:pPr marL="0" indent="0">
              <a:buNone/>
            </a:pPr>
            <a:endParaRPr lang="en-US" sz="7200" b="1" i="0" dirty="0">
              <a:solidFill>
                <a:srgbClr val="FF4713"/>
              </a:solidFill>
              <a:effectLst/>
            </a:endParaRPr>
          </a:p>
          <a:p>
            <a:r>
              <a:rPr lang="en-US" sz="7200" dirty="0">
                <a:solidFill>
                  <a:srgbClr val="3F4443"/>
                </a:solidFill>
              </a:rPr>
              <a:t>This is not traditional health insurance. </a:t>
            </a:r>
            <a:r>
              <a:rPr lang="en-US" sz="7200" dirty="0">
                <a:solidFill>
                  <a:srgbClr val="3F4443"/>
                </a:solidFill>
                <a:effectLst/>
                <a:ea typeface="Calibri" panose="020F0502020204030204" pitchFamily="34" charset="0"/>
              </a:rPr>
              <a:t>This is separate from UHC plans.  Network is with PHCS.</a:t>
            </a:r>
          </a:p>
          <a:p>
            <a:endParaRPr lang="en-US" sz="7200" dirty="0">
              <a:solidFill>
                <a:srgbClr val="3F4443"/>
              </a:solidFill>
            </a:endParaRPr>
          </a:p>
          <a:p>
            <a:r>
              <a:rPr lang="en-US" sz="7200" b="0" i="0" dirty="0">
                <a:solidFill>
                  <a:srgbClr val="3F4443"/>
                </a:solidFill>
                <a:effectLst/>
              </a:rPr>
              <a:t>Less expensive weekly premiums but limited protection &amp; is not for everyone.</a:t>
            </a:r>
          </a:p>
          <a:p>
            <a:pPr marL="0" indent="0">
              <a:buNone/>
            </a:pPr>
            <a:r>
              <a:rPr lang="en-US" sz="7200" b="0" i="0" dirty="0">
                <a:solidFill>
                  <a:srgbClr val="3F4443"/>
                </a:solidFill>
                <a:effectLst/>
              </a:rPr>
              <a:t> </a:t>
            </a:r>
          </a:p>
          <a:p>
            <a:r>
              <a:rPr lang="en-US" sz="7200" dirty="0">
                <a:solidFill>
                  <a:srgbClr val="3F4443"/>
                </a:solidFill>
              </a:rPr>
              <a:t>This plan doesn’t provide coverage for the emergency room, surgeries, or inpatient hospital. </a:t>
            </a:r>
          </a:p>
          <a:p>
            <a:endParaRPr lang="en-US" sz="7200" dirty="0">
              <a:solidFill>
                <a:srgbClr val="3F4443"/>
              </a:solidFill>
            </a:endParaRPr>
          </a:p>
          <a:p>
            <a:r>
              <a:rPr lang="en-US" sz="7200" b="0" i="0" dirty="0">
                <a:solidFill>
                  <a:srgbClr val="3F4443"/>
                </a:solidFill>
                <a:effectLst/>
              </a:rPr>
              <a:t>This plan provides </a:t>
            </a:r>
            <a:r>
              <a:rPr lang="en-US" sz="7200" dirty="0">
                <a:solidFill>
                  <a:srgbClr val="3F4443"/>
                </a:solidFill>
              </a:rPr>
              <a:t>coverage at 100% for preventive services</a:t>
            </a:r>
          </a:p>
          <a:p>
            <a:r>
              <a:rPr lang="en-US" sz="7200" b="0" i="0" dirty="0">
                <a:solidFill>
                  <a:srgbClr val="3F4443"/>
                </a:solidFill>
                <a:effectLst/>
              </a:rPr>
              <a:t>Telehealth </a:t>
            </a:r>
            <a:r>
              <a:rPr lang="en-US" sz="7200" dirty="0">
                <a:solidFill>
                  <a:srgbClr val="3F4443"/>
                </a:solidFill>
              </a:rPr>
              <a:t>&amp; behavioral </a:t>
            </a:r>
            <a:r>
              <a:rPr lang="en-US" sz="7200" b="0" i="0" dirty="0">
                <a:solidFill>
                  <a:srgbClr val="3F4443"/>
                </a:solidFill>
                <a:effectLst/>
              </a:rPr>
              <a:t>services are free and unlimited. </a:t>
            </a:r>
          </a:p>
          <a:p>
            <a:endParaRPr lang="en-US" sz="7200" b="0" i="0" dirty="0">
              <a:solidFill>
                <a:srgbClr val="3F4443"/>
              </a:solidFill>
              <a:effectLst/>
            </a:endParaRPr>
          </a:p>
          <a:p>
            <a:r>
              <a:rPr lang="en-US" sz="6000" dirty="0">
                <a:solidFill>
                  <a:srgbClr val="3F4443"/>
                </a:solidFill>
              </a:rPr>
              <a:t>Provides 3 primary care visits for $20 per visit. A</a:t>
            </a:r>
            <a:r>
              <a:rPr lang="en-US" sz="6000" b="0" i="0" dirty="0">
                <a:solidFill>
                  <a:srgbClr val="3F4443"/>
                </a:solidFill>
                <a:effectLst/>
              </a:rPr>
              <a:t>dditional visits charges, your responsibility. </a:t>
            </a:r>
          </a:p>
          <a:p>
            <a:r>
              <a:rPr lang="en-US" sz="6000" dirty="0">
                <a:solidFill>
                  <a:srgbClr val="3F4443"/>
                </a:solidFill>
              </a:rPr>
              <a:t>Provides 3 specialty doctor visits for $50 per visit. A</a:t>
            </a:r>
            <a:r>
              <a:rPr lang="en-US" sz="6000" b="0" i="0" dirty="0">
                <a:solidFill>
                  <a:srgbClr val="3F4443"/>
                </a:solidFill>
                <a:effectLst/>
              </a:rPr>
              <a:t>dditional visits charges, your responsibility. </a:t>
            </a:r>
          </a:p>
          <a:p>
            <a:r>
              <a:rPr lang="en-US" sz="6000" b="0" i="0" dirty="0">
                <a:solidFill>
                  <a:srgbClr val="3F4443"/>
                </a:solidFill>
                <a:effectLst/>
              </a:rPr>
              <a:t>Provides 3 urgent care visits for $50 per visit. </a:t>
            </a:r>
            <a:r>
              <a:rPr lang="en-US" sz="6000" dirty="0">
                <a:solidFill>
                  <a:srgbClr val="3F4443"/>
                </a:solidFill>
              </a:rPr>
              <a:t>A</a:t>
            </a:r>
            <a:r>
              <a:rPr lang="en-US" sz="6000" b="0" i="0" dirty="0">
                <a:solidFill>
                  <a:srgbClr val="3F4443"/>
                </a:solidFill>
                <a:effectLst/>
              </a:rPr>
              <a:t>dditional visits charges, your responsibility. </a:t>
            </a:r>
          </a:p>
          <a:p>
            <a:r>
              <a:rPr lang="en-US" sz="6000" b="0" i="0" dirty="0">
                <a:solidFill>
                  <a:srgbClr val="3F4443"/>
                </a:solidFill>
                <a:effectLst/>
              </a:rPr>
              <a:t>Provides 5 visits to lab/x-ray for $50 per visit. </a:t>
            </a:r>
            <a:r>
              <a:rPr lang="en-US" sz="6000" dirty="0">
                <a:solidFill>
                  <a:srgbClr val="3F4443"/>
                </a:solidFill>
              </a:rPr>
              <a:t>A</a:t>
            </a:r>
            <a:r>
              <a:rPr lang="en-US" sz="6000" b="0" i="0" dirty="0">
                <a:solidFill>
                  <a:srgbClr val="3F4443"/>
                </a:solidFill>
                <a:effectLst/>
              </a:rPr>
              <a:t>dditional visits charges, your responsibility. </a:t>
            </a:r>
          </a:p>
          <a:p>
            <a:r>
              <a:rPr lang="en-US" sz="6000" dirty="0">
                <a:solidFill>
                  <a:srgbClr val="3F4443"/>
                </a:solidFill>
              </a:rPr>
              <a:t>Provides 1 imagining for $200. A</a:t>
            </a:r>
            <a:r>
              <a:rPr lang="en-US" sz="6000" b="0" i="0" dirty="0">
                <a:solidFill>
                  <a:srgbClr val="3F4443"/>
                </a:solidFill>
                <a:effectLst/>
              </a:rPr>
              <a:t>dditional visits charges, your responsibility. </a:t>
            </a:r>
          </a:p>
          <a:p>
            <a:pPr marL="0" indent="0">
              <a:buNone/>
            </a:pPr>
            <a:r>
              <a:rPr lang="en-US" sz="5600" b="0" i="0" dirty="0">
                <a:solidFill>
                  <a:srgbClr val="3F4443"/>
                </a:solidFill>
                <a:effectLst/>
              </a:rPr>
              <a:t> </a:t>
            </a:r>
          </a:p>
          <a:p>
            <a:r>
              <a:rPr lang="en-US" sz="7200" b="0" i="0" dirty="0">
                <a:solidFill>
                  <a:srgbClr val="3F4443"/>
                </a:solidFill>
                <a:effectLst/>
              </a:rPr>
              <a:t>For more details, including prescription coverages, see plan summary. </a:t>
            </a:r>
          </a:p>
          <a:p>
            <a:endParaRPr lang="en-US" dirty="0">
              <a:solidFill>
                <a:srgbClr val="58585A"/>
              </a:solidFill>
              <a:latin typeface="Avenir LT W01_85 Heavy1475544"/>
            </a:endParaRPr>
          </a:p>
        </p:txBody>
      </p:sp>
      <p:pic>
        <p:nvPicPr>
          <p:cNvPr id="7" name="Graphic 6">
            <a:extLst>
              <a:ext uri="{FF2B5EF4-FFF2-40B4-BE49-F238E27FC236}">
                <a16:creationId xmlns:a16="http://schemas.microsoft.com/office/drawing/2014/main" id="{91CBC525-FEF5-FAD6-E9FD-3767A698E9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00019" y="228600"/>
            <a:ext cx="2514600" cy="840478"/>
          </a:xfrm>
          <a:prstGeom prst="rect">
            <a:avLst/>
          </a:prstGeom>
        </p:spPr>
      </p:pic>
    </p:spTree>
    <p:extLst>
      <p:ext uri="{BB962C8B-B14F-4D97-AF65-F5344CB8AC3E}">
        <p14:creationId xmlns:p14="http://schemas.microsoft.com/office/powerpoint/2010/main" val="106012643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658B-8C5B-A911-78AE-3E7D5EAF9B27}"/>
              </a:ext>
            </a:extLst>
          </p:cNvPr>
          <p:cNvSpPr>
            <a:spLocks noGrp="1"/>
          </p:cNvSpPr>
          <p:nvPr>
            <p:ph type="title"/>
          </p:nvPr>
        </p:nvSpPr>
        <p:spPr>
          <a:xfrm>
            <a:off x="404966" y="304800"/>
            <a:ext cx="7886700" cy="994172"/>
          </a:xfrm>
        </p:spPr>
        <p:txBody>
          <a:bodyPr>
            <a:normAutofit/>
          </a:bodyPr>
          <a:lstStyle/>
          <a:p>
            <a:r>
              <a:rPr lang="en-US" i="0" dirty="0">
                <a:effectLst/>
                <a:latin typeface="+mn-lt"/>
              </a:rPr>
              <a:t>What plan do I choose? </a:t>
            </a:r>
            <a:br>
              <a:rPr lang="en-US" i="0" dirty="0">
                <a:effectLst/>
                <a:latin typeface="+mn-lt"/>
              </a:rPr>
            </a:br>
            <a:endParaRPr lang="en-US" dirty="0">
              <a:latin typeface="+mn-lt"/>
            </a:endParaRPr>
          </a:p>
        </p:txBody>
      </p:sp>
      <p:sp>
        <p:nvSpPr>
          <p:cNvPr id="3" name="Content Placeholder 2">
            <a:extLst>
              <a:ext uri="{FF2B5EF4-FFF2-40B4-BE49-F238E27FC236}">
                <a16:creationId xmlns:a16="http://schemas.microsoft.com/office/drawing/2014/main" id="{CCBE8DDA-3DCB-A50B-A0AE-696875A91F71}"/>
              </a:ext>
            </a:extLst>
          </p:cNvPr>
          <p:cNvSpPr>
            <a:spLocks noGrp="1"/>
          </p:cNvSpPr>
          <p:nvPr>
            <p:ph idx="1"/>
          </p:nvPr>
        </p:nvSpPr>
        <p:spPr>
          <a:xfrm>
            <a:off x="424631" y="978674"/>
            <a:ext cx="8534400" cy="4188661"/>
          </a:xfrm>
        </p:spPr>
        <p:txBody>
          <a:bodyPr>
            <a:normAutofit/>
          </a:bodyPr>
          <a:lstStyle/>
          <a:p>
            <a:pPr marL="0" indent="0">
              <a:buNone/>
            </a:pPr>
            <a:r>
              <a:rPr lang="en-US" sz="1900" b="1" dirty="0">
                <a:solidFill>
                  <a:srgbClr val="FF4713"/>
                </a:solidFill>
              </a:rPr>
              <a:t>MEC - </a:t>
            </a:r>
            <a:r>
              <a:rPr lang="en-US" sz="1900" b="1" i="0" dirty="0">
                <a:solidFill>
                  <a:srgbClr val="FF4713"/>
                </a:solidFill>
                <a:effectLst/>
              </a:rPr>
              <a:t>Minimum Essential Coverage or “skinny plan” </a:t>
            </a:r>
          </a:p>
          <a:p>
            <a:pPr marL="0" indent="0">
              <a:buNone/>
            </a:pPr>
            <a:endParaRPr lang="en-US" sz="1900" b="1" i="0" dirty="0">
              <a:solidFill>
                <a:srgbClr val="FF4713"/>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3F4443"/>
                </a:solidFill>
                <a:effectLst/>
                <a:ea typeface="Calibri" panose="020F0502020204030204" pitchFamily="34" charset="0"/>
              </a:rPr>
              <a:t>Keep in mind this is not a Major Medical plan, nor priced like a Major Medical plans.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900" dirty="0">
              <a:solidFill>
                <a:srgbClr val="3F4443"/>
              </a:solidFill>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3F4443"/>
                </a:solidFill>
                <a:effectLst/>
                <a:ea typeface="Calibri" panose="020F0502020204030204" pitchFamily="34" charset="0"/>
              </a:rPr>
              <a:t>Not intended for people with chronic conditions, or those in need of expensive specialty or maintenance drugs.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900" dirty="0">
              <a:solidFill>
                <a:srgbClr val="3F444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3F4443"/>
                </a:solidFill>
              </a:rPr>
              <a:t>Pharmacies included in the network include  </a:t>
            </a:r>
            <a:r>
              <a:rPr lang="en-US" sz="1900" dirty="0">
                <a:solidFill>
                  <a:srgbClr val="3F4443"/>
                </a:solidFill>
                <a:effectLst/>
                <a:ea typeface="Calibri" panose="020F0502020204030204" pitchFamily="34" charset="0"/>
              </a:rPr>
              <a:t>Costco, CVS, Kroger, Meijer, Rite Aid, Sam’s, Walgreens, Walmart.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900" dirty="0">
              <a:solidFill>
                <a:srgbClr val="3F4443"/>
              </a:solidFill>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3F4443"/>
                </a:solidFill>
                <a:effectLst/>
                <a:ea typeface="Calibri" panose="020F0502020204030204" pitchFamily="34" charset="0"/>
              </a:rPr>
              <a:t>Here below, list of partner vendors: </a:t>
            </a:r>
          </a:p>
          <a:p>
            <a:endParaRPr lang="en-US" dirty="0">
              <a:solidFill>
                <a:srgbClr val="58585A"/>
              </a:solidFill>
              <a:latin typeface="Avenir LT W01_85 Heavy1475544"/>
            </a:endParaRPr>
          </a:p>
        </p:txBody>
      </p:sp>
      <p:pic>
        <p:nvPicPr>
          <p:cNvPr id="4" name="Picture 3">
            <a:extLst>
              <a:ext uri="{FF2B5EF4-FFF2-40B4-BE49-F238E27FC236}">
                <a16:creationId xmlns:a16="http://schemas.microsoft.com/office/drawing/2014/main" id="{99070670-D3CE-1190-8805-E7FC3F03F576}"/>
              </a:ext>
            </a:extLst>
          </p:cNvPr>
          <p:cNvPicPr>
            <a:picLocks noChangeAspect="1"/>
          </p:cNvPicPr>
          <p:nvPr/>
        </p:nvPicPr>
        <p:blipFill>
          <a:blip r:embed="rId2"/>
          <a:stretch>
            <a:fillRect/>
          </a:stretch>
        </p:blipFill>
        <p:spPr>
          <a:xfrm>
            <a:off x="7315200" y="6927"/>
            <a:ext cx="1619250" cy="1019175"/>
          </a:xfrm>
          <a:prstGeom prst="rect">
            <a:avLst/>
          </a:prstGeom>
        </p:spPr>
      </p:pic>
      <p:pic>
        <p:nvPicPr>
          <p:cNvPr id="6" name="Picture 5">
            <a:extLst>
              <a:ext uri="{FF2B5EF4-FFF2-40B4-BE49-F238E27FC236}">
                <a16:creationId xmlns:a16="http://schemas.microsoft.com/office/drawing/2014/main" id="{EB3486CD-F17B-6F45-581A-2E9DFE4B781F}"/>
              </a:ext>
            </a:extLst>
          </p:cNvPr>
          <p:cNvPicPr>
            <a:picLocks noChangeAspect="1"/>
          </p:cNvPicPr>
          <p:nvPr/>
        </p:nvPicPr>
        <p:blipFill>
          <a:blip r:embed="rId3"/>
          <a:stretch>
            <a:fillRect/>
          </a:stretch>
        </p:blipFill>
        <p:spPr>
          <a:xfrm>
            <a:off x="161002" y="4830335"/>
            <a:ext cx="8982998" cy="1403594"/>
          </a:xfrm>
          <a:prstGeom prst="rect">
            <a:avLst/>
          </a:prstGeom>
        </p:spPr>
      </p:pic>
    </p:spTree>
    <p:extLst>
      <p:ext uri="{BB962C8B-B14F-4D97-AF65-F5344CB8AC3E}">
        <p14:creationId xmlns:p14="http://schemas.microsoft.com/office/powerpoint/2010/main" val="306946755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4B2ADF1-7D28-A2B6-C025-4B6E3BE23C79}"/>
              </a:ext>
            </a:extLst>
          </p:cNvPr>
          <p:cNvSpPr>
            <a:spLocks noGrp="1"/>
          </p:cNvSpPr>
          <p:nvPr>
            <p:ph type="title"/>
          </p:nvPr>
        </p:nvSpPr>
        <p:spPr>
          <a:xfrm>
            <a:off x="457200" y="274638"/>
            <a:ext cx="8229600" cy="868362"/>
          </a:xfrm>
        </p:spPr>
        <p:txBody>
          <a:bodyPr/>
          <a:lstStyle/>
          <a:p>
            <a:r>
              <a:rPr lang="en-US" dirty="0"/>
              <a:t>APEX MEC Medical –  Highlights</a:t>
            </a:r>
          </a:p>
        </p:txBody>
      </p:sp>
      <p:pic>
        <p:nvPicPr>
          <p:cNvPr id="2" name="Graphic 1">
            <a:extLst>
              <a:ext uri="{FF2B5EF4-FFF2-40B4-BE49-F238E27FC236}">
                <a16:creationId xmlns:a16="http://schemas.microsoft.com/office/drawing/2014/main" id="{5DCAFEC5-41D1-B9A3-C1AD-E478DD15CD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61677" y="178696"/>
            <a:ext cx="2514600" cy="840478"/>
          </a:xfrm>
          <a:prstGeom prst="rect">
            <a:avLst/>
          </a:prstGeom>
        </p:spPr>
      </p:pic>
      <p:pic>
        <p:nvPicPr>
          <p:cNvPr id="8" name="Picture 7">
            <a:extLst>
              <a:ext uri="{FF2B5EF4-FFF2-40B4-BE49-F238E27FC236}">
                <a16:creationId xmlns:a16="http://schemas.microsoft.com/office/drawing/2014/main" id="{646759B6-1AAE-E88D-8238-5DBCDD4B48D3}"/>
              </a:ext>
            </a:extLst>
          </p:cNvPr>
          <p:cNvPicPr>
            <a:picLocks noChangeAspect="1"/>
          </p:cNvPicPr>
          <p:nvPr/>
        </p:nvPicPr>
        <p:blipFill rotWithShape="1">
          <a:blip r:embed="rId5"/>
          <a:srcRect b="20803"/>
          <a:stretch/>
        </p:blipFill>
        <p:spPr>
          <a:xfrm>
            <a:off x="193132" y="1019173"/>
            <a:ext cx="8583145" cy="5699335"/>
          </a:xfrm>
          <a:prstGeom prst="rect">
            <a:avLst/>
          </a:prstGeom>
        </p:spPr>
      </p:pic>
    </p:spTree>
    <p:extLst>
      <p:ext uri="{BB962C8B-B14F-4D97-AF65-F5344CB8AC3E}">
        <p14:creationId xmlns:p14="http://schemas.microsoft.com/office/powerpoint/2010/main" val="80513038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1492531-826E-942F-ADD0-5938010B56F2}"/>
              </a:ext>
            </a:extLst>
          </p:cNvPr>
          <p:cNvSpPr>
            <a:spLocks noGrp="1"/>
          </p:cNvSpPr>
          <p:nvPr>
            <p:ph type="title"/>
          </p:nvPr>
        </p:nvSpPr>
        <p:spPr>
          <a:xfrm>
            <a:off x="1373680" y="109861"/>
            <a:ext cx="6705600" cy="868362"/>
          </a:xfrm>
        </p:spPr>
        <p:txBody>
          <a:bodyPr>
            <a:normAutofit fontScale="90000"/>
          </a:bodyPr>
          <a:lstStyle/>
          <a:p>
            <a:r>
              <a:rPr lang="en-US" dirty="0">
                <a:solidFill>
                  <a:srgbClr val="FF4713"/>
                </a:solidFill>
              </a:rPr>
              <a:t>Medical – Weekly Employee Contributions</a:t>
            </a:r>
            <a:endParaRPr lang="en-US" sz="1800" dirty="0">
              <a:solidFill>
                <a:srgbClr val="FF4713"/>
              </a:solidFill>
            </a:endParaRPr>
          </a:p>
        </p:txBody>
      </p:sp>
      <p:sp>
        <p:nvSpPr>
          <p:cNvPr id="8" name="TextBox 7">
            <a:extLst>
              <a:ext uri="{FF2B5EF4-FFF2-40B4-BE49-F238E27FC236}">
                <a16:creationId xmlns:a16="http://schemas.microsoft.com/office/drawing/2014/main" id="{5CAD0798-F79D-E3D8-08FE-AA8FC679C244}"/>
              </a:ext>
            </a:extLst>
          </p:cNvPr>
          <p:cNvSpPr txBox="1"/>
          <p:nvPr/>
        </p:nvSpPr>
        <p:spPr>
          <a:xfrm>
            <a:off x="383034" y="5450656"/>
            <a:ext cx="6400800" cy="738664"/>
          </a:xfrm>
          <a:prstGeom prst="rect">
            <a:avLst/>
          </a:prstGeom>
          <a:noFill/>
        </p:spPr>
        <p:txBody>
          <a:bodyPr wrap="square" rtlCol="0">
            <a:spAutoFit/>
          </a:bodyPr>
          <a:lstStyle/>
          <a:p>
            <a:r>
              <a:rPr lang="en-US" sz="1400" b="1" dirty="0">
                <a:solidFill>
                  <a:srgbClr val="3F4443"/>
                </a:solidFill>
                <a:latin typeface="Arial" panose="020B0604020202020204" pitchFamily="34" charset="0"/>
              </a:rPr>
              <a:t>Payroll deductions are on a weekly pre-tax basis*</a:t>
            </a:r>
          </a:p>
          <a:p>
            <a:r>
              <a:rPr lang="en-US" sz="1400" dirty="0">
                <a:solidFill>
                  <a:srgbClr val="3F4443"/>
                </a:solidFill>
                <a:latin typeface="Arial" panose="020B0604020202020204" pitchFamily="34" charset="0"/>
              </a:rPr>
              <a:t>Employee contributions shown above, Vinylmax is covering 60% of the cost.</a:t>
            </a:r>
          </a:p>
          <a:p>
            <a:r>
              <a:rPr lang="en-US" sz="1400" b="1" dirty="0">
                <a:solidFill>
                  <a:srgbClr val="3F4443"/>
                </a:solidFill>
                <a:latin typeface="Arial" panose="020B0604020202020204" pitchFamily="34" charset="0"/>
              </a:rPr>
              <a:t>Note: There is a $20/week spousal surcharge </a:t>
            </a:r>
            <a:r>
              <a:rPr lang="en-US" sz="1100" dirty="0">
                <a:solidFill>
                  <a:schemeClr val="bg1"/>
                </a:solidFill>
                <a:latin typeface="Arial" panose="020B0604020202020204" pitchFamily="34" charset="0"/>
              </a:rPr>
              <a:t>.</a:t>
            </a:r>
          </a:p>
        </p:txBody>
      </p:sp>
      <p:graphicFrame>
        <p:nvGraphicFramePr>
          <p:cNvPr id="9" name="Medical_Rate_Table">
            <a:extLst>
              <a:ext uri="{FF2B5EF4-FFF2-40B4-BE49-F238E27FC236}">
                <a16:creationId xmlns:a16="http://schemas.microsoft.com/office/drawing/2014/main" id="{D571C0A6-0D3C-2244-B398-C60E10520417}"/>
              </a:ext>
            </a:extLst>
          </p:cNvPr>
          <p:cNvGraphicFramePr>
            <a:graphicFrameLocks noGrp="1"/>
          </p:cNvGraphicFramePr>
          <p:nvPr>
            <p:extLst>
              <p:ext uri="{D42A27DB-BD31-4B8C-83A1-F6EECF244321}">
                <p14:modId xmlns:p14="http://schemas.microsoft.com/office/powerpoint/2010/main" val="4074302115"/>
              </p:ext>
            </p:extLst>
          </p:nvPr>
        </p:nvGraphicFramePr>
        <p:xfrm>
          <a:off x="383034" y="1905000"/>
          <a:ext cx="8377932" cy="3535680"/>
        </p:xfrm>
        <a:graphic>
          <a:graphicData uri="http://schemas.openxmlformats.org/drawingml/2006/table">
            <a:tbl>
              <a:tblPr firstRow="1" bandRow="1">
                <a:tableStyleId>{7E9639D4-E3E2-4D34-9284-5A2195B3D0D7}</a:tableStyleId>
              </a:tblPr>
              <a:tblGrid>
                <a:gridCol w="1661756">
                  <a:extLst>
                    <a:ext uri="{9D8B030D-6E8A-4147-A177-3AD203B41FA5}">
                      <a16:colId xmlns:a16="http://schemas.microsoft.com/office/drawing/2014/main" val="20000"/>
                    </a:ext>
                  </a:extLst>
                </a:gridCol>
                <a:gridCol w="1153025">
                  <a:extLst>
                    <a:ext uri="{9D8B030D-6E8A-4147-A177-3AD203B41FA5}">
                      <a16:colId xmlns:a16="http://schemas.microsoft.com/office/drawing/2014/main" val="3162841743"/>
                    </a:ext>
                  </a:extLst>
                </a:gridCol>
                <a:gridCol w="1066800">
                  <a:extLst>
                    <a:ext uri="{9D8B030D-6E8A-4147-A177-3AD203B41FA5}">
                      <a16:colId xmlns:a16="http://schemas.microsoft.com/office/drawing/2014/main" val="1989229010"/>
                    </a:ext>
                  </a:extLst>
                </a:gridCol>
                <a:gridCol w="1066800">
                  <a:extLst>
                    <a:ext uri="{9D8B030D-6E8A-4147-A177-3AD203B41FA5}">
                      <a16:colId xmlns:a16="http://schemas.microsoft.com/office/drawing/2014/main" val="3788231513"/>
                    </a:ext>
                  </a:extLst>
                </a:gridCol>
                <a:gridCol w="1143000">
                  <a:extLst>
                    <a:ext uri="{9D8B030D-6E8A-4147-A177-3AD203B41FA5}">
                      <a16:colId xmlns:a16="http://schemas.microsoft.com/office/drawing/2014/main" val="171192077"/>
                    </a:ext>
                  </a:extLst>
                </a:gridCol>
                <a:gridCol w="1219200">
                  <a:extLst>
                    <a:ext uri="{9D8B030D-6E8A-4147-A177-3AD203B41FA5}">
                      <a16:colId xmlns:a16="http://schemas.microsoft.com/office/drawing/2014/main" val="2558803790"/>
                    </a:ext>
                  </a:extLst>
                </a:gridCol>
                <a:gridCol w="1067351">
                  <a:extLst>
                    <a:ext uri="{9D8B030D-6E8A-4147-A177-3AD203B41FA5}">
                      <a16:colId xmlns:a16="http://schemas.microsoft.com/office/drawing/2014/main" val="1701087083"/>
                    </a:ext>
                  </a:extLst>
                </a:gridCol>
              </a:tblGrid>
              <a:tr h="731520">
                <a:tc rowSpan="2">
                  <a:txBody>
                    <a:bodyPr/>
                    <a:lstStyle/>
                    <a:p>
                      <a:r>
                        <a:rPr lang="en-US" sz="1400" dirty="0">
                          <a:solidFill>
                            <a:srgbClr val="3F4443"/>
                          </a:solidFill>
                        </a:rPr>
                        <a:t>Tier/Plan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400" dirty="0">
                          <a:solidFill>
                            <a:schemeClr val="bg1"/>
                          </a:solidFill>
                        </a:rPr>
                        <a:t>Preferred Provider Organization </a:t>
                      </a:r>
                    </a:p>
                    <a:p>
                      <a:pPr algn="ctr"/>
                      <a:r>
                        <a:rPr lang="en-US" sz="1400" dirty="0">
                          <a:solidFill>
                            <a:schemeClr val="bg1"/>
                          </a:solidFill>
                        </a:rPr>
                        <a:t>PPO Plan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hMerge="1">
                  <a:txBody>
                    <a:bodyPr/>
                    <a:lstStyle/>
                    <a:p>
                      <a:endParaRPr lang="en-US" sz="105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3F4443"/>
                    </a:solidFill>
                  </a:tcPr>
                </a:tc>
                <a:tc gridSpan="2">
                  <a:txBody>
                    <a:bodyPr/>
                    <a:lstStyle/>
                    <a:p>
                      <a:pPr algn="ctr"/>
                      <a:r>
                        <a:rPr lang="en-US" sz="1400" dirty="0">
                          <a:solidFill>
                            <a:schemeClr val="bg1"/>
                          </a:solidFill>
                        </a:rPr>
                        <a:t>High Deductible Health Plan </a:t>
                      </a:r>
                    </a:p>
                    <a:p>
                      <a:pPr algn="ctr"/>
                      <a:r>
                        <a:rPr lang="en-US" sz="1400" dirty="0">
                          <a:solidFill>
                            <a:schemeClr val="bg1"/>
                          </a:solidFill>
                        </a:rPr>
                        <a:t>HDHP HSA Plan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sz="1050" dirty="0">
                        <a:solidFill>
                          <a:schemeClr val="bg1"/>
                        </a:solidFill>
                      </a:endParaRPr>
                    </a:p>
                  </a:txBody>
                  <a:tcPr anchor="ctr">
                    <a:lnL w="12700" cap="flat" cmpd="sng" algn="ctr">
                      <a:solidFill>
                        <a:schemeClr val="bg1"/>
                      </a:solidFill>
                      <a:prstDash val="solid"/>
                      <a:round/>
                      <a:headEnd type="none" w="med" len="med"/>
                      <a:tailEnd type="none" w="med" len="med"/>
                    </a:lnL>
                    <a:solidFill>
                      <a:srgbClr val="3F4443"/>
                    </a:solidFill>
                  </a:tcPr>
                </a:tc>
                <a:tc gridSpan="2">
                  <a:txBody>
                    <a:bodyPr/>
                    <a:lstStyle/>
                    <a:p>
                      <a:pPr algn="ctr"/>
                      <a:r>
                        <a:rPr lang="en-US" sz="1400" dirty="0">
                          <a:solidFill>
                            <a:srgbClr val="FFFFFF"/>
                          </a:solidFill>
                        </a:rPr>
                        <a:t>MEC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a:endParaRPr lang="en-US" sz="1400" dirty="0">
                        <a:solidFill>
                          <a:srgbClr val="FFFF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0000"/>
                  </a:ext>
                </a:extLst>
              </a:tr>
              <a:tr h="381000">
                <a:tc vMerge="1">
                  <a:txBody>
                    <a:bodyPr/>
                    <a:lstStyle/>
                    <a:p>
                      <a:r>
                        <a:rPr lang="en-US" sz="1050" dirty="0" err="1">
                          <a:solidFill>
                            <a:schemeClr val="bg1"/>
                          </a:solidFill>
                        </a:rPr>
                        <a:t>Coverrage</a:t>
                      </a:r>
                      <a:endParaRPr lang="en-US" sz="105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rgbClr val="FFFFFF"/>
                          </a:solidFill>
                        </a:rPr>
                        <a:t>Non-Tobacco User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a:r>
                        <a:rPr lang="en-US" sz="1400" dirty="0">
                          <a:solidFill>
                            <a:srgbClr val="FFFFFF"/>
                          </a:solidFill>
                        </a:rPr>
                        <a:t>Tobacco User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a:r>
                        <a:rPr lang="en-US" sz="1400" dirty="0">
                          <a:solidFill>
                            <a:srgbClr val="FFFFFF"/>
                          </a:solidFill>
                        </a:rPr>
                        <a:t>Non-Tobacco User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400" dirty="0">
                          <a:solidFill>
                            <a:srgbClr val="FFFFFF"/>
                          </a:solidFill>
                        </a:rPr>
                        <a:t>Tobacco User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400" dirty="0">
                          <a:solidFill>
                            <a:srgbClr val="FFFFFF"/>
                          </a:solidFill>
                        </a:rPr>
                        <a:t>Non-Tobacco User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r>
                        <a:rPr lang="en-US" sz="1400" dirty="0">
                          <a:solidFill>
                            <a:srgbClr val="FFFFFF"/>
                          </a:solidFill>
                        </a:rPr>
                        <a:t>Tobacco User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598739207"/>
                  </a:ext>
                </a:extLst>
              </a:tr>
              <a:tr h="518160">
                <a:tc>
                  <a:txBody>
                    <a:bodyPr/>
                    <a:lstStyle/>
                    <a:p>
                      <a:r>
                        <a:rPr lang="en-US" sz="1400" dirty="0">
                          <a:solidFill>
                            <a:srgbClr val="3F4443"/>
                          </a:solidFill>
                        </a:rPr>
                        <a:t>Employee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$59.05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$69.05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$54.43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$64.43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$10.96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$20.96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8904700"/>
                  </a:ext>
                </a:extLst>
              </a:tr>
              <a:tr h="518160">
                <a:tc>
                  <a:txBody>
                    <a:bodyPr/>
                    <a:lstStyle/>
                    <a:p>
                      <a:r>
                        <a:rPr lang="en-US" sz="1400" dirty="0">
                          <a:solidFill>
                            <a:srgbClr val="3F4443"/>
                          </a:solidFill>
                        </a:rPr>
                        <a:t>Employee &amp; Spouse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$129.79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$139.79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$119.64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$129.63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$22.15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$32.15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8868685"/>
                  </a:ext>
                </a:extLst>
              </a:tr>
              <a:tr h="518160">
                <a:tc>
                  <a:txBody>
                    <a:bodyPr/>
                    <a:lstStyle/>
                    <a:p>
                      <a:r>
                        <a:rPr lang="en-US" sz="1400" dirty="0">
                          <a:solidFill>
                            <a:srgbClr val="3F4443"/>
                          </a:solidFill>
                        </a:rPr>
                        <a:t>Employee &amp; Child(ren)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$99.68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$109.68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$91.88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$101.87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$22.15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$42.15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7673387"/>
                  </a:ext>
                </a:extLst>
              </a:tr>
              <a:tr h="518160">
                <a:tc>
                  <a:txBody>
                    <a:bodyPr/>
                    <a:lstStyle/>
                    <a:p>
                      <a:r>
                        <a:rPr lang="en-US" sz="1400" dirty="0">
                          <a:solidFill>
                            <a:srgbClr val="3F4443"/>
                          </a:solidFill>
                        </a:rPr>
                        <a:t>Family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$182.29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$192.29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$168.02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$178.02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$32.77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$42.77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2857436"/>
                  </a:ext>
                </a:extLst>
              </a:tr>
            </a:tbl>
          </a:graphicData>
        </a:graphic>
      </p:graphicFrame>
      <p:pic>
        <p:nvPicPr>
          <p:cNvPr id="10" name="Picture 9">
            <a:extLst>
              <a:ext uri="{FF2B5EF4-FFF2-40B4-BE49-F238E27FC236}">
                <a16:creationId xmlns:a16="http://schemas.microsoft.com/office/drawing/2014/main" id="{A76A4080-49E9-C853-5705-6D67831CA67D}"/>
              </a:ext>
            </a:extLst>
          </p:cNvPr>
          <p:cNvPicPr>
            <a:picLocks noChangeAspect="1"/>
          </p:cNvPicPr>
          <p:nvPr/>
        </p:nvPicPr>
        <p:blipFill rotWithShape="1">
          <a:blip r:embed="rId3"/>
          <a:srcRect t="22022"/>
          <a:stretch/>
        </p:blipFill>
        <p:spPr>
          <a:xfrm>
            <a:off x="6771544" y="1067789"/>
            <a:ext cx="1474816" cy="723845"/>
          </a:xfrm>
          <a:prstGeom prst="rect">
            <a:avLst/>
          </a:prstGeom>
        </p:spPr>
      </p:pic>
      <p:pic>
        <p:nvPicPr>
          <p:cNvPr id="11" name="Picture 10">
            <a:extLst>
              <a:ext uri="{FF2B5EF4-FFF2-40B4-BE49-F238E27FC236}">
                <a16:creationId xmlns:a16="http://schemas.microsoft.com/office/drawing/2014/main" id="{E683D617-833D-BD8E-FF20-FDF007A39F16}"/>
              </a:ext>
            </a:extLst>
          </p:cNvPr>
          <p:cNvPicPr>
            <a:picLocks noChangeAspect="1"/>
          </p:cNvPicPr>
          <p:nvPr/>
        </p:nvPicPr>
        <p:blipFill>
          <a:blip r:embed="rId4"/>
          <a:stretch>
            <a:fillRect/>
          </a:stretch>
        </p:blipFill>
        <p:spPr>
          <a:xfrm>
            <a:off x="2297108" y="826288"/>
            <a:ext cx="1915634" cy="1206849"/>
          </a:xfrm>
          <a:prstGeom prst="rect">
            <a:avLst/>
          </a:prstGeom>
          <a:noFill/>
        </p:spPr>
      </p:pic>
      <p:pic>
        <p:nvPicPr>
          <p:cNvPr id="12" name="Picture 11">
            <a:extLst>
              <a:ext uri="{FF2B5EF4-FFF2-40B4-BE49-F238E27FC236}">
                <a16:creationId xmlns:a16="http://schemas.microsoft.com/office/drawing/2014/main" id="{C8FC1884-B40B-859D-4059-D28C0556A356}"/>
              </a:ext>
            </a:extLst>
          </p:cNvPr>
          <p:cNvPicPr>
            <a:picLocks noChangeAspect="1"/>
          </p:cNvPicPr>
          <p:nvPr/>
        </p:nvPicPr>
        <p:blipFill>
          <a:blip r:embed="rId4"/>
          <a:stretch>
            <a:fillRect/>
          </a:stretch>
        </p:blipFill>
        <p:spPr>
          <a:xfrm>
            <a:off x="4470063" y="826288"/>
            <a:ext cx="1915634" cy="1206849"/>
          </a:xfrm>
          <a:prstGeom prst="rect">
            <a:avLst/>
          </a:prstGeom>
          <a:noFill/>
        </p:spPr>
      </p:pic>
    </p:spTree>
    <p:extLst>
      <p:ext uri="{BB962C8B-B14F-4D97-AF65-F5344CB8AC3E}">
        <p14:creationId xmlns:p14="http://schemas.microsoft.com/office/powerpoint/2010/main" val="175874344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2024 Benefit Highlights </a:t>
            </a:r>
          </a:p>
        </p:txBody>
      </p:sp>
      <p:sp>
        <p:nvSpPr>
          <p:cNvPr id="3" name="Content Placeholder 2">
            <a:extLst>
              <a:ext uri="{FF2B5EF4-FFF2-40B4-BE49-F238E27FC236}">
                <a16:creationId xmlns:a16="http://schemas.microsoft.com/office/drawing/2014/main" id="{17D0DDC7-7D46-4F4B-B3B1-F6D24AC9891B}"/>
              </a:ext>
            </a:extLst>
          </p:cNvPr>
          <p:cNvSpPr>
            <a:spLocks noGrp="1"/>
          </p:cNvSpPr>
          <p:nvPr>
            <p:ph idx="1"/>
          </p:nvPr>
        </p:nvSpPr>
        <p:spPr>
          <a:xfrm>
            <a:off x="228600" y="1143000"/>
            <a:ext cx="8229600" cy="5181600"/>
          </a:xfrm>
        </p:spPr>
        <p:txBody>
          <a:bodyPr>
            <a:normAutofit fontScale="70000" lnSpcReduction="20000"/>
          </a:bodyPr>
          <a:lstStyle/>
          <a:p>
            <a:pPr lvl="0"/>
            <a:r>
              <a:rPr lang="en-US" sz="2600" dirty="0">
                <a:solidFill>
                  <a:srgbClr val="3F4443"/>
                </a:solidFill>
                <a:latin typeface="+mn-lt"/>
                <a:cs typeface="Arial" panose="020B0604020202020204" pitchFamily="34" charset="0"/>
              </a:rPr>
              <a:t>Our PPO &amp; HSA medical plans are remaining with United Healthcare with no plan changes with only a 5% premium increase from 2023 to 2024</a:t>
            </a:r>
          </a:p>
          <a:p>
            <a:pPr lvl="0"/>
            <a:endParaRPr lang="en-US" sz="2600" dirty="0">
              <a:solidFill>
                <a:srgbClr val="3F4443"/>
              </a:solidFill>
              <a:latin typeface="+mn-lt"/>
              <a:cs typeface="Arial" panose="020B0604020202020204" pitchFamily="34" charset="0"/>
            </a:endParaRPr>
          </a:p>
          <a:p>
            <a:r>
              <a:rPr lang="en-US" sz="2600" dirty="0">
                <a:solidFill>
                  <a:srgbClr val="3F4443"/>
                </a:solidFill>
                <a:latin typeface="+mn-lt"/>
              </a:rPr>
              <a:t>All UHC members have access to the UHC Rewards Wellness Program. Earn up to $300 in gift cards for completing wellness activities during 2024.</a:t>
            </a:r>
          </a:p>
          <a:p>
            <a:endParaRPr lang="en-US" sz="2600" dirty="0">
              <a:solidFill>
                <a:srgbClr val="3F4443"/>
              </a:solidFill>
              <a:latin typeface="+mn-lt"/>
            </a:endParaRPr>
          </a:p>
          <a:p>
            <a:r>
              <a:rPr lang="en-US" sz="2600" dirty="0">
                <a:solidFill>
                  <a:srgbClr val="3F4443"/>
                </a:solidFill>
                <a:latin typeface="+mn-lt"/>
              </a:rPr>
              <a:t>Lincoln dental renewed our plan with only at 5% premium increase.</a:t>
            </a:r>
          </a:p>
          <a:p>
            <a:pPr marL="0" indent="0">
              <a:buNone/>
            </a:pPr>
            <a:r>
              <a:rPr lang="en-US" sz="2600" dirty="0">
                <a:solidFill>
                  <a:srgbClr val="3F4443"/>
                </a:solidFill>
                <a:latin typeface="+mn-lt"/>
              </a:rPr>
              <a:t> </a:t>
            </a:r>
          </a:p>
          <a:p>
            <a:r>
              <a:rPr lang="en-US" sz="2600" dirty="0">
                <a:solidFill>
                  <a:srgbClr val="3F4443"/>
                </a:solidFill>
                <a:latin typeface="+mn-lt"/>
                <a:cs typeface="Arial" panose="020B0604020202020204" pitchFamily="34" charset="0"/>
              </a:rPr>
              <a:t>EyeMed renewed our vision plan with a 0% premium increase. </a:t>
            </a:r>
          </a:p>
          <a:p>
            <a:endParaRPr lang="en-US" sz="2600" dirty="0">
              <a:solidFill>
                <a:srgbClr val="3F4443"/>
              </a:solidFill>
              <a:latin typeface="+mn-lt"/>
            </a:endParaRPr>
          </a:p>
          <a:p>
            <a:r>
              <a:rPr lang="en-US" sz="2600" dirty="0">
                <a:solidFill>
                  <a:srgbClr val="3F4443"/>
                </a:solidFill>
                <a:latin typeface="+mn-lt"/>
                <a:cs typeface="Arial" panose="020B0604020202020204" pitchFamily="34" charset="0"/>
              </a:rPr>
              <a:t>Ancillary coverages – Life/AD&amp;D, Voluntary Life/AD&amp;D, Dental, Short-Term Disability and Long-Term Disability are staying with Lincoln Financial; no changes from 2023.</a:t>
            </a:r>
          </a:p>
          <a:p>
            <a:endParaRPr lang="en-US" sz="2600" dirty="0">
              <a:solidFill>
                <a:srgbClr val="3F4443"/>
              </a:solidFill>
              <a:latin typeface="+mn-lt"/>
              <a:cs typeface="Arial" panose="020B0604020202020204" pitchFamily="34" charset="0"/>
            </a:endParaRPr>
          </a:p>
          <a:p>
            <a:r>
              <a:rPr lang="en-US" sz="2600" dirty="0">
                <a:solidFill>
                  <a:srgbClr val="3F4443"/>
                </a:solidFill>
                <a:latin typeface="+mn-lt"/>
              </a:rPr>
              <a:t>FSA remains with Navia</a:t>
            </a:r>
            <a:r>
              <a:rPr lang="en-US" sz="2600" dirty="0">
                <a:solidFill>
                  <a:srgbClr val="3F4443"/>
                </a:solidFill>
                <a:latin typeface="+mn-lt"/>
                <a:cs typeface="Arial" panose="020B0604020202020204" pitchFamily="34" charset="0"/>
              </a:rPr>
              <a:t>; no changes from 2023.</a:t>
            </a:r>
          </a:p>
          <a:p>
            <a:endParaRPr lang="en-US" sz="2600" dirty="0">
              <a:solidFill>
                <a:srgbClr val="3F4443"/>
              </a:solidFill>
              <a:latin typeface="+mn-lt"/>
              <a:cs typeface="Arial" panose="020B0604020202020204" pitchFamily="34" charset="0"/>
            </a:endParaRPr>
          </a:p>
          <a:p>
            <a:r>
              <a:rPr lang="en-US" sz="2600" dirty="0">
                <a:solidFill>
                  <a:srgbClr val="3F4443"/>
                </a:solidFill>
                <a:latin typeface="+mn-lt"/>
                <a:cs typeface="Arial" panose="020B0604020202020204" pitchFamily="34" charset="0"/>
              </a:rPr>
              <a:t>HSA remains with PNC; no changes from 2023.</a:t>
            </a:r>
          </a:p>
          <a:p>
            <a:endParaRPr lang="en-US" sz="2400" dirty="0">
              <a:latin typeface="Arial" panose="020B0604020202020204" pitchFamily="34" charset="0"/>
              <a:cs typeface="Arial" panose="020B0604020202020204" pitchFamily="34" charset="0"/>
            </a:endParaRPr>
          </a:p>
          <a:p>
            <a:endParaRPr lang="en-US" sz="2400" dirty="0">
              <a:solidFill>
                <a:srgbClr val="58585A"/>
              </a:solidFill>
              <a:latin typeface="Avenir LT W01_85 Heavy1475544"/>
            </a:endParaRPr>
          </a:p>
          <a:p>
            <a:endParaRPr lang="en-US" sz="1600" dirty="0"/>
          </a:p>
          <a:p>
            <a:endParaRPr lang="en-US" sz="2400" dirty="0">
              <a:solidFill>
                <a:srgbClr val="58585A"/>
              </a:solidFill>
              <a:latin typeface="Avenir LT W01_85 Heavy1475544"/>
            </a:endParaRPr>
          </a:p>
          <a:p>
            <a:endParaRPr lang="en-US" sz="2400" dirty="0">
              <a:solidFill>
                <a:srgbClr val="58585A"/>
              </a:solidFill>
              <a:latin typeface="Avenir LT W01_85 Heavy1475544"/>
            </a:endParaRPr>
          </a:p>
          <a:p>
            <a:endParaRPr lang="en-US" sz="2400" dirty="0">
              <a:solidFill>
                <a:srgbClr val="3F4443"/>
              </a:solidFill>
            </a:endParaRPr>
          </a:p>
          <a:p>
            <a:endParaRPr lang="en-US" sz="2400" dirty="0"/>
          </a:p>
        </p:txBody>
      </p:sp>
      <p:pic>
        <p:nvPicPr>
          <p:cNvPr id="11" name="Picture 10">
            <a:extLst>
              <a:ext uri="{FF2B5EF4-FFF2-40B4-BE49-F238E27FC236}">
                <a16:creationId xmlns:a16="http://schemas.microsoft.com/office/drawing/2014/main" id="{9B184827-6E76-7B2D-F0E4-170083EE5CB1}"/>
              </a:ext>
            </a:extLst>
          </p:cNvPr>
          <p:cNvPicPr>
            <a:picLocks noChangeAspect="1"/>
          </p:cNvPicPr>
          <p:nvPr/>
        </p:nvPicPr>
        <p:blipFill rotWithShape="1">
          <a:blip r:embed="rId3"/>
          <a:srcRect l="13883"/>
          <a:stretch/>
        </p:blipFill>
        <p:spPr>
          <a:xfrm>
            <a:off x="6172200" y="4531283"/>
            <a:ext cx="2514600" cy="2052079"/>
          </a:xfrm>
          <a:prstGeom prst="rect">
            <a:avLst/>
          </a:prstGeom>
        </p:spPr>
      </p:pic>
    </p:spTree>
    <p:extLst>
      <p:ext uri="{BB962C8B-B14F-4D97-AF65-F5344CB8AC3E}">
        <p14:creationId xmlns:p14="http://schemas.microsoft.com/office/powerpoint/2010/main" val="361631612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a:lnSpc>
                <a:spcPct val="90000"/>
              </a:lnSpc>
            </a:pPr>
            <a:r>
              <a:rPr lang="en-US" dirty="0"/>
              <a:t>Health Saving Spending Account</a:t>
            </a:r>
            <a:br>
              <a:rPr lang="en-US" dirty="0"/>
            </a:br>
            <a:endParaRPr lang="en-US" dirty="0"/>
          </a:p>
        </p:txBody>
      </p:sp>
      <p:pic>
        <p:nvPicPr>
          <p:cNvPr id="5" name="Picture 4" descr="PNC Bank Logo and symbol, meaning, history, PNG, brand">
            <a:extLst>
              <a:ext uri="{FF2B5EF4-FFF2-40B4-BE49-F238E27FC236}">
                <a16:creationId xmlns:a16="http://schemas.microsoft.com/office/drawing/2014/main" id="{25141974-037B-43C4-077A-3607BCDA904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447800"/>
            <a:ext cx="6705600" cy="3589338"/>
          </a:xfrm>
          <a:prstGeom prst="rect">
            <a:avLst/>
          </a:prstGeom>
          <a:noFill/>
          <a:ln>
            <a:noFill/>
          </a:ln>
        </p:spPr>
      </p:pic>
    </p:spTree>
    <p:extLst>
      <p:ext uri="{BB962C8B-B14F-4D97-AF65-F5344CB8AC3E}">
        <p14:creationId xmlns:p14="http://schemas.microsoft.com/office/powerpoint/2010/main" val="368666791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1CF0F-6AC1-4F7A-971E-D0D1049FFF46}"/>
              </a:ext>
            </a:extLst>
          </p:cNvPr>
          <p:cNvSpPr>
            <a:spLocks noGrp="1"/>
          </p:cNvSpPr>
          <p:nvPr>
            <p:ph type="title"/>
          </p:nvPr>
        </p:nvSpPr>
        <p:spPr/>
        <p:txBody>
          <a:bodyPr>
            <a:normAutofit/>
          </a:bodyPr>
          <a:lstStyle/>
          <a:p>
            <a:r>
              <a:rPr lang="en-US" sz="3600" dirty="0"/>
              <a:t>Health Savings Account </a:t>
            </a:r>
          </a:p>
        </p:txBody>
      </p:sp>
      <p:sp>
        <p:nvSpPr>
          <p:cNvPr id="3" name="Content Placeholder 2">
            <a:extLst>
              <a:ext uri="{FF2B5EF4-FFF2-40B4-BE49-F238E27FC236}">
                <a16:creationId xmlns:a16="http://schemas.microsoft.com/office/drawing/2014/main" id="{643D294D-DDBD-458F-80FC-CE3768ADD25B}"/>
              </a:ext>
            </a:extLst>
          </p:cNvPr>
          <p:cNvSpPr>
            <a:spLocks noGrp="1"/>
          </p:cNvSpPr>
          <p:nvPr>
            <p:ph idx="1"/>
          </p:nvPr>
        </p:nvSpPr>
        <p:spPr>
          <a:xfrm>
            <a:off x="403768" y="1019230"/>
            <a:ext cx="8229600" cy="4525963"/>
          </a:xfrm>
        </p:spPr>
        <p:txBody>
          <a:bodyPr>
            <a:normAutofit/>
          </a:bodyPr>
          <a:lstStyle/>
          <a:p>
            <a:r>
              <a:rPr lang="en-US" sz="1700" dirty="0"/>
              <a:t>A Health Savings Account (HSA) is a type of account you can use to set aside money to pay for qualified health care expenses.</a:t>
            </a:r>
          </a:p>
          <a:p>
            <a:r>
              <a:rPr lang="en-US" sz="1700" dirty="0"/>
              <a:t>This account helps offset your medical costs by giving you tax advantages, allowing your income to stretch farther by using the dollars that would have otherwise been paid in taxes.  </a:t>
            </a:r>
          </a:p>
          <a:p>
            <a:pPr lvl="1"/>
            <a:r>
              <a:rPr lang="en-US" sz="1400" dirty="0"/>
              <a:t>You must be eligible for an HSA</a:t>
            </a:r>
          </a:p>
          <a:p>
            <a:pPr lvl="1"/>
            <a:r>
              <a:rPr lang="en-US" sz="1400" dirty="0"/>
              <a:t>You may only spend the dollars on qualified medical expenses and keep itemized receipts</a:t>
            </a:r>
          </a:p>
          <a:p>
            <a:r>
              <a:rPr lang="en-US" sz="1800" dirty="0"/>
              <a:t>The IRS sets an annual maximum contribution each year. For 2023 the maximum contribution is:  </a:t>
            </a:r>
          </a:p>
          <a:p>
            <a:pPr lvl="1"/>
            <a:r>
              <a:rPr lang="en-US" sz="1400" dirty="0"/>
              <a:t>$4,150 for Individuals</a:t>
            </a:r>
          </a:p>
          <a:p>
            <a:pPr lvl="1"/>
            <a:r>
              <a:rPr lang="en-US" sz="1400" dirty="0"/>
              <a:t>$8,300 for Family </a:t>
            </a:r>
          </a:p>
          <a:p>
            <a:pPr lvl="1"/>
            <a:r>
              <a:rPr lang="en-US" sz="1400" dirty="0"/>
              <a:t>Those 55 and older and not enrolled in Medicare can contribute an additional $1,000 “catch up” contribution </a:t>
            </a:r>
          </a:p>
        </p:txBody>
      </p:sp>
      <p:pic>
        <p:nvPicPr>
          <p:cNvPr id="4" name="Picture 3" descr="PNC Bank Logo and symbol, meaning, history, PNG, brand">
            <a:extLst>
              <a:ext uri="{FF2B5EF4-FFF2-40B4-BE49-F238E27FC236}">
                <a16:creationId xmlns:a16="http://schemas.microsoft.com/office/drawing/2014/main" id="{2BDE249E-0620-4F00-916F-D9D0A294667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8640" y="263000"/>
            <a:ext cx="1371600" cy="899291"/>
          </a:xfrm>
          <a:prstGeom prst="rect">
            <a:avLst/>
          </a:prstGeom>
          <a:noFill/>
          <a:ln>
            <a:noFill/>
          </a:ln>
        </p:spPr>
      </p:pic>
      <p:graphicFrame>
        <p:nvGraphicFramePr>
          <p:cNvPr id="5" name="Dental_Plan_1_Table">
            <a:extLst>
              <a:ext uri="{FF2B5EF4-FFF2-40B4-BE49-F238E27FC236}">
                <a16:creationId xmlns:a16="http://schemas.microsoft.com/office/drawing/2014/main" id="{AAF94C65-FCC8-400D-BDB7-34E4DA342F25}"/>
              </a:ext>
            </a:extLst>
          </p:cNvPr>
          <p:cNvGraphicFramePr>
            <a:graphicFrameLocks noGrp="1"/>
          </p:cNvGraphicFramePr>
          <p:nvPr>
            <p:extLst>
              <p:ext uri="{D42A27DB-BD31-4B8C-83A1-F6EECF244321}">
                <p14:modId xmlns:p14="http://schemas.microsoft.com/office/powerpoint/2010/main" val="3475707248"/>
              </p:ext>
            </p:extLst>
          </p:nvPr>
        </p:nvGraphicFramePr>
        <p:xfrm>
          <a:off x="2667000" y="4676513"/>
          <a:ext cx="5715000" cy="1737360"/>
        </p:xfrm>
        <a:graphic>
          <a:graphicData uri="http://schemas.openxmlformats.org/drawingml/2006/table">
            <a:tbl>
              <a:tblPr firstRow="1" bandRow="1">
                <a:tableStyleId>{7E9639D4-E3E2-4D34-9284-5A2195B3D0D7}</a:tableStyleId>
              </a:tblPr>
              <a:tblGrid>
                <a:gridCol w="3771900">
                  <a:extLst>
                    <a:ext uri="{9D8B030D-6E8A-4147-A177-3AD203B41FA5}">
                      <a16:colId xmlns:a16="http://schemas.microsoft.com/office/drawing/2014/main" val="20000"/>
                    </a:ext>
                  </a:extLst>
                </a:gridCol>
                <a:gridCol w="1943100">
                  <a:extLst>
                    <a:ext uri="{9D8B030D-6E8A-4147-A177-3AD203B41FA5}">
                      <a16:colId xmlns:a16="http://schemas.microsoft.com/office/drawing/2014/main" val="20001"/>
                    </a:ext>
                  </a:extLst>
                </a:gridCol>
              </a:tblGrid>
              <a:tr h="194262">
                <a:tc>
                  <a:txBody>
                    <a:bodyPr/>
                    <a:lstStyle/>
                    <a:p>
                      <a:r>
                        <a:rPr lang="en-US" sz="1400" dirty="0">
                          <a:solidFill>
                            <a:schemeClr val="bg1"/>
                          </a:solidFill>
                        </a:rPr>
                        <a:t>Vinylmax Annual HSA Enrollment Contribution </a:t>
                      </a:r>
                    </a:p>
                  </a:txBody>
                  <a:tcPr>
                    <a:solidFill>
                      <a:srgbClr val="FF4713"/>
                    </a:solidFill>
                  </a:tcPr>
                </a:tc>
                <a:tc>
                  <a:txBody>
                    <a:bodyPr/>
                    <a:lstStyle/>
                    <a:p>
                      <a:pPr algn="ctr"/>
                      <a:r>
                        <a:rPr lang="en-US" sz="1400" dirty="0">
                          <a:solidFill>
                            <a:schemeClr val="bg1"/>
                          </a:solidFill>
                        </a:rPr>
                        <a:t>Amount </a:t>
                      </a:r>
                    </a:p>
                  </a:txBody>
                  <a:tcPr anchor="ctr">
                    <a:solidFill>
                      <a:srgbClr val="FF4713"/>
                    </a:solidFill>
                  </a:tcPr>
                </a:tc>
                <a:extLst>
                  <a:ext uri="{0D108BD9-81ED-4DB2-BD59-A6C34878D82A}">
                    <a16:rowId xmlns:a16="http://schemas.microsoft.com/office/drawing/2014/main" val="10000"/>
                  </a:ext>
                </a:extLst>
              </a:tr>
              <a:tr h="270462">
                <a:tc>
                  <a:txBody>
                    <a:bodyPr/>
                    <a:lstStyle/>
                    <a:p>
                      <a:r>
                        <a:rPr lang="en-US" sz="1400" dirty="0">
                          <a:solidFill>
                            <a:srgbClr val="3F4443"/>
                          </a:solidFill>
                        </a:rPr>
                        <a:t>Employee </a:t>
                      </a:r>
                    </a:p>
                  </a:txBody>
                  <a:tcPr anchor="ctr"/>
                </a:tc>
                <a:tc>
                  <a:txBody>
                    <a:bodyPr/>
                    <a:lstStyle/>
                    <a:p>
                      <a:pPr algn="ctr"/>
                      <a:r>
                        <a:rPr lang="en-US" sz="1400" dirty="0">
                          <a:solidFill>
                            <a:srgbClr val="3F4443"/>
                          </a:solidFill>
                        </a:rPr>
                        <a:t>$600</a:t>
                      </a:r>
                    </a:p>
                  </a:txBody>
                  <a:tcPr anchor="ctr"/>
                </a:tc>
                <a:extLst>
                  <a:ext uri="{0D108BD9-81ED-4DB2-BD59-A6C34878D82A}">
                    <a16:rowId xmlns:a16="http://schemas.microsoft.com/office/drawing/2014/main" val="2812148085"/>
                  </a:ext>
                </a:extLst>
              </a:tr>
              <a:tr h="270462">
                <a:tc>
                  <a:txBody>
                    <a:bodyPr/>
                    <a:lstStyle/>
                    <a:p>
                      <a:r>
                        <a:rPr lang="en-US" sz="1400" dirty="0">
                          <a:solidFill>
                            <a:srgbClr val="3F4443"/>
                          </a:solidFill>
                        </a:rPr>
                        <a:t>Employee &amp; Spouse </a:t>
                      </a:r>
                    </a:p>
                  </a:txBody>
                  <a:tcPr anchor="ctr"/>
                </a:tc>
                <a:tc>
                  <a:txBody>
                    <a:bodyPr/>
                    <a:lstStyle/>
                    <a:p>
                      <a:pPr algn="ctr"/>
                      <a:r>
                        <a:rPr lang="en-US" sz="1400" dirty="0">
                          <a:solidFill>
                            <a:srgbClr val="3F4443"/>
                          </a:solidFill>
                        </a:rPr>
                        <a:t>$1,000</a:t>
                      </a:r>
                    </a:p>
                  </a:txBody>
                  <a:tcPr anchor="ctr"/>
                </a:tc>
                <a:extLst>
                  <a:ext uri="{0D108BD9-81ED-4DB2-BD59-A6C34878D82A}">
                    <a16:rowId xmlns:a16="http://schemas.microsoft.com/office/drawing/2014/main" val="4073551193"/>
                  </a:ext>
                </a:extLst>
              </a:tr>
              <a:tr h="270462">
                <a:tc>
                  <a:txBody>
                    <a:bodyPr/>
                    <a:lstStyle/>
                    <a:p>
                      <a:r>
                        <a:rPr lang="en-US" sz="1400" dirty="0">
                          <a:solidFill>
                            <a:srgbClr val="3F4443"/>
                          </a:solidFill>
                        </a:rPr>
                        <a:t>Employee &amp;Child(ren) </a:t>
                      </a:r>
                    </a:p>
                  </a:txBody>
                  <a:tcPr anchor="ctr"/>
                </a:tc>
                <a:tc>
                  <a:txBody>
                    <a:bodyPr/>
                    <a:lstStyle/>
                    <a:p>
                      <a:pPr algn="ctr"/>
                      <a:r>
                        <a:rPr lang="en-US" sz="1400" dirty="0">
                          <a:solidFill>
                            <a:srgbClr val="3F4443"/>
                          </a:solidFill>
                        </a:rPr>
                        <a:t>$1,000</a:t>
                      </a:r>
                    </a:p>
                  </a:txBody>
                  <a:tcPr anchor="ctr"/>
                </a:tc>
                <a:extLst>
                  <a:ext uri="{0D108BD9-81ED-4DB2-BD59-A6C34878D82A}">
                    <a16:rowId xmlns:a16="http://schemas.microsoft.com/office/drawing/2014/main" val="10001"/>
                  </a:ext>
                </a:extLst>
              </a:tr>
              <a:tr h="270462">
                <a:tc>
                  <a:txBody>
                    <a:bodyPr/>
                    <a:lstStyle/>
                    <a:p>
                      <a:r>
                        <a:rPr lang="en-US" sz="1400" dirty="0">
                          <a:solidFill>
                            <a:srgbClr val="3F4443"/>
                          </a:solidFill>
                        </a:rPr>
                        <a:t>Family </a:t>
                      </a:r>
                    </a:p>
                  </a:txBody>
                  <a:tcPr anchor="ctr"/>
                </a:tc>
                <a:tc>
                  <a:txBody>
                    <a:bodyPr/>
                    <a:lstStyle/>
                    <a:p>
                      <a:pPr algn="ctr"/>
                      <a:r>
                        <a:rPr lang="en-US" sz="1400" dirty="0">
                          <a:solidFill>
                            <a:srgbClr val="3F4443"/>
                          </a:solidFill>
                        </a:rPr>
                        <a:t>$1,000</a:t>
                      </a:r>
                    </a:p>
                  </a:txBody>
                  <a:tcPr anchor="ctr"/>
                </a:tc>
                <a:extLst>
                  <a:ext uri="{0D108BD9-81ED-4DB2-BD59-A6C34878D82A}">
                    <a16:rowId xmlns:a16="http://schemas.microsoft.com/office/drawing/2014/main" val="10002"/>
                  </a:ext>
                </a:extLst>
              </a:tr>
            </a:tbl>
          </a:graphicData>
        </a:graphic>
      </p:graphicFrame>
      <p:pic>
        <p:nvPicPr>
          <p:cNvPr id="8" name="Picture 7">
            <a:extLst>
              <a:ext uri="{FF2B5EF4-FFF2-40B4-BE49-F238E27FC236}">
                <a16:creationId xmlns:a16="http://schemas.microsoft.com/office/drawing/2014/main" id="{AC5DE6E9-1879-9446-1EC8-70B298AB3D8B}"/>
              </a:ext>
            </a:extLst>
          </p:cNvPr>
          <p:cNvPicPr>
            <a:picLocks noChangeAspect="1"/>
          </p:cNvPicPr>
          <p:nvPr/>
        </p:nvPicPr>
        <p:blipFill rotWithShape="1">
          <a:blip r:embed="rId4"/>
          <a:srcRect l="32514" t="20909"/>
          <a:stretch/>
        </p:blipFill>
        <p:spPr>
          <a:xfrm>
            <a:off x="483593" y="4676513"/>
            <a:ext cx="2113930" cy="1737360"/>
          </a:xfrm>
          <a:prstGeom prst="rect">
            <a:avLst/>
          </a:prstGeom>
        </p:spPr>
      </p:pic>
    </p:spTree>
    <p:extLst>
      <p:ext uri="{BB962C8B-B14F-4D97-AF65-F5344CB8AC3E}">
        <p14:creationId xmlns:p14="http://schemas.microsoft.com/office/powerpoint/2010/main" val="108287012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E5122-B8E0-4B93-8C5C-C130A4A8CB6F}"/>
              </a:ext>
            </a:extLst>
          </p:cNvPr>
          <p:cNvSpPr>
            <a:spLocks noGrp="1"/>
          </p:cNvSpPr>
          <p:nvPr>
            <p:ph type="title"/>
          </p:nvPr>
        </p:nvSpPr>
        <p:spPr/>
        <p:txBody>
          <a:bodyPr>
            <a:normAutofit/>
          </a:bodyPr>
          <a:lstStyle/>
          <a:p>
            <a:r>
              <a:rPr lang="en-US" sz="3600" dirty="0"/>
              <a:t>Health Savings Account </a:t>
            </a:r>
          </a:p>
        </p:txBody>
      </p:sp>
      <p:sp>
        <p:nvSpPr>
          <p:cNvPr id="3" name="Content Placeholder 2">
            <a:extLst>
              <a:ext uri="{FF2B5EF4-FFF2-40B4-BE49-F238E27FC236}">
                <a16:creationId xmlns:a16="http://schemas.microsoft.com/office/drawing/2014/main" id="{C6175451-7B26-4746-951D-D06F20283173}"/>
              </a:ext>
            </a:extLst>
          </p:cNvPr>
          <p:cNvSpPr>
            <a:spLocks noGrp="1"/>
          </p:cNvSpPr>
          <p:nvPr>
            <p:ph idx="1"/>
          </p:nvPr>
        </p:nvSpPr>
        <p:spPr>
          <a:xfrm>
            <a:off x="452215" y="1312807"/>
            <a:ext cx="4729385" cy="4525963"/>
          </a:xfrm>
        </p:spPr>
        <p:txBody>
          <a:bodyPr>
            <a:normAutofit/>
          </a:bodyPr>
          <a:lstStyle/>
          <a:p>
            <a:r>
              <a:rPr lang="en-US" sz="2000" dirty="0"/>
              <a:t>All HSA accounts are managed by PNC Bank. </a:t>
            </a:r>
          </a:p>
          <a:p>
            <a:pPr marL="0" indent="0">
              <a:buNone/>
            </a:pPr>
            <a:endParaRPr lang="en-US" sz="2000" dirty="0"/>
          </a:p>
          <a:p>
            <a:r>
              <a:rPr lang="en-US" sz="2000" dirty="0"/>
              <a:t>If you currently have an HSA through another bank, you will have to fill out a Direct Transfer Request Form from PNC to request your previous trustee/custodian to transfer all assets from another HSA into your PNC BeneFit Plus Account. </a:t>
            </a:r>
            <a:endParaRPr lang="en-US" sz="2000" dirty="0">
              <a:highlight>
                <a:srgbClr val="FFFF00"/>
              </a:highlight>
            </a:endParaRPr>
          </a:p>
        </p:txBody>
      </p:sp>
      <p:pic>
        <p:nvPicPr>
          <p:cNvPr id="4" name="Picture 3" descr="PNC Bank Logo and symbol, meaning, history, PNG, brand">
            <a:extLst>
              <a:ext uri="{FF2B5EF4-FFF2-40B4-BE49-F238E27FC236}">
                <a16:creationId xmlns:a16="http://schemas.microsoft.com/office/drawing/2014/main" id="{025E539B-3CFA-4654-9099-4FBC87F869D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8640" y="263000"/>
            <a:ext cx="1371600" cy="899291"/>
          </a:xfrm>
          <a:prstGeom prst="rect">
            <a:avLst/>
          </a:prstGeom>
          <a:noFill/>
          <a:ln>
            <a:noFill/>
          </a:ln>
        </p:spPr>
      </p:pic>
      <p:pic>
        <p:nvPicPr>
          <p:cNvPr id="5" name="Picture 4">
            <a:extLst>
              <a:ext uri="{FF2B5EF4-FFF2-40B4-BE49-F238E27FC236}">
                <a16:creationId xmlns:a16="http://schemas.microsoft.com/office/drawing/2014/main" id="{0F38D52C-63B2-415F-AC5B-2134F852C125}"/>
              </a:ext>
            </a:extLst>
          </p:cNvPr>
          <p:cNvPicPr>
            <a:picLocks noChangeAspect="1"/>
          </p:cNvPicPr>
          <p:nvPr/>
        </p:nvPicPr>
        <p:blipFill rotWithShape="1">
          <a:blip r:embed="rId4"/>
          <a:srcRect b="53397"/>
          <a:stretch/>
        </p:blipFill>
        <p:spPr>
          <a:xfrm>
            <a:off x="5225143" y="1371601"/>
            <a:ext cx="3622814" cy="2209800"/>
          </a:xfrm>
          <a:prstGeom prst="rect">
            <a:avLst/>
          </a:prstGeom>
        </p:spPr>
      </p:pic>
      <p:pic>
        <p:nvPicPr>
          <p:cNvPr id="7" name="Picture 6">
            <a:extLst>
              <a:ext uri="{FF2B5EF4-FFF2-40B4-BE49-F238E27FC236}">
                <a16:creationId xmlns:a16="http://schemas.microsoft.com/office/drawing/2014/main" id="{AF45E68C-C33E-D32B-BE90-78C73E6C7AEC}"/>
              </a:ext>
            </a:extLst>
          </p:cNvPr>
          <p:cNvPicPr>
            <a:picLocks noChangeAspect="1"/>
          </p:cNvPicPr>
          <p:nvPr/>
        </p:nvPicPr>
        <p:blipFill rotWithShape="1">
          <a:blip r:embed="rId5"/>
          <a:srcRect l="1803" r="5650"/>
          <a:stretch/>
        </p:blipFill>
        <p:spPr>
          <a:xfrm>
            <a:off x="5334000" y="3924589"/>
            <a:ext cx="3352800" cy="2417418"/>
          </a:xfrm>
          <a:prstGeom prst="rect">
            <a:avLst/>
          </a:prstGeom>
        </p:spPr>
      </p:pic>
    </p:spTree>
    <p:extLst>
      <p:ext uri="{BB962C8B-B14F-4D97-AF65-F5344CB8AC3E}">
        <p14:creationId xmlns:p14="http://schemas.microsoft.com/office/powerpoint/2010/main" val="398180452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a:lnSpc>
                <a:spcPct val="90000"/>
              </a:lnSpc>
            </a:pPr>
            <a:r>
              <a:rPr lang="en-US" dirty="0"/>
              <a:t>Flexible Spending Account</a:t>
            </a:r>
            <a:br>
              <a:rPr lang="en-US" dirty="0"/>
            </a:br>
            <a:endParaRPr lang="en-US" dirty="0"/>
          </a:p>
        </p:txBody>
      </p:sp>
      <p:pic>
        <p:nvPicPr>
          <p:cNvPr id="2" name="Picture 1">
            <a:extLst>
              <a:ext uri="{FF2B5EF4-FFF2-40B4-BE49-F238E27FC236}">
                <a16:creationId xmlns:a16="http://schemas.microsoft.com/office/drawing/2014/main" id="{2AD5CE70-C8D2-657B-7015-44DA96F424A5}"/>
              </a:ext>
            </a:extLst>
          </p:cNvPr>
          <p:cNvPicPr>
            <a:picLocks noChangeAspect="1"/>
          </p:cNvPicPr>
          <p:nvPr/>
        </p:nvPicPr>
        <p:blipFill>
          <a:blip r:embed="rId3"/>
          <a:stretch>
            <a:fillRect/>
          </a:stretch>
        </p:blipFill>
        <p:spPr>
          <a:xfrm>
            <a:off x="1143000" y="2209800"/>
            <a:ext cx="6481311" cy="2133600"/>
          </a:xfrm>
          <a:prstGeom prst="rect">
            <a:avLst/>
          </a:prstGeom>
        </p:spPr>
      </p:pic>
    </p:spTree>
    <p:extLst>
      <p:ext uri="{BB962C8B-B14F-4D97-AF65-F5344CB8AC3E}">
        <p14:creationId xmlns:p14="http://schemas.microsoft.com/office/powerpoint/2010/main" val="384105146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Flexible Spending Accounts </a:t>
            </a:r>
          </a:p>
        </p:txBody>
      </p:sp>
      <p:sp>
        <p:nvSpPr>
          <p:cNvPr id="3" name="Content Placeholder 2">
            <a:extLst>
              <a:ext uri="{FF2B5EF4-FFF2-40B4-BE49-F238E27FC236}">
                <a16:creationId xmlns:a16="http://schemas.microsoft.com/office/drawing/2014/main" id="{F1C4AD14-6120-4FC0-B0C5-342301F84C07}"/>
              </a:ext>
            </a:extLst>
          </p:cNvPr>
          <p:cNvSpPr>
            <a:spLocks noGrp="1"/>
          </p:cNvSpPr>
          <p:nvPr>
            <p:ph idx="1"/>
          </p:nvPr>
        </p:nvSpPr>
        <p:spPr>
          <a:xfrm>
            <a:off x="239279" y="1179871"/>
            <a:ext cx="4942321" cy="4859393"/>
          </a:xfrm>
        </p:spPr>
        <p:txBody>
          <a:bodyPr>
            <a:normAutofit lnSpcReduction="10000"/>
          </a:bodyPr>
          <a:lstStyle/>
          <a:p>
            <a:r>
              <a:rPr lang="en-US" sz="1800" dirty="0">
                <a:solidFill>
                  <a:srgbClr val="3F4443"/>
                </a:solidFill>
              </a:rPr>
              <a:t>Flexible Spending Accounts (FSA) are a great way for you to SAVE MONEY on pre-planned health and day care expenses!</a:t>
            </a:r>
          </a:p>
          <a:p>
            <a:pPr lvl="1"/>
            <a:r>
              <a:rPr lang="en-US" sz="1800" dirty="0">
                <a:solidFill>
                  <a:srgbClr val="3F4443"/>
                </a:solidFill>
              </a:rPr>
              <a:t>Participation is 100% voluntary</a:t>
            </a:r>
          </a:p>
          <a:p>
            <a:pPr lvl="1"/>
            <a:r>
              <a:rPr lang="en-US" sz="1800" dirty="0">
                <a:solidFill>
                  <a:srgbClr val="3F4443"/>
                </a:solidFill>
              </a:rPr>
              <a:t>Savings are TAX FREE, not Tax Deferred</a:t>
            </a:r>
          </a:p>
          <a:p>
            <a:pPr lvl="1"/>
            <a:r>
              <a:rPr lang="en-US" sz="1800" dirty="0">
                <a:solidFill>
                  <a:srgbClr val="3F4443"/>
                </a:solidFill>
              </a:rPr>
              <a:t>Supported by Section 125 and 129 of the IRS Code</a:t>
            </a:r>
          </a:p>
          <a:p>
            <a:r>
              <a:rPr lang="en-US" sz="1800" dirty="0">
                <a:solidFill>
                  <a:srgbClr val="3F4443"/>
                </a:solidFill>
              </a:rPr>
              <a:t>2024 Contribution Maximum: $3,200 </a:t>
            </a:r>
          </a:p>
          <a:p>
            <a:r>
              <a:rPr lang="en-US" sz="1800" dirty="0">
                <a:solidFill>
                  <a:srgbClr val="3F4443"/>
                </a:solidFill>
              </a:rPr>
              <a:t>Decision is IRREVOCABLE for the entire plan year!</a:t>
            </a:r>
          </a:p>
          <a:p>
            <a:pPr lvl="1"/>
            <a:r>
              <a:rPr lang="en-US" sz="1800" dirty="0">
                <a:solidFill>
                  <a:srgbClr val="3F4443"/>
                </a:solidFill>
              </a:rPr>
              <a:t>Adjustments can be made if a “permitted election change events” (marriage, divorce, death, birth, adoption) occurs</a:t>
            </a:r>
          </a:p>
          <a:p>
            <a:pPr lvl="1"/>
            <a:r>
              <a:rPr lang="en-US" sz="1800" dirty="0">
                <a:solidFill>
                  <a:srgbClr val="3F4443"/>
                </a:solidFill>
              </a:rPr>
              <a:t>Watch out for the “Use it or Lose it” rule</a:t>
            </a:r>
          </a:p>
          <a:p>
            <a:pPr marL="457200" lvl="1" indent="0">
              <a:buNone/>
            </a:pPr>
            <a:endParaRPr lang="en-US" sz="1800" dirty="0"/>
          </a:p>
          <a:p>
            <a:pPr marL="457200" lvl="1" indent="0">
              <a:buNone/>
            </a:pPr>
            <a:endParaRPr lang="en-US" sz="1800" dirty="0"/>
          </a:p>
          <a:p>
            <a:pPr marL="457200" lvl="1" indent="0">
              <a:buNone/>
            </a:pPr>
            <a:endParaRPr lang="en-US" sz="1800" dirty="0"/>
          </a:p>
        </p:txBody>
      </p:sp>
      <p:pic>
        <p:nvPicPr>
          <p:cNvPr id="5" name="Picture 4">
            <a:extLst>
              <a:ext uri="{FF2B5EF4-FFF2-40B4-BE49-F238E27FC236}">
                <a16:creationId xmlns:a16="http://schemas.microsoft.com/office/drawing/2014/main" id="{BB8FBD6E-AB7D-48A1-8519-D9940C4646EC}"/>
              </a:ext>
            </a:extLst>
          </p:cNvPr>
          <p:cNvPicPr>
            <a:picLocks noChangeAspect="1"/>
          </p:cNvPicPr>
          <p:nvPr/>
        </p:nvPicPr>
        <p:blipFill>
          <a:blip r:embed="rId3"/>
          <a:stretch>
            <a:fillRect/>
          </a:stretch>
        </p:blipFill>
        <p:spPr>
          <a:xfrm>
            <a:off x="7086600" y="390282"/>
            <a:ext cx="1935262" cy="637074"/>
          </a:xfrm>
          <a:prstGeom prst="rect">
            <a:avLst/>
          </a:prstGeom>
        </p:spPr>
      </p:pic>
      <p:pic>
        <p:nvPicPr>
          <p:cNvPr id="14" name="Picture 13">
            <a:extLst>
              <a:ext uri="{FF2B5EF4-FFF2-40B4-BE49-F238E27FC236}">
                <a16:creationId xmlns:a16="http://schemas.microsoft.com/office/drawing/2014/main" id="{58D17F8C-AED5-579A-6521-CA27EC298B2B}"/>
              </a:ext>
            </a:extLst>
          </p:cNvPr>
          <p:cNvPicPr>
            <a:picLocks noChangeAspect="1"/>
          </p:cNvPicPr>
          <p:nvPr/>
        </p:nvPicPr>
        <p:blipFill rotWithShape="1">
          <a:blip r:embed="rId4"/>
          <a:srcRect l="4130"/>
          <a:stretch/>
        </p:blipFill>
        <p:spPr>
          <a:xfrm>
            <a:off x="5181599" y="2202656"/>
            <a:ext cx="3723121" cy="2723589"/>
          </a:xfrm>
          <a:prstGeom prst="rect">
            <a:avLst/>
          </a:prstGeom>
        </p:spPr>
      </p:pic>
    </p:spTree>
    <p:extLst>
      <p:ext uri="{BB962C8B-B14F-4D97-AF65-F5344CB8AC3E}">
        <p14:creationId xmlns:p14="http://schemas.microsoft.com/office/powerpoint/2010/main" val="428519359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Dependent Care FSA Plan</a:t>
            </a:r>
          </a:p>
        </p:txBody>
      </p:sp>
      <p:sp>
        <p:nvSpPr>
          <p:cNvPr id="3" name="Content Placeholder 2">
            <a:extLst>
              <a:ext uri="{FF2B5EF4-FFF2-40B4-BE49-F238E27FC236}">
                <a16:creationId xmlns:a16="http://schemas.microsoft.com/office/drawing/2014/main" id="{BECD606C-640D-4C1B-8874-FEB1593ACF30}"/>
              </a:ext>
            </a:extLst>
          </p:cNvPr>
          <p:cNvSpPr>
            <a:spLocks noGrp="1"/>
          </p:cNvSpPr>
          <p:nvPr>
            <p:ph idx="1"/>
          </p:nvPr>
        </p:nvSpPr>
        <p:spPr>
          <a:xfrm>
            <a:off x="304800" y="1199470"/>
            <a:ext cx="8229600" cy="4525963"/>
          </a:xfrm>
        </p:spPr>
        <p:txBody>
          <a:bodyPr>
            <a:normAutofit/>
          </a:bodyPr>
          <a:lstStyle/>
          <a:p>
            <a:pPr marL="0" indent="0">
              <a:buNone/>
            </a:pPr>
            <a:r>
              <a:rPr lang="en-US" sz="2000" dirty="0"/>
              <a:t>Dependent care FSA annual max is $5,000.  Plan features include:</a:t>
            </a:r>
          </a:p>
          <a:p>
            <a:r>
              <a:rPr lang="en-US" sz="1800" dirty="0"/>
              <a:t>Payment for certain IRS-approved dependent daycare expenses with pre-tax dollars.</a:t>
            </a:r>
          </a:p>
          <a:p>
            <a:r>
              <a:rPr lang="en-US" sz="1800" dirty="0"/>
              <a:t>Rollover provision does not apply.  Use it or lose it rule applies.</a:t>
            </a:r>
          </a:p>
          <a:p>
            <a:r>
              <a:rPr lang="en-US" sz="1800" dirty="0"/>
              <a:t>Eligible for care while parents are at work or school.</a:t>
            </a:r>
          </a:p>
          <a:p>
            <a:r>
              <a:rPr lang="en-US" sz="1800" dirty="0"/>
              <a:t>ONLY amount payroll deducted to date is available for distribution.</a:t>
            </a:r>
          </a:p>
          <a:p>
            <a:r>
              <a:rPr lang="en-US" sz="1800" dirty="0"/>
              <a:t>Some examples include:</a:t>
            </a:r>
          </a:p>
          <a:p>
            <a:pPr lvl="1"/>
            <a:r>
              <a:rPr lang="en-US" sz="1600" dirty="0"/>
              <a:t>Daycare/Preschool for dependent children </a:t>
            </a:r>
          </a:p>
          <a:p>
            <a:pPr lvl="1"/>
            <a:r>
              <a:rPr lang="en-US" sz="1600" dirty="0"/>
              <a:t>Adult daycare</a:t>
            </a:r>
          </a:p>
          <a:p>
            <a:pPr lvl="1"/>
            <a:r>
              <a:rPr lang="en-US" sz="1600" dirty="0"/>
              <a:t>Before and after school programs</a:t>
            </a:r>
          </a:p>
          <a:p>
            <a:pPr lvl="1"/>
            <a:r>
              <a:rPr lang="en-US" sz="1600" dirty="0"/>
              <a:t>Camps</a:t>
            </a:r>
          </a:p>
          <a:p>
            <a:endParaRPr lang="en-US" sz="2000" dirty="0"/>
          </a:p>
        </p:txBody>
      </p:sp>
      <p:pic>
        <p:nvPicPr>
          <p:cNvPr id="4" name="Picture 3">
            <a:extLst>
              <a:ext uri="{FF2B5EF4-FFF2-40B4-BE49-F238E27FC236}">
                <a16:creationId xmlns:a16="http://schemas.microsoft.com/office/drawing/2014/main" id="{DFFE4B34-93CD-A65E-3304-0B2AFA66E214}"/>
              </a:ext>
            </a:extLst>
          </p:cNvPr>
          <p:cNvPicPr>
            <a:picLocks noChangeAspect="1"/>
          </p:cNvPicPr>
          <p:nvPr/>
        </p:nvPicPr>
        <p:blipFill>
          <a:blip r:embed="rId3"/>
          <a:stretch>
            <a:fillRect/>
          </a:stretch>
        </p:blipFill>
        <p:spPr>
          <a:xfrm>
            <a:off x="6790620" y="308985"/>
            <a:ext cx="1935262" cy="637074"/>
          </a:xfrm>
          <a:prstGeom prst="rect">
            <a:avLst/>
          </a:prstGeom>
        </p:spPr>
      </p:pic>
      <p:pic>
        <p:nvPicPr>
          <p:cNvPr id="6" name="Picture 5">
            <a:extLst>
              <a:ext uri="{FF2B5EF4-FFF2-40B4-BE49-F238E27FC236}">
                <a16:creationId xmlns:a16="http://schemas.microsoft.com/office/drawing/2014/main" id="{55472FA8-E317-99CC-A6D4-DE55240BFD18}"/>
              </a:ext>
            </a:extLst>
          </p:cNvPr>
          <p:cNvPicPr>
            <a:picLocks noChangeAspect="1"/>
          </p:cNvPicPr>
          <p:nvPr/>
        </p:nvPicPr>
        <p:blipFill rotWithShape="1">
          <a:blip r:embed="rId4"/>
          <a:srcRect t="4999" r="6607"/>
          <a:stretch/>
        </p:blipFill>
        <p:spPr>
          <a:xfrm>
            <a:off x="5410201" y="3581400"/>
            <a:ext cx="3276600" cy="2950409"/>
          </a:xfrm>
          <a:prstGeom prst="rect">
            <a:avLst/>
          </a:prstGeom>
        </p:spPr>
      </p:pic>
    </p:spTree>
    <p:extLst>
      <p:ext uri="{BB962C8B-B14F-4D97-AF65-F5344CB8AC3E}">
        <p14:creationId xmlns:p14="http://schemas.microsoft.com/office/powerpoint/2010/main" val="28168694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lvl="0">
              <a:lnSpc>
                <a:spcPct val="90000"/>
              </a:lnSpc>
              <a:spcBef>
                <a:spcPct val="20000"/>
              </a:spcBef>
            </a:pPr>
            <a:r>
              <a:rPr lang="en-US" dirty="0"/>
              <a:t>Dental  </a:t>
            </a:r>
            <a:br>
              <a:rPr lang="en-US" b="0" cap="none" dirty="0">
                <a:highlight>
                  <a:srgbClr val="00FF00"/>
                </a:highlight>
              </a:rPr>
            </a:br>
            <a:endParaRPr lang="en-US" dirty="0"/>
          </a:p>
        </p:txBody>
      </p:sp>
      <p:pic>
        <p:nvPicPr>
          <p:cNvPr id="6" name="Picture 5">
            <a:extLst>
              <a:ext uri="{FF2B5EF4-FFF2-40B4-BE49-F238E27FC236}">
                <a16:creationId xmlns:a16="http://schemas.microsoft.com/office/drawing/2014/main" id="{EFF7D701-2DEC-47C1-B8F3-9DDD33E5497C}"/>
              </a:ext>
            </a:extLst>
          </p:cNvPr>
          <p:cNvPicPr>
            <a:picLocks noChangeAspect="1"/>
          </p:cNvPicPr>
          <p:nvPr/>
        </p:nvPicPr>
        <p:blipFill>
          <a:blip r:embed="rId3"/>
          <a:stretch>
            <a:fillRect/>
          </a:stretch>
        </p:blipFill>
        <p:spPr>
          <a:xfrm>
            <a:off x="1295400" y="2305951"/>
            <a:ext cx="6911071" cy="2246098"/>
          </a:xfrm>
          <a:prstGeom prst="rect">
            <a:avLst/>
          </a:prstGeom>
          <a:noFill/>
        </p:spPr>
      </p:pic>
    </p:spTree>
    <p:extLst>
      <p:ext uri="{BB962C8B-B14F-4D97-AF65-F5344CB8AC3E}">
        <p14:creationId xmlns:p14="http://schemas.microsoft.com/office/powerpoint/2010/main" val="294767560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F6D6373-134F-803C-DDE9-A7674FC27BCD}"/>
              </a:ext>
            </a:extLst>
          </p:cNvPr>
          <p:cNvSpPr>
            <a:spLocks noGrp="1"/>
          </p:cNvSpPr>
          <p:nvPr>
            <p:ph type="title"/>
          </p:nvPr>
        </p:nvSpPr>
        <p:spPr>
          <a:xfrm>
            <a:off x="2323806" y="259554"/>
            <a:ext cx="6477000" cy="868362"/>
          </a:xfrm>
        </p:spPr>
        <p:txBody>
          <a:bodyPr/>
          <a:lstStyle/>
          <a:p>
            <a:r>
              <a:rPr lang="en-US" dirty="0">
                <a:solidFill>
                  <a:srgbClr val="FF4713"/>
                </a:solidFill>
              </a:rPr>
              <a:t>Dental - Highlights</a:t>
            </a:r>
          </a:p>
        </p:txBody>
      </p:sp>
      <p:graphicFrame>
        <p:nvGraphicFramePr>
          <p:cNvPr id="6" name="Dental_Plan_1_Table">
            <a:extLst>
              <a:ext uri="{FF2B5EF4-FFF2-40B4-BE49-F238E27FC236}">
                <a16:creationId xmlns:a16="http://schemas.microsoft.com/office/drawing/2014/main" id="{FD1CE529-A032-A5F1-4D54-E636AB071F21}"/>
              </a:ext>
            </a:extLst>
          </p:cNvPr>
          <p:cNvGraphicFramePr>
            <a:graphicFrameLocks noGrp="1"/>
          </p:cNvGraphicFramePr>
          <p:nvPr>
            <p:extLst>
              <p:ext uri="{D42A27DB-BD31-4B8C-83A1-F6EECF244321}">
                <p14:modId xmlns:p14="http://schemas.microsoft.com/office/powerpoint/2010/main" val="1351518961"/>
              </p:ext>
            </p:extLst>
          </p:nvPr>
        </p:nvGraphicFramePr>
        <p:xfrm>
          <a:off x="381000" y="1801326"/>
          <a:ext cx="8001000" cy="2930484"/>
        </p:xfrm>
        <a:graphic>
          <a:graphicData uri="http://schemas.openxmlformats.org/drawingml/2006/table">
            <a:tbl>
              <a:tblPr firstRow="1" bandRow="1">
                <a:tableStyleId>{7E9639D4-E3E2-4D34-9284-5A2195B3D0D7}</a:tableStyleId>
              </a:tblPr>
              <a:tblGrid>
                <a:gridCol w="4000500">
                  <a:extLst>
                    <a:ext uri="{9D8B030D-6E8A-4147-A177-3AD203B41FA5}">
                      <a16:colId xmlns:a16="http://schemas.microsoft.com/office/drawing/2014/main" val="20000"/>
                    </a:ext>
                  </a:extLst>
                </a:gridCol>
                <a:gridCol w="4000500">
                  <a:extLst>
                    <a:ext uri="{9D8B030D-6E8A-4147-A177-3AD203B41FA5}">
                      <a16:colId xmlns:a16="http://schemas.microsoft.com/office/drawing/2014/main" val="20001"/>
                    </a:ext>
                  </a:extLst>
                </a:gridCol>
              </a:tblGrid>
              <a:tr h="317772">
                <a:tc>
                  <a:txBody>
                    <a:bodyPr/>
                    <a:lstStyle/>
                    <a:p>
                      <a:endParaRPr lang="en-US" sz="1100" dirty="0">
                        <a:solidFill>
                          <a:schemeClr val="bg1"/>
                        </a:solidFill>
                      </a:endParaRPr>
                    </a:p>
                  </a:txBody>
                  <a:tcPr>
                    <a:solidFill>
                      <a:srgbClr val="FF4713"/>
                    </a:solidFill>
                  </a:tcPr>
                </a:tc>
                <a:tc>
                  <a:txBody>
                    <a:bodyPr/>
                    <a:lstStyle/>
                    <a:p>
                      <a:pPr algn="ctr"/>
                      <a:r>
                        <a:rPr lang="en-US" sz="1400" dirty="0">
                          <a:solidFill>
                            <a:schemeClr val="bg1"/>
                          </a:solidFill>
                        </a:rPr>
                        <a:t>Dental PPO </a:t>
                      </a:r>
                    </a:p>
                  </a:txBody>
                  <a:tcPr anchor="ctr">
                    <a:solidFill>
                      <a:srgbClr val="FF4713"/>
                    </a:solidFill>
                  </a:tcPr>
                </a:tc>
                <a:extLst>
                  <a:ext uri="{0D108BD9-81ED-4DB2-BD59-A6C34878D82A}">
                    <a16:rowId xmlns:a16="http://schemas.microsoft.com/office/drawing/2014/main" val="10000"/>
                  </a:ext>
                </a:extLst>
              </a:tr>
              <a:tr h="476659">
                <a:tc>
                  <a:txBody>
                    <a:bodyPr/>
                    <a:lstStyle/>
                    <a:p>
                      <a:r>
                        <a:rPr lang="en-US" sz="1600" dirty="0">
                          <a:solidFill>
                            <a:srgbClr val="3F4443"/>
                          </a:solidFill>
                        </a:rPr>
                        <a:t>Annual Deductible </a:t>
                      </a:r>
                    </a:p>
                  </a:txBody>
                  <a:tcPr anchor="ctr"/>
                </a:tc>
                <a:tc>
                  <a:txBody>
                    <a:bodyPr/>
                    <a:lstStyle/>
                    <a:p>
                      <a:pPr algn="ctr"/>
                      <a:r>
                        <a:rPr lang="en-US" sz="1600" dirty="0">
                          <a:solidFill>
                            <a:srgbClr val="3F4443"/>
                          </a:solidFill>
                        </a:rPr>
                        <a:t>$50 per individual
$150 per family</a:t>
                      </a:r>
                    </a:p>
                  </a:txBody>
                  <a:tcPr anchor="ctr"/>
                </a:tc>
                <a:extLst>
                  <a:ext uri="{0D108BD9-81ED-4DB2-BD59-A6C34878D82A}">
                    <a16:rowId xmlns:a16="http://schemas.microsoft.com/office/drawing/2014/main" val="10001"/>
                  </a:ext>
                </a:extLst>
              </a:tr>
              <a:tr h="338932">
                <a:tc>
                  <a:txBody>
                    <a:bodyPr/>
                    <a:lstStyle/>
                    <a:p>
                      <a:r>
                        <a:rPr lang="en-US" sz="1600" dirty="0">
                          <a:solidFill>
                            <a:srgbClr val="3F4443"/>
                          </a:solidFill>
                        </a:rPr>
                        <a:t>Benefit Maximum</a:t>
                      </a:r>
                    </a:p>
                  </a:txBody>
                  <a:tcPr anchor="ctr"/>
                </a:tc>
                <a:tc>
                  <a:txBody>
                    <a:bodyPr/>
                    <a:lstStyle/>
                    <a:p>
                      <a:pPr algn="ctr"/>
                      <a:r>
                        <a:rPr lang="en-US" sz="1600" dirty="0">
                          <a:solidFill>
                            <a:srgbClr val="3F4443"/>
                          </a:solidFill>
                        </a:rPr>
                        <a:t>$1,500</a:t>
                      </a:r>
                    </a:p>
                  </a:txBody>
                  <a:tcPr anchor="ctr"/>
                </a:tc>
                <a:extLst>
                  <a:ext uri="{0D108BD9-81ED-4DB2-BD59-A6C34878D82A}">
                    <a16:rowId xmlns:a16="http://schemas.microsoft.com/office/drawing/2014/main" val="10002"/>
                  </a:ext>
                </a:extLst>
              </a:tr>
              <a:tr h="338932">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Deductible Waived</a:t>
                      </a:r>
                      <a:r>
                        <a:rPr lang="en-US" sz="1600" baseline="0" dirty="0">
                          <a:solidFill>
                            <a:srgbClr val="3F4443"/>
                          </a:solidFill>
                        </a:rPr>
                        <a:t> for Preventive Care</a:t>
                      </a:r>
                      <a:endParaRPr lang="en-US" sz="11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Yes</a:t>
                      </a:r>
                    </a:p>
                  </a:txBody>
                  <a:tcPr anchor="ctr"/>
                </a:tc>
                <a:extLst>
                  <a:ext uri="{0D108BD9-81ED-4DB2-BD59-A6C34878D82A}">
                    <a16:rowId xmlns:a16="http://schemas.microsoft.com/office/drawing/2014/main" val="10003"/>
                  </a:ext>
                </a:extLst>
              </a:tr>
              <a:tr h="338932">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Preventive Care</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100%</a:t>
                      </a:r>
                    </a:p>
                  </a:txBody>
                  <a:tcPr anchor="ctr"/>
                </a:tc>
                <a:extLst>
                  <a:ext uri="{0D108BD9-81ED-4DB2-BD59-A6C34878D82A}">
                    <a16:rowId xmlns:a16="http://schemas.microsoft.com/office/drawing/2014/main" val="10004"/>
                  </a:ext>
                </a:extLst>
              </a:tr>
              <a:tr h="338932">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Basic</a:t>
                      </a:r>
                      <a:r>
                        <a:rPr lang="en-US" sz="1600" baseline="0" dirty="0">
                          <a:solidFill>
                            <a:srgbClr val="3F4443"/>
                          </a:solidFill>
                        </a:rPr>
                        <a:t> Services*</a:t>
                      </a:r>
                      <a:endParaRPr lang="en-US" sz="11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80% after deductible</a:t>
                      </a:r>
                    </a:p>
                  </a:txBody>
                  <a:tcPr anchor="ctr"/>
                </a:tc>
                <a:extLst>
                  <a:ext uri="{0D108BD9-81ED-4DB2-BD59-A6C34878D82A}">
                    <a16:rowId xmlns:a16="http://schemas.microsoft.com/office/drawing/2014/main" val="10005"/>
                  </a:ext>
                </a:extLst>
              </a:tr>
              <a:tr h="338932">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Major</a:t>
                      </a:r>
                      <a:r>
                        <a:rPr lang="en-US" sz="1600" baseline="0" dirty="0">
                          <a:solidFill>
                            <a:srgbClr val="3F4443"/>
                          </a:solidFill>
                        </a:rPr>
                        <a:t> Services*</a:t>
                      </a:r>
                      <a:endParaRPr lang="en-US" sz="11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50% after deductible </a:t>
                      </a:r>
                    </a:p>
                  </a:txBody>
                  <a:tcPr anchor="ctr"/>
                </a:tc>
                <a:extLst>
                  <a:ext uri="{0D108BD9-81ED-4DB2-BD59-A6C34878D82A}">
                    <a16:rowId xmlns:a16="http://schemas.microsoft.com/office/drawing/2014/main" val="10006"/>
                  </a:ext>
                </a:extLst>
              </a:tr>
              <a:tr h="338932">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Orthodontia Services</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50% with a lifetime max of $1,500 </a:t>
                      </a:r>
                    </a:p>
                  </a:txBody>
                  <a:tcPr anchor="ctr"/>
                </a:tc>
                <a:extLst>
                  <a:ext uri="{0D108BD9-81ED-4DB2-BD59-A6C34878D82A}">
                    <a16:rowId xmlns:a16="http://schemas.microsoft.com/office/drawing/2014/main" val="10007"/>
                  </a:ext>
                </a:extLst>
              </a:tr>
            </a:tbl>
          </a:graphicData>
        </a:graphic>
      </p:graphicFrame>
      <p:graphicFrame>
        <p:nvGraphicFramePr>
          <p:cNvPr id="11" name="Dental_Plan_1_Table">
            <a:extLst>
              <a:ext uri="{FF2B5EF4-FFF2-40B4-BE49-F238E27FC236}">
                <a16:creationId xmlns:a16="http://schemas.microsoft.com/office/drawing/2014/main" id="{71B07370-AE34-2F92-080B-384806113EA0}"/>
              </a:ext>
            </a:extLst>
          </p:cNvPr>
          <p:cNvGraphicFramePr>
            <a:graphicFrameLocks noGrp="1"/>
          </p:cNvGraphicFramePr>
          <p:nvPr>
            <p:extLst>
              <p:ext uri="{D42A27DB-BD31-4B8C-83A1-F6EECF244321}">
                <p14:modId xmlns:p14="http://schemas.microsoft.com/office/powerpoint/2010/main" val="518685651"/>
              </p:ext>
            </p:extLst>
          </p:nvPr>
        </p:nvGraphicFramePr>
        <p:xfrm>
          <a:off x="381000" y="4868345"/>
          <a:ext cx="5410200" cy="1152862"/>
        </p:xfrm>
        <a:graphic>
          <a:graphicData uri="http://schemas.openxmlformats.org/drawingml/2006/table">
            <a:tbl>
              <a:tblPr firstRow="1" bandRow="1">
                <a:tableStyleId>{7E9639D4-E3E2-4D34-9284-5A2195B3D0D7}</a:tableStyleId>
              </a:tblPr>
              <a:tblGrid>
                <a:gridCol w="2705100">
                  <a:extLst>
                    <a:ext uri="{9D8B030D-6E8A-4147-A177-3AD203B41FA5}">
                      <a16:colId xmlns:a16="http://schemas.microsoft.com/office/drawing/2014/main" val="20000"/>
                    </a:ext>
                  </a:extLst>
                </a:gridCol>
                <a:gridCol w="2705100">
                  <a:extLst>
                    <a:ext uri="{9D8B030D-6E8A-4147-A177-3AD203B41FA5}">
                      <a16:colId xmlns:a16="http://schemas.microsoft.com/office/drawing/2014/main" val="20001"/>
                    </a:ext>
                  </a:extLst>
                </a:gridCol>
              </a:tblGrid>
              <a:tr h="232185">
                <a:tc>
                  <a:txBody>
                    <a:bodyPr/>
                    <a:lstStyle/>
                    <a:p>
                      <a:endParaRPr lang="en-US" sz="1100" dirty="0">
                        <a:solidFill>
                          <a:schemeClr val="bg1"/>
                        </a:solidFill>
                      </a:endParaRPr>
                    </a:p>
                  </a:txBody>
                  <a:tcPr>
                    <a:solidFill>
                      <a:srgbClr val="FF4713"/>
                    </a:solidFill>
                  </a:tcPr>
                </a:tc>
                <a:tc>
                  <a:txBody>
                    <a:bodyPr/>
                    <a:lstStyle/>
                    <a:p>
                      <a:pPr algn="ctr"/>
                      <a:r>
                        <a:rPr lang="en-US" sz="1400" dirty="0">
                          <a:solidFill>
                            <a:schemeClr val="bg1"/>
                          </a:solidFill>
                        </a:rPr>
                        <a:t>Weekly Contributions </a:t>
                      </a:r>
                    </a:p>
                  </a:txBody>
                  <a:tcPr anchor="ctr">
                    <a:solidFill>
                      <a:srgbClr val="FF4713"/>
                    </a:solidFill>
                  </a:tcPr>
                </a:tc>
                <a:extLst>
                  <a:ext uri="{0D108BD9-81ED-4DB2-BD59-A6C34878D82A}">
                    <a16:rowId xmlns:a16="http://schemas.microsoft.com/office/drawing/2014/main" val="10000"/>
                  </a:ext>
                </a:extLst>
              </a:tr>
              <a:tr h="424031">
                <a:tc>
                  <a:txBody>
                    <a:bodyPr/>
                    <a:lstStyle/>
                    <a:p>
                      <a:r>
                        <a:rPr lang="en-US" sz="1600" dirty="0">
                          <a:solidFill>
                            <a:srgbClr val="3F4443"/>
                          </a:solidFill>
                        </a:rPr>
                        <a:t>Employee </a:t>
                      </a:r>
                    </a:p>
                  </a:txBody>
                  <a:tcPr anchor="ctr"/>
                </a:tc>
                <a:tc>
                  <a:txBody>
                    <a:bodyPr/>
                    <a:lstStyle/>
                    <a:p>
                      <a:pPr algn="ctr"/>
                      <a:r>
                        <a:rPr lang="en-US" sz="1600" dirty="0">
                          <a:solidFill>
                            <a:srgbClr val="3F4443"/>
                          </a:solidFill>
                        </a:rPr>
                        <a:t>$3.01</a:t>
                      </a:r>
                    </a:p>
                  </a:txBody>
                  <a:tcPr anchor="ctr"/>
                </a:tc>
                <a:extLst>
                  <a:ext uri="{0D108BD9-81ED-4DB2-BD59-A6C34878D82A}">
                    <a16:rowId xmlns:a16="http://schemas.microsoft.com/office/drawing/2014/main" val="10001"/>
                  </a:ext>
                </a:extLst>
              </a:tr>
              <a:tr h="424031">
                <a:tc>
                  <a:txBody>
                    <a:bodyPr/>
                    <a:lstStyle/>
                    <a:p>
                      <a:r>
                        <a:rPr lang="en-US" sz="1600" dirty="0">
                          <a:solidFill>
                            <a:srgbClr val="3F4443"/>
                          </a:solidFill>
                        </a:rPr>
                        <a:t>Family </a:t>
                      </a:r>
                    </a:p>
                  </a:txBody>
                  <a:tcPr anchor="ctr"/>
                </a:tc>
                <a:tc>
                  <a:txBody>
                    <a:bodyPr/>
                    <a:lstStyle/>
                    <a:p>
                      <a:pPr algn="ctr"/>
                      <a:r>
                        <a:rPr lang="en-US" sz="1600" dirty="0">
                          <a:solidFill>
                            <a:srgbClr val="3F4443"/>
                          </a:solidFill>
                        </a:rPr>
                        <a:t>$7.39 </a:t>
                      </a:r>
                    </a:p>
                  </a:txBody>
                  <a:tcPr anchor="ctr"/>
                </a:tc>
                <a:extLst>
                  <a:ext uri="{0D108BD9-81ED-4DB2-BD59-A6C34878D82A}">
                    <a16:rowId xmlns:a16="http://schemas.microsoft.com/office/drawing/2014/main" val="10002"/>
                  </a:ext>
                </a:extLst>
              </a:tr>
            </a:tbl>
          </a:graphicData>
        </a:graphic>
      </p:graphicFrame>
      <p:pic>
        <p:nvPicPr>
          <p:cNvPr id="12" name="Picture 11">
            <a:extLst>
              <a:ext uri="{FF2B5EF4-FFF2-40B4-BE49-F238E27FC236}">
                <a16:creationId xmlns:a16="http://schemas.microsoft.com/office/drawing/2014/main" id="{FE5B60A6-3CF1-982C-1A1F-8621578AADA3}"/>
              </a:ext>
            </a:extLst>
          </p:cNvPr>
          <p:cNvPicPr>
            <a:picLocks noChangeAspect="1"/>
          </p:cNvPicPr>
          <p:nvPr/>
        </p:nvPicPr>
        <p:blipFill>
          <a:blip r:embed="rId3"/>
          <a:stretch>
            <a:fillRect/>
          </a:stretch>
        </p:blipFill>
        <p:spPr>
          <a:xfrm>
            <a:off x="7125140" y="315510"/>
            <a:ext cx="1654132" cy="536031"/>
          </a:xfrm>
          <a:prstGeom prst="rect">
            <a:avLst/>
          </a:prstGeom>
        </p:spPr>
      </p:pic>
      <p:sp>
        <p:nvSpPr>
          <p:cNvPr id="13" name="TextBox 12">
            <a:extLst>
              <a:ext uri="{FF2B5EF4-FFF2-40B4-BE49-F238E27FC236}">
                <a16:creationId xmlns:a16="http://schemas.microsoft.com/office/drawing/2014/main" id="{35D88B6C-0493-E579-91D5-1A3AFA35B864}"/>
              </a:ext>
            </a:extLst>
          </p:cNvPr>
          <p:cNvSpPr txBox="1"/>
          <p:nvPr/>
        </p:nvSpPr>
        <p:spPr>
          <a:xfrm>
            <a:off x="5810865" y="5075444"/>
            <a:ext cx="2590800" cy="738664"/>
          </a:xfrm>
          <a:prstGeom prst="rect">
            <a:avLst/>
          </a:prstGeom>
          <a:noFill/>
        </p:spPr>
        <p:txBody>
          <a:bodyPr wrap="square" rtlCol="0">
            <a:spAutoFit/>
          </a:bodyPr>
          <a:lstStyle/>
          <a:p>
            <a:pPr algn="ctr"/>
            <a:r>
              <a:rPr lang="en-US" sz="1400" dirty="0">
                <a:solidFill>
                  <a:srgbClr val="3F4443"/>
                </a:solidFill>
              </a:rPr>
              <a:t>Employee Contributions shown, Vinylmax is covering 50% of the cost.</a:t>
            </a:r>
          </a:p>
        </p:txBody>
      </p:sp>
      <p:pic>
        <p:nvPicPr>
          <p:cNvPr id="19" name="Picture 18">
            <a:extLst>
              <a:ext uri="{FF2B5EF4-FFF2-40B4-BE49-F238E27FC236}">
                <a16:creationId xmlns:a16="http://schemas.microsoft.com/office/drawing/2014/main" id="{141EF4B9-5789-43C4-16EA-3A970107E195}"/>
              </a:ext>
            </a:extLst>
          </p:cNvPr>
          <p:cNvPicPr>
            <a:picLocks noChangeAspect="1"/>
          </p:cNvPicPr>
          <p:nvPr/>
        </p:nvPicPr>
        <p:blipFill rotWithShape="1">
          <a:blip r:embed="rId4"/>
          <a:srcRect b="12908"/>
          <a:stretch/>
        </p:blipFill>
        <p:spPr>
          <a:xfrm>
            <a:off x="396683" y="138110"/>
            <a:ext cx="1905000" cy="1397366"/>
          </a:xfrm>
          <a:prstGeom prst="rect">
            <a:avLst/>
          </a:prstGeom>
        </p:spPr>
      </p:pic>
    </p:spTree>
    <p:extLst>
      <p:ext uri="{BB962C8B-B14F-4D97-AF65-F5344CB8AC3E}">
        <p14:creationId xmlns:p14="http://schemas.microsoft.com/office/powerpoint/2010/main" val="120436414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lvl="0">
              <a:lnSpc>
                <a:spcPct val="90000"/>
              </a:lnSpc>
              <a:spcBef>
                <a:spcPct val="20000"/>
              </a:spcBef>
            </a:pPr>
            <a:r>
              <a:rPr lang="en-US" dirty="0"/>
              <a:t>Vision  </a:t>
            </a:r>
            <a:br>
              <a:rPr lang="en-US" b="0" cap="none" dirty="0"/>
            </a:br>
            <a:endParaRPr lang="en-US" dirty="0"/>
          </a:p>
        </p:txBody>
      </p:sp>
      <p:pic>
        <p:nvPicPr>
          <p:cNvPr id="6" name="Picture 5">
            <a:extLst>
              <a:ext uri="{FF2B5EF4-FFF2-40B4-BE49-F238E27FC236}">
                <a16:creationId xmlns:a16="http://schemas.microsoft.com/office/drawing/2014/main" id="{CFE24011-3F94-463C-BD58-FDDCDD57A7BC}"/>
              </a:ext>
            </a:extLst>
          </p:cNvPr>
          <p:cNvPicPr>
            <a:picLocks noChangeAspect="1"/>
          </p:cNvPicPr>
          <p:nvPr/>
        </p:nvPicPr>
        <p:blipFill>
          <a:blip r:embed="rId3"/>
          <a:stretch>
            <a:fillRect/>
          </a:stretch>
        </p:blipFill>
        <p:spPr>
          <a:xfrm>
            <a:off x="2057576" y="1447800"/>
            <a:ext cx="5028847" cy="4525963"/>
          </a:xfrm>
          <a:prstGeom prst="rect">
            <a:avLst/>
          </a:prstGeom>
          <a:noFill/>
        </p:spPr>
      </p:pic>
    </p:spTree>
    <p:extLst>
      <p:ext uri="{BB962C8B-B14F-4D97-AF65-F5344CB8AC3E}">
        <p14:creationId xmlns:p14="http://schemas.microsoft.com/office/powerpoint/2010/main" val="171448298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D82E745-C254-795A-8A8F-AD73B4D71521}"/>
              </a:ext>
            </a:extLst>
          </p:cNvPr>
          <p:cNvSpPr>
            <a:spLocks noGrp="1"/>
          </p:cNvSpPr>
          <p:nvPr>
            <p:ph type="title"/>
          </p:nvPr>
        </p:nvSpPr>
        <p:spPr>
          <a:xfrm>
            <a:off x="2667000" y="285509"/>
            <a:ext cx="6477000" cy="868362"/>
          </a:xfrm>
        </p:spPr>
        <p:txBody>
          <a:bodyPr/>
          <a:lstStyle/>
          <a:p>
            <a:r>
              <a:rPr lang="en-US" dirty="0">
                <a:solidFill>
                  <a:srgbClr val="FF4713"/>
                </a:solidFill>
              </a:rPr>
              <a:t>Vision – Highlights </a:t>
            </a:r>
          </a:p>
        </p:txBody>
      </p:sp>
      <p:graphicFrame>
        <p:nvGraphicFramePr>
          <p:cNvPr id="7" name="Vision_Plan_1_Table">
            <a:extLst>
              <a:ext uri="{FF2B5EF4-FFF2-40B4-BE49-F238E27FC236}">
                <a16:creationId xmlns:a16="http://schemas.microsoft.com/office/drawing/2014/main" id="{99CBA438-0831-107E-97CB-DA01112639A1}"/>
              </a:ext>
            </a:extLst>
          </p:cNvPr>
          <p:cNvGraphicFramePr>
            <a:graphicFrameLocks noGrp="1"/>
          </p:cNvGraphicFramePr>
          <p:nvPr>
            <p:extLst>
              <p:ext uri="{D42A27DB-BD31-4B8C-83A1-F6EECF244321}">
                <p14:modId xmlns:p14="http://schemas.microsoft.com/office/powerpoint/2010/main" val="1766203076"/>
              </p:ext>
            </p:extLst>
          </p:nvPr>
        </p:nvGraphicFramePr>
        <p:xfrm>
          <a:off x="411480" y="1828800"/>
          <a:ext cx="8321040" cy="2819400"/>
        </p:xfrm>
        <a:graphic>
          <a:graphicData uri="http://schemas.openxmlformats.org/drawingml/2006/table">
            <a:tbl>
              <a:tblPr firstRow="1" bandRow="1">
                <a:tableStyleId>{7E9639D4-E3E2-4D34-9284-5A2195B3D0D7}</a:tableStyleId>
              </a:tblPr>
              <a:tblGrid>
                <a:gridCol w="4160520">
                  <a:extLst>
                    <a:ext uri="{9D8B030D-6E8A-4147-A177-3AD203B41FA5}">
                      <a16:colId xmlns:a16="http://schemas.microsoft.com/office/drawing/2014/main" val="20000"/>
                    </a:ext>
                  </a:extLst>
                </a:gridCol>
                <a:gridCol w="4160520">
                  <a:extLst>
                    <a:ext uri="{9D8B030D-6E8A-4147-A177-3AD203B41FA5}">
                      <a16:colId xmlns:a16="http://schemas.microsoft.com/office/drawing/2014/main" val="20001"/>
                    </a:ext>
                  </a:extLst>
                </a:gridCol>
              </a:tblGrid>
              <a:tr h="352425">
                <a:tc>
                  <a:txBody>
                    <a:bodyPr/>
                    <a:lstStyle/>
                    <a:p>
                      <a:endParaRPr lang="en-US" sz="1100" dirty="0">
                        <a:solidFill>
                          <a:schemeClr val="bg1"/>
                        </a:solidFill>
                      </a:endParaRPr>
                    </a:p>
                  </a:txBody>
                  <a:tcPr anchor="ctr">
                    <a:solidFill>
                      <a:srgbClr val="FF4713"/>
                    </a:solidFill>
                  </a:tcPr>
                </a:tc>
                <a:tc>
                  <a:txBody>
                    <a:bodyPr/>
                    <a:lstStyle/>
                    <a:p>
                      <a:pPr algn="ctr"/>
                      <a:r>
                        <a:rPr lang="en-US" sz="1100" dirty="0">
                          <a:solidFill>
                            <a:schemeClr val="bg1"/>
                          </a:solidFill>
                        </a:rPr>
                        <a:t>Vision Plan</a:t>
                      </a:r>
                    </a:p>
                  </a:txBody>
                  <a:tcPr anchor="ctr">
                    <a:solidFill>
                      <a:srgbClr val="FF4713"/>
                    </a:solidFill>
                  </a:tcPr>
                </a:tc>
                <a:extLst>
                  <a:ext uri="{0D108BD9-81ED-4DB2-BD59-A6C34878D82A}">
                    <a16:rowId xmlns:a16="http://schemas.microsoft.com/office/drawing/2014/main" val="10000"/>
                  </a:ext>
                </a:extLst>
              </a:tr>
              <a:tr h="352425">
                <a:tc>
                  <a:txBody>
                    <a:bodyPr/>
                    <a:lstStyle/>
                    <a:p>
                      <a:r>
                        <a:rPr lang="en-US" sz="1400" dirty="0">
                          <a:solidFill>
                            <a:srgbClr val="3F4443"/>
                          </a:solidFill>
                        </a:rPr>
                        <a:t>Exam Copay</a:t>
                      </a:r>
                    </a:p>
                  </a:txBody>
                  <a:tcPr anchor="ctr"/>
                </a:tc>
                <a:tc>
                  <a:txBody>
                    <a:bodyPr/>
                    <a:lstStyle/>
                    <a:p>
                      <a:pPr algn="ctr"/>
                      <a:r>
                        <a:rPr lang="en-US" sz="1400" dirty="0">
                          <a:solidFill>
                            <a:srgbClr val="3F4443"/>
                          </a:solidFill>
                        </a:rPr>
                        <a:t>$10 copay</a:t>
                      </a:r>
                    </a:p>
                  </a:txBody>
                  <a:tcPr anchor="ctr"/>
                </a:tc>
                <a:extLst>
                  <a:ext uri="{0D108BD9-81ED-4DB2-BD59-A6C34878D82A}">
                    <a16:rowId xmlns:a16="http://schemas.microsoft.com/office/drawing/2014/main" val="10001"/>
                  </a:ext>
                </a:extLst>
              </a:tr>
              <a:tr h="352425">
                <a:tc>
                  <a:txBody>
                    <a:bodyPr/>
                    <a:lstStyle/>
                    <a:p>
                      <a:r>
                        <a:rPr lang="en-US" sz="1400" dirty="0">
                          <a:solidFill>
                            <a:srgbClr val="3F4443"/>
                          </a:solidFill>
                        </a:rPr>
                        <a:t>Material Copay</a:t>
                      </a:r>
                    </a:p>
                  </a:txBody>
                  <a:tcPr anchor="ctr"/>
                </a:tc>
                <a:tc>
                  <a:txBody>
                    <a:bodyPr/>
                    <a:lstStyle/>
                    <a:p>
                      <a:pPr algn="ctr"/>
                      <a:r>
                        <a:rPr lang="en-US" sz="1400" dirty="0">
                          <a:solidFill>
                            <a:srgbClr val="3F4443"/>
                          </a:solidFill>
                        </a:rPr>
                        <a:t>$25 copay</a:t>
                      </a:r>
                    </a:p>
                  </a:txBody>
                  <a:tcPr anchor="ctr"/>
                </a:tc>
                <a:extLst>
                  <a:ext uri="{0D108BD9-81ED-4DB2-BD59-A6C34878D82A}">
                    <a16:rowId xmlns:a16="http://schemas.microsoft.com/office/drawing/2014/main" val="10002"/>
                  </a:ext>
                </a:extLst>
              </a:tr>
              <a:tr h="352425">
                <a:tc gridSpan="2">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dirty="0">
                          <a:solidFill>
                            <a:schemeClr val="bg1"/>
                          </a:solidFill>
                        </a:rPr>
                        <a:t>Benefits &amp; Frequency</a:t>
                      </a:r>
                    </a:p>
                  </a:txBody>
                  <a:tcPr anchor="ctr">
                    <a:solidFill>
                      <a:srgbClr val="FF4713"/>
                    </a:solidFill>
                  </a:tcPr>
                </a:tc>
                <a:tc hMerge="1">
                  <a:txBody>
                    <a:bodyPr/>
                    <a:lstStyle/>
                    <a:p>
                      <a:endParaRPr/>
                    </a:p>
                  </a:txBody>
                  <a:tcPr/>
                </a:tc>
                <a:extLst>
                  <a:ext uri="{0D108BD9-81ED-4DB2-BD59-A6C34878D82A}">
                    <a16:rowId xmlns:a16="http://schemas.microsoft.com/office/drawing/2014/main" val="10003"/>
                  </a:ext>
                </a:extLst>
              </a:tr>
              <a:tr h="352425">
                <a:tc>
                  <a:txBody>
                    <a:bodyPr/>
                    <a:lstStyle/>
                    <a:p>
                      <a:r>
                        <a:rPr lang="en-US" sz="1400" dirty="0">
                          <a:solidFill>
                            <a:srgbClr val="3F4443"/>
                          </a:solidFill>
                        </a:rPr>
                        <a:t>Exam</a:t>
                      </a:r>
                    </a:p>
                  </a:txBody>
                  <a:tcPr anchor="ctr"/>
                </a:tc>
                <a:tc>
                  <a:txBody>
                    <a:bodyPr/>
                    <a:lstStyle/>
                    <a:p>
                      <a:pPr algn="ctr"/>
                      <a:r>
                        <a:rPr lang="en-US" sz="1400" dirty="0">
                          <a:solidFill>
                            <a:srgbClr val="3F4443"/>
                          </a:solidFill>
                        </a:rPr>
                        <a:t>Covered every 12 months</a:t>
                      </a:r>
                    </a:p>
                  </a:txBody>
                  <a:tcPr anchor="ctr"/>
                </a:tc>
                <a:extLst>
                  <a:ext uri="{0D108BD9-81ED-4DB2-BD59-A6C34878D82A}">
                    <a16:rowId xmlns:a16="http://schemas.microsoft.com/office/drawing/2014/main" val="10004"/>
                  </a:ext>
                </a:extLst>
              </a:tr>
              <a:tr h="352425">
                <a:tc>
                  <a:txBody>
                    <a:bodyPr/>
                    <a:lstStyle/>
                    <a:p>
                      <a:r>
                        <a:rPr lang="en-US" sz="1400" dirty="0">
                          <a:solidFill>
                            <a:srgbClr val="3F4443"/>
                          </a:solidFill>
                        </a:rPr>
                        <a:t>Lenses</a:t>
                      </a:r>
                    </a:p>
                  </a:txBody>
                  <a:tcPr anchor="ctr"/>
                </a:tc>
                <a:tc>
                  <a:txBody>
                    <a:bodyPr/>
                    <a:lstStyle/>
                    <a:p>
                      <a:pPr algn="ctr"/>
                      <a:r>
                        <a:rPr lang="en-US" sz="1400" dirty="0">
                          <a:solidFill>
                            <a:srgbClr val="3F4443"/>
                          </a:solidFill>
                        </a:rPr>
                        <a:t>$25 copay every 12 months</a:t>
                      </a:r>
                    </a:p>
                  </a:txBody>
                  <a:tcPr anchor="ctr"/>
                </a:tc>
                <a:extLst>
                  <a:ext uri="{0D108BD9-81ED-4DB2-BD59-A6C34878D82A}">
                    <a16:rowId xmlns:a16="http://schemas.microsoft.com/office/drawing/2014/main" val="10005"/>
                  </a:ext>
                </a:extLst>
              </a:tr>
              <a:tr h="352425">
                <a:tc>
                  <a:txBody>
                    <a:bodyPr/>
                    <a:lstStyle/>
                    <a:p>
                      <a:r>
                        <a:rPr lang="en-US" sz="1400" dirty="0">
                          <a:solidFill>
                            <a:srgbClr val="3F4443"/>
                          </a:solidFill>
                        </a:rPr>
                        <a:t>Frames</a:t>
                      </a:r>
                    </a:p>
                  </a:txBody>
                  <a:tcPr anchor="ctr"/>
                </a:tc>
                <a:tc>
                  <a:txBody>
                    <a:bodyPr/>
                    <a:lstStyle/>
                    <a:p>
                      <a:pPr algn="ctr"/>
                      <a:r>
                        <a:rPr lang="en-US" sz="1400" dirty="0">
                          <a:solidFill>
                            <a:srgbClr val="3F4443"/>
                          </a:solidFill>
                        </a:rPr>
                        <a:t>$130 allowance, 20% of balance, every 24 months </a:t>
                      </a:r>
                    </a:p>
                  </a:txBody>
                  <a:tcPr anchor="ctr"/>
                </a:tc>
                <a:extLst>
                  <a:ext uri="{0D108BD9-81ED-4DB2-BD59-A6C34878D82A}">
                    <a16:rowId xmlns:a16="http://schemas.microsoft.com/office/drawing/2014/main" val="10006"/>
                  </a:ext>
                </a:extLst>
              </a:tr>
              <a:tr h="352425">
                <a:tc>
                  <a:txBody>
                    <a:bodyPr/>
                    <a:lstStyle/>
                    <a:p>
                      <a:r>
                        <a:rPr lang="en-US" sz="1400" dirty="0">
                          <a:solidFill>
                            <a:srgbClr val="3F4443"/>
                          </a:solidFill>
                        </a:rPr>
                        <a:t>Elective Contacts (in</a:t>
                      </a:r>
                      <a:r>
                        <a:rPr lang="en-US" sz="1400" baseline="0" dirty="0">
                          <a:solidFill>
                            <a:srgbClr val="3F4443"/>
                          </a:solidFill>
                        </a:rPr>
                        <a:t> lieu of lenses)</a:t>
                      </a:r>
                      <a:endParaRPr lang="en-US" sz="1400" b="1" dirty="0">
                        <a:solidFill>
                          <a:srgbClr val="3F4443"/>
                        </a:solidFill>
                        <a:latin typeface="Arial" panose="020B0604020202020204" pitchFamily="34" charset="0"/>
                      </a:endParaRPr>
                    </a:p>
                  </a:txBody>
                  <a:tcPr anchor="ctr"/>
                </a:tc>
                <a:tc>
                  <a:txBody>
                    <a:bodyPr/>
                    <a:lstStyle/>
                    <a:p>
                      <a:pPr algn="ctr"/>
                      <a:r>
                        <a:rPr lang="en-US" sz="1400" dirty="0">
                          <a:solidFill>
                            <a:srgbClr val="3F4443"/>
                          </a:solidFill>
                        </a:rPr>
                        <a:t>$130 allowance, 15% of balance, every 12 months </a:t>
                      </a:r>
                    </a:p>
                  </a:txBody>
                  <a:tcPr anchor="ctr"/>
                </a:tc>
                <a:extLst>
                  <a:ext uri="{0D108BD9-81ED-4DB2-BD59-A6C34878D82A}">
                    <a16:rowId xmlns:a16="http://schemas.microsoft.com/office/drawing/2014/main" val="10007"/>
                  </a:ext>
                </a:extLst>
              </a:tr>
            </a:tbl>
          </a:graphicData>
        </a:graphic>
      </p:graphicFrame>
      <p:graphicFrame>
        <p:nvGraphicFramePr>
          <p:cNvPr id="8" name="Dental_Plan_1_Table">
            <a:extLst>
              <a:ext uri="{FF2B5EF4-FFF2-40B4-BE49-F238E27FC236}">
                <a16:creationId xmlns:a16="http://schemas.microsoft.com/office/drawing/2014/main" id="{ABD5BFF0-7BE5-E8C4-25CB-4437AF288630}"/>
              </a:ext>
            </a:extLst>
          </p:cNvPr>
          <p:cNvGraphicFramePr>
            <a:graphicFrameLocks noGrp="1"/>
          </p:cNvGraphicFramePr>
          <p:nvPr>
            <p:extLst>
              <p:ext uri="{D42A27DB-BD31-4B8C-83A1-F6EECF244321}">
                <p14:modId xmlns:p14="http://schemas.microsoft.com/office/powerpoint/2010/main" val="2185676929"/>
              </p:ext>
            </p:extLst>
          </p:nvPr>
        </p:nvGraphicFramePr>
        <p:xfrm>
          <a:off x="445893" y="4852573"/>
          <a:ext cx="5486400" cy="1524000"/>
        </p:xfrm>
        <a:graphic>
          <a:graphicData uri="http://schemas.openxmlformats.org/drawingml/2006/table">
            <a:tbl>
              <a:tblPr firstRow="1" bandRow="1">
                <a:tableStyleId>{7E9639D4-E3E2-4D34-9284-5A2195B3D0D7}</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tblGrid>
              <a:tr h="191603">
                <a:tc>
                  <a:txBody>
                    <a:bodyPr/>
                    <a:lstStyle/>
                    <a:p>
                      <a:endParaRPr lang="en-US" sz="1100" dirty="0">
                        <a:solidFill>
                          <a:schemeClr val="bg1"/>
                        </a:solidFill>
                      </a:endParaRPr>
                    </a:p>
                  </a:txBody>
                  <a:tcPr>
                    <a:solidFill>
                      <a:srgbClr val="FF4713"/>
                    </a:solidFill>
                  </a:tcPr>
                </a:tc>
                <a:tc>
                  <a:txBody>
                    <a:bodyPr/>
                    <a:lstStyle/>
                    <a:p>
                      <a:pPr algn="ctr"/>
                      <a:r>
                        <a:rPr lang="en-US" sz="1400" dirty="0">
                          <a:solidFill>
                            <a:schemeClr val="bg1"/>
                          </a:solidFill>
                        </a:rPr>
                        <a:t>Weekly Contributions </a:t>
                      </a:r>
                    </a:p>
                  </a:txBody>
                  <a:tcPr anchor="ctr">
                    <a:solidFill>
                      <a:srgbClr val="FF4713"/>
                    </a:solidFill>
                  </a:tcPr>
                </a:tc>
                <a:extLst>
                  <a:ext uri="{0D108BD9-81ED-4DB2-BD59-A6C34878D82A}">
                    <a16:rowId xmlns:a16="http://schemas.microsoft.com/office/drawing/2014/main" val="10000"/>
                  </a:ext>
                </a:extLst>
              </a:tr>
              <a:tr h="266554">
                <a:tc>
                  <a:txBody>
                    <a:bodyPr/>
                    <a:lstStyle/>
                    <a:p>
                      <a:r>
                        <a:rPr lang="en-US" sz="1400" dirty="0">
                          <a:solidFill>
                            <a:srgbClr val="3F4443"/>
                          </a:solidFill>
                        </a:rPr>
                        <a:t>Employee </a:t>
                      </a:r>
                    </a:p>
                  </a:txBody>
                  <a:tcPr anchor="ctr"/>
                </a:tc>
                <a:tc>
                  <a:txBody>
                    <a:bodyPr/>
                    <a:lstStyle/>
                    <a:p>
                      <a:pPr algn="ctr"/>
                      <a:r>
                        <a:rPr lang="en-US" sz="1400" dirty="0">
                          <a:solidFill>
                            <a:srgbClr val="3F4443"/>
                          </a:solidFill>
                        </a:rPr>
                        <a:t>$1.49</a:t>
                      </a:r>
                    </a:p>
                  </a:txBody>
                  <a:tcPr anchor="ctr"/>
                </a:tc>
                <a:extLst>
                  <a:ext uri="{0D108BD9-81ED-4DB2-BD59-A6C34878D82A}">
                    <a16:rowId xmlns:a16="http://schemas.microsoft.com/office/drawing/2014/main" val="2812148085"/>
                  </a:ext>
                </a:extLst>
              </a:tr>
              <a:tr h="266554">
                <a:tc>
                  <a:txBody>
                    <a:bodyPr/>
                    <a:lstStyle/>
                    <a:p>
                      <a:r>
                        <a:rPr lang="en-US" sz="1400" dirty="0">
                          <a:solidFill>
                            <a:srgbClr val="3F4443"/>
                          </a:solidFill>
                        </a:rPr>
                        <a:t>Employee &amp; Spouse </a:t>
                      </a:r>
                    </a:p>
                  </a:txBody>
                  <a:tcPr anchor="ctr"/>
                </a:tc>
                <a:tc>
                  <a:txBody>
                    <a:bodyPr/>
                    <a:lstStyle/>
                    <a:p>
                      <a:pPr algn="ctr"/>
                      <a:r>
                        <a:rPr lang="en-US" sz="1400" dirty="0">
                          <a:solidFill>
                            <a:srgbClr val="3F4443"/>
                          </a:solidFill>
                        </a:rPr>
                        <a:t>$2.83</a:t>
                      </a:r>
                    </a:p>
                  </a:txBody>
                  <a:tcPr anchor="ctr"/>
                </a:tc>
                <a:extLst>
                  <a:ext uri="{0D108BD9-81ED-4DB2-BD59-A6C34878D82A}">
                    <a16:rowId xmlns:a16="http://schemas.microsoft.com/office/drawing/2014/main" val="4073551193"/>
                  </a:ext>
                </a:extLst>
              </a:tr>
              <a:tr h="266554">
                <a:tc>
                  <a:txBody>
                    <a:bodyPr/>
                    <a:lstStyle/>
                    <a:p>
                      <a:r>
                        <a:rPr lang="en-US" sz="1400" dirty="0">
                          <a:solidFill>
                            <a:srgbClr val="3F4443"/>
                          </a:solidFill>
                        </a:rPr>
                        <a:t>Employee &amp;Child(ren) </a:t>
                      </a:r>
                    </a:p>
                  </a:txBody>
                  <a:tcPr anchor="ctr"/>
                </a:tc>
                <a:tc>
                  <a:txBody>
                    <a:bodyPr/>
                    <a:lstStyle/>
                    <a:p>
                      <a:pPr algn="ctr"/>
                      <a:r>
                        <a:rPr lang="en-US" sz="1400" dirty="0">
                          <a:solidFill>
                            <a:srgbClr val="3F4443"/>
                          </a:solidFill>
                        </a:rPr>
                        <a:t>$2.98</a:t>
                      </a:r>
                    </a:p>
                  </a:txBody>
                  <a:tcPr anchor="ctr"/>
                </a:tc>
                <a:extLst>
                  <a:ext uri="{0D108BD9-81ED-4DB2-BD59-A6C34878D82A}">
                    <a16:rowId xmlns:a16="http://schemas.microsoft.com/office/drawing/2014/main" val="10001"/>
                  </a:ext>
                </a:extLst>
              </a:tr>
              <a:tr h="266554">
                <a:tc>
                  <a:txBody>
                    <a:bodyPr/>
                    <a:lstStyle/>
                    <a:p>
                      <a:r>
                        <a:rPr lang="en-US" sz="1400" dirty="0">
                          <a:solidFill>
                            <a:srgbClr val="3F4443"/>
                          </a:solidFill>
                        </a:rPr>
                        <a:t>Family </a:t>
                      </a:r>
                    </a:p>
                  </a:txBody>
                  <a:tcPr anchor="ctr"/>
                </a:tc>
                <a:tc>
                  <a:txBody>
                    <a:bodyPr/>
                    <a:lstStyle/>
                    <a:p>
                      <a:pPr algn="ctr"/>
                      <a:r>
                        <a:rPr lang="en-US" sz="1400" dirty="0">
                          <a:solidFill>
                            <a:srgbClr val="3F4443"/>
                          </a:solidFill>
                        </a:rPr>
                        <a:t>$4.38</a:t>
                      </a:r>
                    </a:p>
                  </a:txBody>
                  <a:tcPr anchor="ctr"/>
                </a:tc>
                <a:extLst>
                  <a:ext uri="{0D108BD9-81ED-4DB2-BD59-A6C34878D82A}">
                    <a16:rowId xmlns:a16="http://schemas.microsoft.com/office/drawing/2014/main" val="10002"/>
                  </a:ext>
                </a:extLst>
              </a:tr>
            </a:tbl>
          </a:graphicData>
        </a:graphic>
      </p:graphicFrame>
      <p:pic>
        <p:nvPicPr>
          <p:cNvPr id="9" name="Picture 8">
            <a:extLst>
              <a:ext uri="{FF2B5EF4-FFF2-40B4-BE49-F238E27FC236}">
                <a16:creationId xmlns:a16="http://schemas.microsoft.com/office/drawing/2014/main" id="{F6D65815-83CC-559C-475F-1C0AFC4DFDCF}"/>
              </a:ext>
            </a:extLst>
          </p:cNvPr>
          <p:cNvPicPr>
            <a:picLocks noChangeAspect="1"/>
          </p:cNvPicPr>
          <p:nvPr/>
        </p:nvPicPr>
        <p:blipFill>
          <a:blip r:embed="rId3"/>
          <a:stretch>
            <a:fillRect/>
          </a:stretch>
        </p:blipFill>
        <p:spPr>
          <a:xfrm>
            <a:off x="7608910" y="285509"/>
            <a:ext cx="1261045" cy="1134545"/>
          </a:xfrm>
          <a:prstGeom prst="rect">
            <a:avLst/>
          </a:prstGeom>
        </p:spPr>
      </p:pic>
      <p:pic>
        <p:nvPicPr>
          <p:cNvPr id="10" name="Picture 9">
            <a:extLst>
              <a:ext uri="{FF2B5EF4-FFF2-40B4-BE49-F238E27FC236}">
                <a16:creationId xmlns:a16="http://schemas.microsoft.com/office/drawing/2014/main" id="{188A0690-0A2A-0F5E-EB53-1A63D8F0B425}"/>
              </a:ext>
            </a:extLst>
          </p:cNvPr>
          <p:cNvPicPr>
            <a:picLocks noChangeAspect="1"/>
          </p:cNvPicPr>
          <p:nvPr/>
        </p:nvPicPr>
        <p:blipFill rotWithShape="1">
          <a:blip r:embed="rId4"/>
          <a:srcRect l="10577" t="5242" r="7259"/>
          <a:stretch/>
        </p:blipFill>
        <p:spPr>
          <a:xfrm>
            <a:off x="445893" y="135839"/>
            <a:ext cx="2128685" cy="1488588"/>
          </a:xfrm>
          <a:prstGeom prst="rect">
            <a:avLst/>
          </a:prstGeom>
        </p:spPr>
      </p:pic>
    </p:spTree>
    <p:extLst>
      <p:ext uri="{BB962C8B-B14F-4D97-AF65-F5344CB8AC3E}">
        <p14:creationId xmlns:p14="http://schemas.microsoft.com/office/powerpoint/2010/main" val="252427451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2024 Benefit Highlights </a:t>
            </a:r>
          </a:p>
        </p:txBody>
      </p:sp>
      <p:sp>
        <p:nvSpPr>
          <p:cNvPr id="3" name="Content Placeholder 2">
            <a:extLst>
              <a:ext uri="{FF2B5EF4-FFF2-40B4-BE49-F238E27FC236}">
                <a16:creationId xmlns:a16="http://schemas.microsoft.com/office/drawing/2014/main" id="{17D0DDC7-7D46-4F4B-B3B1-F6D24AC9891B}"/>
              </a:ext>
            </a:extLst>
          </p:cNvPr>
          <p:cNvSpPr>
            <a:spLocks noGrp="1"/>
          </p:cNvSpPr>
          <p:nvPr>
            <p:ph idx="1"/>
          </p:nvPr>
        </p:nvSpPr>
        <p:spPr>
          <a:xfrm>
            <a:off x="457200" y="1219200"/>
            <a:ext cx="8229600" cy="4525963"/>
          </a:xfrm>
        </p:spPr>
        <p:txBody>
          <a:bodyPr>
            <a:normAutofit/>
          </a:bodyPr>
          <a:lstStyle/>
          <a:p>
            <a:pPr lvl="0"/>
            <a:r>
              <a:rPr lang="en-US" sz="2000" dirty="0">
                <a:solidFill>
                  <a:srgbClr val="3F4443"/>
                </a:solidFill>
                <a:latin typeface="+mn-lt"/>
              </a:rPr>
              <a:t>New for 2024, we might be introducing a MEC Plan offering low-cost access to healthcare.  MEC stands for </a:t>
            </a:r>
            <a:r>
              <a:rPr lang="en-US" sz="2000" b="0" i="0" dirty="0">
                <a:solidFill>
                  <a:srgbClr val="3F4443"/>
                </a:solidFill>
                <a:effectLst/>
                <a:latin typeface="+mn-lt"/>
              </a:rPr>
              <a:t>Minimum Essential Coverage or “skinny plan”. </a:t>
            </a:r>
            <a:r>
              <a:rPr lang="en-US" sz="2000" dirty="0">
                <a:solidFill>
                  <a:srgbClr val="3F4443"/>
                </a:solidFill>
                <a:latin typeface="+mn-lt"/>
              </a:rPr>
              <a:t>This new product is not a major medical plan but offers affordable coverage for everyday services and prescriptions. </a:t>
            </a:r>
          </a:p>
          <a:p>
            <a:pPr lvl="0"/>
            <a:endParaRPr lang="en-US" sz="2000" dirty="0">
              <a:solidFill>
                <a:srgbClr val="3F4443"/>
              </a:solidFill>
              <a:latin typeface="+mn-lt"/>
            </a:endParaRPr>
          </a:p>
          <a:p>
            <a:r>
              <a:rPr lang="en-US" sz="2000" b="0" i="0" dirty="0">
                <a:solidFill>
                  <a:srgbClr val="3F4443"/>
                </a:solidFill>
                <a:effectLst/>
                <a:latin typeface="+mn-lt"/>
              </a:rPr>
              <a:t>Since this MEC </a:t>
            </a:r>
            <a:r>
              <a:rPr lang="en-US" sz="2000" dirty="0">
                <a:solidFill>
                  <a:srgbClr val="3F4443"/>
                </a:solidFill>
                <a:latin typeface="+mn-lt"/>
              </a:rPr>
              <a:t>Plan </a:t>
            </a:r>
            <a:r>
              <a:rPr lang="en-US" sz="2000" b="0" i="0" dirty="0">
                <a:solidFill>
                  <a:srgbClr val="3F4443"/>
                </a:solidFill>
                <a:effectLst/>
                <a:latin typeface="+mn-lt"/>
              </a:rPr>
              <a:t>is a new offering for 2024, we need first to determine total number of interested individuals to gauge if feasible to secure the offering of this plan. </a:t>
            </a:r>
          </a:p>
          <a:p>
            <a:endParaRPr lang="en-US" sz="2400" b="0" i="0" dirty="0">
              <a:solidFill>
                <a:srgbClr val="3F4443"/>
              </a:solidFill>
              <a:effectLst/>
              <a:latin typeface="+mn-lt"/>
            </a:endParaRPr>
          </a:p>
          <a:p>
            <a:pPr marL="0" indent="0">
              <a:buNone/>
            </a:pPr>
            <a:endParaRPr lang="en-US" sz="2400" dirty="0">
              <a:solidFill>
                <a:srgbClr val="58585A"/>
              </a:solidFill>
              <a:latin typeface="Avenir LT W01_85 Heavy1475544"/>
            </a:endParaRPr>
          </a:p>
          <a:p>
            <a:endParaRPr lang="en-US" sz="2400" dirty="0">
              <a:solidFill>
                <a:srgbClr val="58585A"/>
              </a:solidFill>
              <a:latin typeface="Avenir LT W01_85 Heavy1475544"/>
            </a:endParaRPr>
          </a:p>
          <a:p>
            <a:endParaRPr lang="en-US" sz="2400" dirty="0">
              <a:solidFill>
                <a:srgbClr val="58585A"/>
              </a:solidFill>
              <a:latin typeface="Avenir LT W01_85 Heavy1475544"/>
            </a:endParaRPr>
          </a:p>
          <a:p>
            <a:endParaRPr lang="en-US" sz="2400" dirty="0">
              <a:solidFill>
                <a:srgbClr val="3F4443"/>
              </a:solidFill>
            </a:endParaRPr>
          </a:p>
          <a:p>
            <a:endParaRPr lang="en-US" sz="2400" dirty="0"/>
          </a:p>
        </p:txBody>
      </p:sp>
      <p:pic>
        <p:nvPicPr>
          <p:cNvPr id="6" name="Picture 5">
            <a:extLst>
              <a:ext uri="{FF2B5EF4-FFF2-40B4-BE49-F238E27FC236}">
                <a16:creationId xmlns:a16="http://schemas.microsoft.com/office/drawing/2014/main" id="{C4DFA2A8-2724-7903-619A-DB07D1D79881}"/>
              </a:ext>
            </a:extLst>
          </p:cNvPr>
          <p:cNvPicPr>
            <a:picLocks noChangeAspect="1"/>
          </p:cNvPicPr>
          <p:nvPr/>
        </p:nvPicPr>
        <p:blipFill rotWithShape="1">
          <a:blip r:embed="rId3"/>
          <a:srcRect l="13883"/>
          <a:stretch/>
        </p:blipFill>
        <p:spPr>
          <a:xfrm>
            <a:off x="6172200" y="4531283"/>
            <a:ext cx="2514600" cy="2052079"/>
          </a:xfrm>
          <a:prstGeom prst="rect">
            <a:avLst/>
          </a:prstGeom>
        </p:spPr>
      </p:pic>
    </p:spTree>
    <p:extLst>
      <p:ext uri="{BB962C8B-B14F-4D97-AF65-F5344CB8AC3E}">
        <p14:creationId xmlns:p14="http://schemas.microsoft.com/office/powerpoint/2010/main" val="165183617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a:lnSpc>
                <a:spcPct val="90000"/>
              </a:lnSpc>
            </a:pPr>
            <a:r>
              <a:rPr lang="en-US" dirty="0"/>
              <a:t>Ancillary Coverages</a:t>
            </a:r>
            <a:br>
              <a:rPr lang="en-US" dirty="0"/>
            </a:br>
            <a:endParaRPr lang="en-US" dirty="0"/>
          </a:p>
        </p:txBody>
      </p:sp>
      <p:pic>
        <p:nvPicPr>
          <p:cNvPr id="6" name="Picture 5">
            <a:extLst>
              <a:ext uri="{FF2B5EF4-FFF2-40B4-BE49-F238E27FC236}">
                <a16:creationId xmlns:a16="http://schemas.microsoft.com/office/drawing/2014/main" id="{94BBE3D9-C004-479F-A582-19F8C1D4362F}"/>
              </a:ext>
            </a:extLst>
          </p:cNvPr>
          <p:cNvPicPr>
            <a:picLocks noChangeAspect="1"/>
          </p:cNvPicPr>
          <p:nvPr/>
        </p:nvPicPr>
        <p:blipFill>
          <a:blip r:embed="rId3"/>
          <a:stretch>
            <a:fillRect/>
          </a:stretch>
        </p:blipFill>
        <p:spPr>
          <a:xfrm>
            <a:off x="452215" y="2238478"/>
            <a:ext cx="8229600" cy="2674621"/>
          </a:xfrm>
          <a:prstGeom prst="rect">
            <a:avLst/>
          </a:prstGeom>
          <a:noFill/>
        </p:spPr>
      </p:pic>
    </p:spTree>
    <p:extLst>
      <p:ext uri="{BB962C8B-B14F-4D97-AF65-F5344CB8AC3E}">
        <p14:creationId xmlns:p14="http://schemas.microsoft.com/office/powerpoint/2010/main" val="311255435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Basic Life/AD&amp;D </a:t>
            </a:r>
          </a:p>
        </p:txBody>
      </p:sp>
      <p:sp>
        <p:nvSpPr>
          <p:cNvPr id="3" name="Content Placeholder 2">
            <a:extLst>
              <a:ext uri="{FF2B5EF4-FFF2-40B4-BE49-F238E27FC236}">
                <a16:creationId xmlns:a16="http://schemas.microsoft.com/office/drawing/2014/main" id="{5D3A0F5D-FAEC-4722-BAB1-8FB4C0DB4A23}"/>
              </a:ext>
            </a:extLst>
          </p:cNvPr>
          <p:cNvSpPr>
            <a:spLocks noGrp="1"/>
          </p:cNvSpPr>
          <p:nvPr>
            <p:ph idx="1"/>
          </p:nvPr>
        </p:nvSpPr>
        <p:spPr>
          <a:xfrm>
            <a:off x="452215" y="1312807"/>
            <a:ext cx="4272185" cy="4525963"/>
          </a:xfrm>
        </p:spPr>
        <p:txBody>
          <a:bodyPr>
            <a:normAutofit/>
          </a:bodyPr>
          <a:lstStyle/>
          <a:p>
            <a:pPr marL="0" indent="0">
              <a:buNone/>
            </a:pPr>
            <a:r>
              <a:rPr lang="en-US" sz="1800" dirty="0">
                <a:solidFill>
                  <a:srgbClr val="3F4443"/>
                </a:solidFill>
              </a:rPr>
              <a:t>Vinylmax Windows is pleased to provide an employer paid life and accidental death &amp; dismemberment (AD&amp;D) benefit to all eligible employees:</a:t>
            </a:r>
          </a:p>
          <a:p>
            <a:pPr marL="400050" lvl="1" indent="0">
              <a:buNone/>
            </a:pPr>
            <a:r>
              <a:rPr lang="en-US" sz="1800" b="1" dirty="0">
                <a:solidFill>
                  <a:srgbClr val="3F4443"/>
                </a:solidFill>
              </a:rPr>
              <a:t>Employee Benefit</a:t>
            </a:r>
          </a:p>
          <a:p>
            <a:pPr lvl="1"/>
            <a:r>
              <a:rPr lang="en-US" sz="1800" dirty="0">
                <a:solidFill>
                  <a:srgbClr val="3F4443"/>
                </a:solidFill>
              </a:rPr>
              <a:t>$25,000 Life Insurance</a:t>
            </a:r>
          </a:p>
          <a:p>
            <a:pPr lvl="1"/>
            <a:r>
              <a:rPr lang="en-US" sz="1800" dirty="0">
                <a:solidFill>
                  <a:srgbClr val="3F4443"/>
                </a:solidFill>
              </a:rPr>
              <a:t>$25,000 Guarantee Issue Amount</a:t>
            </a:r>
          </a:p>
          <a:p>
            <a:pPr lvl="1"/>
            <a:r>
              <a:rPr lang="en-US" sz="1800" dirty="0">
                <a:solidFill>
                  <a:srgbClr val="3F4443"/>
                </a:solidFill>
              </a:rPr>
              <a:t>$25,000 is the Maximum Benefit Amount</a:t>
            </a:r>
          </a:p>
        </p:txBody>
      </p:sp>
      <p:sp>
        <p:nvSpPr>
          <p:cNvPr id="7" name="Rectangle 4"/>
          <p:cNvSpPr>
            <a:spLocks noChangeArrowheads="1"/>
          </p:cNvSpPr>
          <p:nvPr/>
        </p:nvSpPr>
        <p:spPr bwMode="auto">
          <a:xfrm>
            <a:off x="457200" y="5867849"/>
            <a:ext cx="8305800" cy="514171"/>
          </a:xfrm>
          <a:prstGeom prst="rect">
            <a:avLst/>
          </a:prstGeom>
          <a:noFill/>
          <a:ln w="9525">
            <a:noFill/>
            <a:miter lim="800000"/>
          </a:ln>
        </p:spPr>
        <p:txBody>
          <a:bodyPr wrap="square" lIns="82479" tIns="41239" rIns="82479" bIns="41239">
            <a:spAutoFit/>
          </a:bodyPr>
          <a:lstStyle/>
          <a:p>
            <a:pPr algn="ctr" defTabSz="825500"/>
            <a:r>
              <a:rPr lang="en-US" sz="1400" b="1" dirty="0">
                <a:solidFill>
                  <a:srgbClr val="FF4713"/>
                </a:solidFill>
                <a:latin typeface="Arial" panose="020B0604020202020204" pitchFamily="34" charset="0"/>
                <a:cs typeface="Calibri" panose="020F0502020204030204" pitchFamily="34" charset="0"/>
              </a:rPr>
              <a:t>Please be sure to review and update your beneficiary information as needed; does not have to be done during Open Enrollment</a:t>
            </a:r>
            <a:r>
              <a:rPr lang="en-US" sz="1050" b="1" dirty="0">
                <a:solidFill>
                  <a:srgbClr val="FF4713"/>
                </a:solidFill>
                <a:latin typeface="Arial" panose="020B0604020202020204" pitchFamily="34" charset="0"/>
                <a:cs typeface="Calibri" panose="020F0502020204030204" pitchFamily="34" charset="0"/>
              </a:rPr>
              <a:t>.</a:t>
            </a:r>
            <a:endParaRPr lang="en-US" sz="1050" dirty="0">
              <a:solidFill>
                <a:srgbClr val="FF4713"/>
              </a:solidFill>
              <a:latin typeface="Arial" panose="020B060402020202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0D16CE8-A750-4BD0-BC2C-B53F27672A86}"/>
              </a:ext>
            </a:extLst>
          </p:cNvPr>
          <p:cNvPicPr>
            <a:picLocks noChangeAspect="1"/>
          </p:cNvPicPr>
          <p:nvPr/>
        </p:nvPicPr>
        <p:blipFill>
          <a:blip r:embed="rId3"/>
          <a:stretch>
            <a:fillRect/>
          </a:stretch>
        </p:blipFill>
        <p:spPr>
          <a:xfrm>
            <a:off x="6391450" y="324737"/>
            <a:ext cx="2371550" cy="768163"/>
          </a:xfrm>
          <a:prstGeom prst="rect">
            <a:avLst/>
          </a:prstGeom>
        </p:spPr>
      </p:pic>
      <p:pic>
        <p:nvPicPr>
          <p:cNvPr id="9" name="Picture 8">
            <a:extLst>
              <a:ext uri="{FF2B5EF4-FFF2-40B4-BE49-F238E27FC236}">
                <a16:creationId xmlns:a16="http://schemas.microsoft.com/office/drawing/2014/main" id="{7118C7F9-F64D-0502-7D37-C9B7357F8E01}"/>
              </a:ext>
            </a:extLst>
          </p:cNvPr>
          <p:cNvPicPr>
            <a:picLocks noChangeAspect="1"/>
          </p:cNvPicPr>
          <p:nvPr/>
        </p:nvPicPr>
        <p:blipFill>
          <a:blip r:embed="rId4"/>
          <a:stretch>
            <a:fillRect/>
          </a:stretch>
        </p:blipFill>
        <p:spPr>
          <a:xfrm>
            <a:off x="5876433" y="1312807"/>
            <a:ext cx="2893941" cy="3773372"/>
          </a:xfrm>
          <a:prstGeom prst="rect">
            <a:avLst/>
          </a:prstGeom>
        </p:spPr>
      </p:pic>
    </p:spTree>
    <p:extLst>
      <p:ext uri="{BB962C8B-B14F-4D97-AF65-F5344CB8AC3E}">
        <p14:creationId xmlns:p14="http://schemas.microsoft.com/office/powerpoint/2010/main" val="396101587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868362"/>
          </a:xfrm>
        </p:spPr>
        <p:txBody>
          <a:bodyPr>
            <a:normAutofit/>
          </a:bodyPr>
          <a:lstStyle/>
          <a:p>
            <a:r>
              <a:rPr lang="en-US" sz="3600" dirty="0"/>
              <a:t>Voluntary Life AD&amp;D Insurance</a:t>
            </a:r>
            <a:r>
              <a:rPr lang="en-US" sz="2000" b="0" dirty="0">
                <a:solidFill>
                  <a:srgbClr val="22537C"/>
                </a:solidFill>
                <a:latin typeface="Corbel" panose="020B0503020204020204" pitchFamily="34" charset="0"/>
                <a:cs typeface="+mj-cs"/>
              </a:rPr>
              <a:t> </a:t>
            </a:r>
            <a:endParaRPr lang="en-US" sz="3600" dirty="0"/>
          </a:p>
        </p:txBody>
      </p:sp>
      <p:sp>
        <p:nvSpPr>
          <p:cNvPr id="3" name="Content Placeholder 2">
            <a:extLst>
              <a:ext uri="{FF2B5EF4-FFF2-40B4-BE49-F238E27FC236}">
                <a16:creationId xmlns:a16="http://schemas.microsoft.com/office/drawing/2014/main" id="{9A378D15-E75F-4D90-844D-160801677000}"/>
              </a:ext>
            </a:extLst>
          </p:cNvPr>
          <p:cNvSpPr>
            <a:spLocks noGrp="1"/>
          </p:cNvSpPr>
          <p:nvPr>
            <p:ph idx="1"/>
          </p:nvPr>
        </p:nvSpPr>
        <p:spPr>
          <a:xfrm>
            <a:off x="452215" y="1312807"/>
            <a:ext cx="5338985" cy="4525963"/>
          </a:xfrm>
        </p:spPr>
        <p:txBody>
          <a:bodyPr>
            <a:normAutofit fontScale="92500"/>
          </a:bodyPr>
          <a:lstStyle/>
          <a:p>
            <a:r>
              <a:rPr lang="en-US" sz="1800" dirty="0">
                <a:solidFill>
                  <a:srgbClr val="3F4443"/>
                </a:solidFill>
              </a:rPr>
              <a:t>Voluntary Life Insurance Options</a:t>
            </a:r>
          </a:p>
          <a:p>
            <a:pPr lvl="1"/>
            <a:r>
              <a:rPr lang="en-US" sz="1600" dirty="0">
                <a:solidFill>
                  <a:srgbClr val="3F4443"/>
                </a:solidFill>
              </a:rPr>
              <a:t>Employee: Increments of $10,000</a:t>
            </a:r>
          </a:p>
          <a:p>
            <a:pPr lvl="1"/>
            <a:r>
              <a:rPr lang="en-US" sz="1600" dirty="0">
                <a:solidFill>
                  <a:srgbClr val="3F4443"/>
                </a:solidFill>
              </a:rPr>
              <a:t>Spouses: Increments of $5,000 </a:t>
            </a:r>
          </a:p>
          <a:p>
            <a:pPr lvl="1"/>
            <a:r>
              <a:rPr lang="en-US" sz="1600" dirty="0">
                <a:solidFill>
                  <a:srgbClr val="3F4443"/>
                </a:solidFill>
              </a:rPr>
              <a:t>Eligible Children: Flat amount $1,000, $2,000, $4,000, $5,000 or $10,000</a:t>
            </a:r>
          </a:p>
          <a:p>
            <a:r>
              <a:rPr lang="en-US" sz="1800" dirty="0">
                <a:solidFill>
                  <a:srgbClr val="3F4443"/>
                </a:solidFill>
              </a:rPr>
              <a:t>Employee must be enrolled to elect coverage for spouse and/or child(ren) </a:t>
            </a:r>
          </a:p>
          <a:p>
            <a:r>
              <a:rPr lang="en-US" sz="1800" dirty="0">
                <a:solidFill>
                  <a:srgbClr val="3F4443"/>
                </a:solidFill>
              </a:rPr>
              <a:t>EOI (Evidence of Insurability) form is required if:</a:t>
            </a:r>
          </a:p>
          <a:p>
            <a:pPr lvl="1"/>
            <a:r>
              <a:rPr lang="en-US" sz="1600" dirty="0">
                <a:solidFill>
                  <a:srgbClr val="3F4443"/>
                </a:solidFill>
              </a:rPr>
              <a:t>You and/or spouse is requesting an amount more than the Guarantee Issue maximum</a:t>
            </a:r>
          </a:p>
          <a:p>
            <a:pPr lvl="1"/>
            <a:r>
              <a:rPr lang="en-US" sz="1600" dirty="0">
                <a:solidFill>
                  <a:srgbClr val="3F4443"/>
                </a:solidFill>
              </a:rPr>
              <a:t>You and/or spouse is increasing the current level of coverage</a:t>
            </a:r>
          </a:p>
          <a:p>
            <a:pPr lvl="1"/>
            <a:r>
              <a:rPr lang="en-US" sz="1600" dirty="0">
                <a:solidFill>
                  <a:srgbClr val="3F4443"/>
                </a:solidFill>
              </a:rPr>
              <a:t>You and/or spouse previously declined coverage and are electing coverage this year</a:t>
            </a:r>
          </a:p>
          <a:p>
            <a:r>
              <a:rPr lang="en-US" sz="1800" dirty="0">
                <a:solidFill>
                  <a:srgbClr val="3F4443"/>
                </a:solidFill>
              </a:rPr>
              <a:t>Costs are listed in your Enrollment Guide</a:t>
            </a:r>
          </a:p>
          <a:p>
            <a:r>
              <a:rPr lang="en-US" sz="1800" dirty="0">
                <a:solidFill>
                  <a:srgbClr val="3F4443"/>
                </a:solidFill>
              </a:rPr>
              <a:t>100% paid for by the employee</a:t>
            </a:r>
          </a:p>
        </p:txBody>
      </p:sp>
      <p:pic>
        <p:nvPicPr>
          <p:cNvPr id="4" name="Picture 3">
            <a:extLst>
              <a:ext uri="{FF2B5EF4-FFF2-40B4-BE49-F238E27FC236}">
                <a16:creationId xmlns:a16="http://schemas.microsoft.com/office/drawing/2014/main" id="{06CC7FB2-2970-4A71-B8A8-43F6C51E53FE}"/>
              </a:ext>
            </a:extLst>
          </p:cNvPr>
          <p:cNvPicPr>
            <a:picLocks noChangeAspect="1"/>
          </p:cNvPicPr>
          <p:nvPr/>
        </p:nvPicPr>
        <p:blipFill>
          <a:blip r:embed="rId3"/>
          <a:stretch>
            <a:fillRect/>
          </a:stretch>
        </p:blipFill>
        <p:spPr>
          <a:xfrm>
            <a:off x="6151595" y="990600"/>
            <a:ext cx="2377646" cy="768163"/>
          </a:xfrm>
          <a:prstGeom prst="rect">
            <a:avLst/>
          </a:prstGeom>
        </p:spPr>
      </p:pic>
      <p:pic>
        <p:nvPicPr>
          <p:cNvPr id="10" name="Picture 9">
            <a:extLst>
              <a:ext uri="{FF2B5EF4-FFF2-40B4-BE49-F238E27FC236}">
                <a16:creationId xmlns:a16="http://schemas.microsoft.com/office/drawing/2014/main" id="{D8894757-1A87-07AE-3718-B3FA70235993}"/>
              </a:ext>
            </a:extLst>
          </p:cNvPr>
          <p:cNvPicPr>
            <a:picLocks noChangeAspect="1"/>
          </p:cNvPicPr>
          <p:nvPr/>
        </p:nvPicPr>
        <p:blipFill rotWithShape="1">
          <a:blip r:embed="rId4"/>
          <a:srcRect l="16163"/>
          <a:stretch/>
        </p:blipFill>
        <p:spPr>
          <a:xfrm>
            <a:off x="5776452" y="2093260"/>
            <a:ext cx="3179955" cy="2524125"/>
          </a:xfrm>
          <a:prstGeom prst="rect">
            <a:avLst/>
          </a:prstGeom>
        </p:spPr>
      </p:pic>
    </p:spTree>
    <p:extLst>
      <p:ext uri="{BB962C8B-B14F-4D97-AF65-F5344CB8AC3E}">
        <p14:creationId xmlns:p14="http://schemas.microsoft.com/office/powerpoint/2010/main" val="237384057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Disability Insurance </a:t>
            </a:r>
          </a:p>
        </p:txBody>
      </p:sp>
      <p:sp>
        <p:nvSpPr>
          <p:cNvPr id="26" name="Content Placeholder 25">
            <a:extLst>
              <a:ext uri="{FF2B5EF4-FFF2-40B4-BE49-F238E27FC236}">
                <a16:creationId xmlns:a16="http://schemas.microsoft.com/office/drawing/2014/main" id="{2FD43197-6CE8-437F-8617-C14EB588EF3C}"/>
              </a:ext>
            </a:extLst>
          </p:cNvPr>
          <p:cNvSpPr>
            <a:spLocks noGrp="1"/>
          </p:cNvSpPr>
          <p:nvPr>
            <p:ph idx="1"/>
          </p:nvPr>
        </p:nvSpPr>
        <p:spPr/>
        <p:txBody>
          <a:bodyPr>
            <a:normAutofit/>
          </a:bodyPr>
          <a:lstStyle/>
          <a:p>
            <a:pPr marL="0" indent="0">
              <a:buNone/>
            </a:pPr>
            <a:r>
              <a:rPr lang="en-US" sz="1800" dirty="0">
                <a:solidFill>
                  <a:srgbClr val="3F4443"/>
                </a:solidFill>
              </a:rPr>
              <a:t>Disability insurance protects your paycheck if you are unable to work due to a qualifying disability (accident or sickness). </a:t>
            </a:r>
          </a:p>
          <a:p>
            <a:pPr marL="0" indent="0">
              <a:buNone/>
            </a:pPr>
            <a:endParaRPr lang="en-US" sz="1800" dirty="0">
              <a:solidFill>
                <a:srgbClr val="3F4443"/>
              </a:solidFill>
            </a:endParaRPr>
          </a:p>
          <a:p>
            <a:r>
              <a:rPr lang="en-US" sz="1800" dirty="0">
                <a:solidFill>
                  <a:srgbClr val="3F4443"/>
                </a:solidFill>
              </a:rPr>
              <a:t>Simply put, a short-term disability is an instance that puts you out of work temporarily, such as an injury, illness or procedure. When one of these incidents happens and you cannot earn an income, you may be able to qualify for benefits if you are enrolled in a short-term disability insurance plan of time. </a:t>
            </a:r>
          </a:p>
          <a:p>
            <a:endParaRPr lang="en-US" sz="1800" dirty="0">
              <a:solidFill>
                <a:srgbClr val="3F4443"/>
              </a:solidFill>
            </a:endParaRPr>
          </a:p>
          <a:p>
            <a:r>
              <a:rPr lang="en-US" sz="1800" dirty="0">
                <a:solidFill>
                  <a:srgbClr val="3F4443"/>
                </a:solidFill>
              </a:rPr>
              <a:t>Long-term disability insurance provides income to those whose earnings are interrupted by lengthy periods of disability</a:t>
            </a:r>
          </a:p>
        </p:txBody>
      </p:sp>
      <p:pic>
        <p:nvPicPr>
          <p:cNvPr id="4" name="Picture 3">
            <a:extLst>
              <a:ext uri="{FF2B5EF4-FFF2-40B4-BE49-F238E27FC236}">
                <a16:creationId xmlns:a16="http://schemas.microsoft.com/office/drawing/2014/main" id="{457C00D2-1A26-086C-7D62-D66BEB7C7829}"/>
              </a:ext>
            </a:extLst>
          </p:cNvPr>
          <p:cNvPicPr>
            <a:picLocks noChangeAspect="1"/>
          </p:cNvPicPr>
          <p:nvPr/>
        </p:nvPicPr>
        <p:blipFill>
          <a:blip r:embed="rId3"/>
          <a:stretch>
            <a:fillRect/>
          </a:stretch>
        </p:blipFill>
        <p:spPr>
          <a:xfrm>
            <a:off x="5334000" y="4435882"/>
            <a:ext cx="3230045" cy="2147480"/>
          </a:xfrm>
          <a:prstGeom prst="rect">
            <a:avLst/>
          </a:prstGeom>
        </p:spPr>
      </p:pic>
    </p:spTree>
    <p:extLst>
      <p:ext uri="{BB962C8B-B14F-4D97-AF65-F5344CB8AC3E}">
        <p14:creationId xmlns:p14="http://schemas.microsoft.com/office/powerpoint/2010/main" val="379622304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B49032B-4565-D44C-E9EC-911235BB4A4B}"/>
              </a:ext>
            </a:extLst>
          </p:cNvPr>
          <p:cNvSpPr>
            <a:spLocks noGrp="1"/>
          </p:cNvSpPr>
          <p:nvPr>
            <p:ph type="title"/>
          </p:nvPr>
        </p:nvSpPr>
        <p:spPr>
          <a:xfrm>
            <a:off x="2358615" y="493151"/>
            <a:ext cx="6477000" cy="868362"/>
          </a:xfrm>
        </p:spPr>
        <p:txBody>
          <a:bodyPr>
            <a:normAutofit fontScale="90000"/>
          </a:bodyPr>
          <a:lstStyle/>
          <a:p>
            <a:r>
              <a:rPr lang="en-US" dirty="0">
                <a:solidFill>
                  <a:srgbClr val="FF4713"/>
                </a:solidFill>
              </a:rPr>
              <a:t>Core Short Term </a:t>
            </a:r>
            <a:br>
              <a:rPr lang="en-US" dirty="0">
                <a:solidFill>
                  <a:srgbClr val="FF4713"/>
                </a:solidFill>
              </a:rPr>
            </a:br>
            <a:r>
              <a:rPr lang="en-US" dirty="0">
                <a:solidFill>
                  <a:srgbClr val="FF4713"/>
                </a:solidFill>
              </a:rPr>
              <a:t>Disability</a:t>
            </a:r>
          </a:p>
        </p:txBody>
      </p:sp>
      <p:pic>
        <p:nvPicPr>
          <p:cNvPr id="10" name="Picture 9">
            <a:extLst>
              <a:ext uri="{FF2B5EF4-FFF2-40B4-BE49-F238E27FC236}">
                <a16:creationId xmlns:a16="http://schemas.microsoft.com/office/drawing/2014/main" id="{69896EF1-E84C-3C28-3BDA-C7EE7EBA79B5}"/>
              </a:ext>
            </a:extLst>
          </p:cNvPr>
          <p:cNvPicPr>
            <a:picLocks noChangeAspect="1"/>
          </p:cNvPicPr>
          <p:nvPr/>
        </p:nvPicPr>
        <p:blipFill>
          <a:blip r:embed="rId3"/>
          <a:stretch>
            <a:fillRect/>
          </a:stretch>
        </p:blipFill>
        <p:spPr>
          <a:xfrm>
            <a:off x="6390951" y="568388"/>
            <a:ext cx="2107019" cy="680730"/>
          </a:xfrm>
          <a:prstGeom prst="rect">
            <a:avLst/>
          </a:prstGeom>
        </p:spPr>
      </p:pic>
      <p:sp>
        <p:nvSpPr>
          <p:cNvPr id="2" name="Content Placeholder 3">
            <a:extLst>
              <a:ext uri="{FF2B5EF4-FFF2-40B4-BE49-F238E27FC236}">
                <a16:creationId xmlns:a16="http://schemas.microsoft.com/office/drawing/2014/main" id="{6A5BBE83-D09D-69E7-2FE4-AF97E6FE47CB}"/>
              </a:ext>
            </a:extLst>
          </p:cNvPr>
          <p:cNvSpPr txBox="1"/>
          <p:nvPr/>
        </p:nvSpPr>
        <p:spPr>
          <a:xfrm>
            <a:off x="672181" y="1713271"/>
            <a:ext cx="7891273" cy="454930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800" dirty="0"/>
              <a:t>The following highlights details regarding our employer paid short-term disability plan.</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pPr marL="0" indent="0">
              <a:buFont typeface="Arial" panose="020B0604020202020204" pitchFamily="34" charset="0"/>
              <a:buNone/>
            </a:pPr>
            <a:r>
              <a:rPr lang="en-US" sz="1800" dirty="0">
                <a:solidFill>
                  <a:srgbClr val="FF4713"/>
                </a:solidFill>
              </a:rPr>
              <a:t>This plan is 100% covered by Vinlymax for Full-Time eligible employees. If you would like to purchase additional short-term disability coverage, there is a buy-up option on the next slide. </a:t>
            </a:r>
          </a:p>
        </p:txBody>
      </p:sp>
      <p:graphicFrame>
        <p:nvGraphicFramePr>
          <p:cNvPr id="3" name="STD_Table">
            <a:extLst>
              <a:ext uri="{FF2B5EF4-FFF2-40B4-BE49-F238E27FC236}">
                <a16:creationId xmlns:a16="http://schemas.microsoft.com/office/drawing/2014/main" id="{3315295E-F5C5-5443-9FE8-3078DAFC7B8B}"/>
              </a:ext>
            </a:extLst>
          </p:cNvPr>
          <p:cNvGraphicFramePr>
            <a:graphicFrameLocks noGrp="1"/>
          </p:cNvGraphicFramePr>
          <p:nvPr>
            <p:extLst>
              <p:ext uri="{D42A27DB-BD31-4B8C-83A1-F6EECF244321}">
                <p14:modId xmlns:p14="http://schemas.microsoft.com/office/powerpoint/2010/main" val="2804147486"/>
              </p:ext>
            </p:extLst>
          </p:nvPr>
        </p:nvGraphicFramePr>
        <p:xfrm>
          <a:off x="807819" y="2322871"/>
          <a:ext cx="7891272" cy="2919571"/>
        </p:xfrm>
        <a:graphic>
          <a:graphicData uri="http://schemas.openxmlformats.org/drawingml/2006/table">
            <a:tbl>
              <a:tblPr firstRow="1" bandRow="1">
                <a:tableStyleId>{7E9639D4-E3E2-4D34-9284-5A2195B3D0D7}</a:tableStyleId>
              </a:tblPr>
              <a:tblGrid>
                <a:gridCol w="3945636">
                  <a:extLst>
                    <a:ext uri="{9D8B030D-6E8A-4147-A177-3AD203B41FA5}">
                      <a16:colId xmlns:a16="http://schemas.microsoft.com/office/drawing/2014/main" val="20000"/>
                    </a:ext>
                  </a:extLst>
                </a:gridCol>
                <a:gridCol w="3945636">
                  <a:extLst>
                    <a:ext uri="{9D8B030D-6E8A-4147-A177-3AD203B41FA5}">
                      <a16:colId xmlns:a16="http://schemas.microsoft.com/office/drawing/2014/main" val="20001"/>
                    </a:ext>
                  </a:extLst>
                </a:gridCol>
              </a:tblGrid>
              <a:tr h="414115">
                <a:tc>
                  <a:txBody>
                    <a:bodyPr/>
                    <a:lstStyle/>
                    <a:p>
                      <a:endParaRPr lang="en-US" sz="1100" dirty="0">
                        <a:solidFill>
                          <a:schemeClr val="bg1"/>
                        </a:solidFill>
                      </a:endParaRPr>
                    </a:p>
                  </a:txBody>
                  <a:tcPr>
                    <a:solidFill>
                      <a:srgbClr val="FF4713"/>
                    </a:solidFill>
                  </a:tcPr>
                </a:tc>
                <a:tc>
                  <a:txBody>
                    <a:bodyPr/>
                    <a:lstStyle/>
                    <a:p>
                      <a:pPr algn="ctr"/>
                      <a:r>
                        <a:rPr lang="en-US" sz="1400" dirty="0">
                          <a:solidFill>
                            <a:schemeClr val="bg1"/>
                          </a:solidFill>
                        </a:rPr>
                        <a:t>STD Core Plan</a:t>
                      </a:r>
                    </a:p>
                  </a:txBody>
                  <a:tcPr anchor="ctr">
                    <a:solidFill>
                      <a:srgbClr val="FF4713"/>
                    </a:solidFill>
                  </a:tcPr>
                </a:tc>
                <a:extLst>
                  <a:ext uri="{0D108BD9-81ED-4DB2-BD59-A6C34878D82A}">
                    <a16:rowId xmlns:a16="http://schemas.microsoft.com/office/drawing/2014/main" val="10000"/>
                  </a:ext>
                </a:extLst>
              </a:tr>
              <a:tr h="266170">
                <a:tc>
                  <a:txBody>
                    <a:bodyPr/>
                    <a:lstStyle/>
                    <a:p>
                      <a:r>
                        <a:rPr lang="en-US" sz="1600" dirty="0">
                          <a:solidFill>
                            <a:srgbClr val="3F4443"/>
                          </a:solidFill>
                        </a:rPr>
                        <a:t>Elimination Period</a:t>
                      </a:r>
                    </a:p>
                  </a:txBody>
                  <a:tcPr anchor="ctr"/>
                </a:tc>
                <a:tc>
                  <a:txBody>
                    <a:bodyPr/>
                    <a:lstStyle/>
                    <a:p>
                      <a:endParaRPr lang="en-US" sz="1200" dirty="0">
                        <a:solidFill>
                          <a:srgbClr val="3F4443"/>
                        </a:solidFill>
                      </a:endParaRPr>
                    </a:p>
                  </a:txBody>
                  <a:tcPr anchor="ctr"/>
                </a:tc>
                <a:extLst>
                  <a:ext uri="{0D108BD9-81ED-4DB2-BD59-A6C34878D82A}">
                    <a16:rowId xmlns:a16="http://schemas.microsoft.com/office/drawing/2014/main" val="10001"/>
                  </a:ext>
                </a:extLst>
              </a:tr>
              <a:tr h="274320">
                <a:tc>
                  <a:txBody>
                    <a:bodyPr/>
                    <a:lstStyle/>
                    <a:p>
                      <a:pPr marL="285750" indent="-285750">
                        <a:buFont typeface="Arial" panose="020B0604020202020204" pitchFamily="34" charset="0"/>
                        <a:buChar char="•"/>
                      </a:pPr>
                      <a:r>
                        <a:rPr lang="en-US" sz="1600" dirty="0">
                          <a:solidFill>
                            <a:srgbClr val="3F4443"/>
                          </a:solidFill>
                        </a:rPr>
                        <a:t>Accident</a:t>
                      </a:r>
                    </a:p>
                  </a:txBody>
                  <a:tcPr anchor="ctr"/>
                </a:tc>
                <a:tc>
                  <a:txBody>
                    <a:bodyPr/>
                    <a:lstStyle/>
                    <a:p>
                      <a:pPr algn="ctr"/>
                      <a:r>
                        <a:rPr sz="1600" dirty="0">
                          <a:solidFill>
                            <a:srgbClr val="3F4443"/>
                          </a:solidFill>
                          <a:latin typeface="Calibri (Body)"/>
                        </a:rPr>
                        <a:t>7 days</a:t>
                      </a:r>
                    </a:p>
                  </a:txBody>
                  <a:tcPr anchor="ctr"/>
                </a:tc>
                <a:extLst>
                  <a:ext uri="{0D108BD9-81ED-4DB2-BD59-A6C34878D82A}">
                    <a16:rowId xmlns:a16="http://schemas.microsoft.com/office/drawing/2014/main" val="10002"/>
                  </a:ext>
                </a:extLst>
              </a:tr>
              <a:tr h="274320">
                <a:tc>
                  <a:txBody>
                    <a:bodyPr/>
                    <a:lstStyle/>
                    <a:p>
                      <a:pPr marL="285750" indent="-285750">
                        <a:buFont typeface="Arial" panose="020B0604020202020204" pitchFamily="34" charset="0"/>
                        <a:buChar char="•"/>
                      </a:pPr>
                      <a:r>
                        <a:rPr lang="en-US" sz="1600" dirty="0">
                          <a:solidFill>
                            <a:srgbClr val="3F4443"/>
                          </a:solidFill>
                        </a:rPr>
                        <a:t>Sickness</a:t>
                      </a:r>
                    </a:p>
                  </a:txBody>
                  <a:tcPr anchor="ctr"/>
                </a:tc>
                <a:tc>
                  <a:txBody>
                    <a:bodyPr/>
                    <a:lstStyle/>
                    <a:p>
                      <a:pPr algn="ctr"/>
                      <a:r>
                        <a:rPr sz="1600" dirty="0">
                          <a:solidFill>
                            <a:srgbClr val="3F4443"/>
                          </a:solidFill>
                          <a:latin typeface="Calibri (Body)"/>
                        </a:rPr>
                        <a:t>7 days</a:t>
                      </a:r>
                    </a:p>
                  </a:txBody>
                  <a:tcPr anchor="ctr"/>
                </a:tc>
                <a:extLst>
                  <a:ext uri="{0D108BD9-81ED-4DB2-BD59-A6C34878D82A}">
                    <a16:rowId xmlns:a16="http://schemas.microsoft.com/office/drawing/2014/main" val="10003"/>
                  </a:ext>
                </a:extLst>
              </a:tr>
              <a:tr h="374904">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Benefit Percentage</a:t>
                      </a:r>
                      <a:endParaRPr lang="en-US" sz="1200" b="1" dirty="0">
                        <a:solidFill>
                          <a:srgbClr val="3F4443"/>
                        </a:solidFill>
                        <a:latin typeface="Arial" panose="020B0604020202020204" pitchFamily="34" charset="0"/>
                        <a:cs typeface="Calibri" panose="020F0502020204030204" pitchFamily="34" charset="0"/>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50%</a:t>
                      </a:r>
                    </a:p>
                  </a:txBody>
                  <a:tcPr anchor="ctr"/>
                </a:tc>
                <a:extLst>
                  <a:ext uri="{0D108BD9-81ED-4DB2-BD59-A6C34878D82A}">
                    <a16:rowId xmlns:a16="http://schemas.microsoft.com/office/drawing/2014/main" val="10004"/>
                  </a:ext>
                </a:extLst>
              </a:tr>
              <a:tr h="374904">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Weekly Benefit Maximum</a:t>
                      </a:r>
                      <a:endParaRPr lang="en-US" sz="1200" b="1" dirty="0">
                        <a:solidFill>
                          <a:srgbClr val="3F4443"/>
                        </a:solidFill>
                        <a:latin typeface="Arial" panose="020B0604020202020204" pitchFamily="34" charset="0"/>
                        <a:cs typeface="Calibri" panose="020F0502020204030204" pitchFamily="34" charset="0"/>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$170</a:t>
                      </a:r>
                    </a:p>
                  </a:txBody>
                  <a:tcPr anchor="ctr"/>
                </a:tc>
                <a:extLst>
                  <a:ext uri="{0D108BD9-81ED-4DB2-BD59-A6C34878D82A}">
                    <a16:rowId xmlns:a16="http://schemas.microsoft.com/office/drawing/2014/main" val="10005"/>
                  </a:ext>
                </a:extLst>
              </a:tr>
              <a:tr h="374904">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Maximum Benefit Period</a:t>
                      </a:r>
                      <a:endParaRPr lang="en-US" sz="1200" b="1" dirty="0">
                        <a:solidFill>
                          <a:srgbClr val="3F4443"/>
                        </a:solidFill>
                        <a:latin typeface="Arial" panose="020B0604020202020204" pitchFamily="34" charset="0"/>
                        <a:cs typeface="Calibri" panose="020F0502020204030204" pitchFamily="34" charset="0"/>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13 weeks</a:t>
                      </a:r>
                    </a:p>
                  </a:txBody>
                  <a:tcPr anchor="ctr"/>
                </a:tc>
                <a:extLst>
                  <a:ext uri="{0D108BD9-81ED-4DB2-BD59-A6C34878D82A}">
                    <a16:rowId xmlns:a16="http://schemas.microsoft.com/office/drawing/2014/main" val="10006"/>
                  </a:ext>
                </a:extLst>
              </a:tr>
              <a:tr h="374904">
                <a:tc>
                  <a:txBody>
                    <a:bodyPr/>
                    <a:lstStyle/>
                    <a:p>
                      <a:r>
                        <a:rPr lang="en-US" sz="1600" dirty="0">
                          <a:solidFill>
                            <a:srgbClr val="3F4443"/>
                          </a:solidFill>
                        </a:rPr>
                        <a:t>Pre-Existing Condition Limitations</a:t>
                      </a:r>
                      <a:endParaRPr lang="en-US" sz="1200" b="1" dirty="0">
                        <a:solidFill>
                          <a:srgbClr val="3F4443"/>
                        </a:solidFill>
                        <a:latin typeface="Arial" panose="020B0604020202020204" pitchFamily="34" charset="0"/>
                        <a:cs typeface="Calibri" panose="020F0502020204030204" pitchFamily="34" charset="0"/>
                      </a:endParaRPr>
                    </a:p>
                  </a:txBody>
                  <a:tcPr anchor="ctr"/>
                </a:tc>
                <a:tc>
                  <a:txBody>
                    <a:bodyPr/>
                    <a:lstStyle/>
                    <a:p>
                      <a:pPr algn="ctr"/>
                      <a:r>
                        <a:rPr lang="en-US" sz="1600" dirty="0">
                          <a:solidFill>
                            <a:srgbClr val="3F4443"/>
                          </a:solidFill>
                        </a:rPr>
                        <a:t>None</a:t>
                      </a:r>
                    </a:p>
                  </a:txBody>
                  <a:tcPr anchor="ctr"/>
                </a:tc>
                <a:extLst>
                  <a:ext uri="{0D108BD9-81ED-4DB2-BD59-A6C34878D82A}">
                    <a16:rowId xmlns:a16="http://schemas.microsoft.com/office/drawing/2014/main" val="10007"/>
                  </a:ext>
                </a:extLst>
              </a:tr>
            </a:tbl>
          </a:graphicData>
        </a:graphic>
      </p:graphicFrame>
      <p:pic>
        <p:nvPicPr>
          <p:cNvPr id="5" name="Picture 4">
            <a:extLst>
              <a:ext uri="{FF2B5EF4-FFF2-40B4-BE49-F238E27FC236}">
                <a16:creationId xmlns:a16="http://schemas.microsoft.com/office/drawing/2014/main" id="{3925AA03-6974-7FFC-ADE5-C1A871EB18A7}"/>
              </a:ext>
            </a:extLst>
          </p:cNvPr>
          <p:cNvPicPr>
            <a:picLocks noChangeAspect="1"/>
          </p:cNvPicPr>
          <p:nvPr/>
        </p:nvPicPr>
        <p:blipFill>
          <a:blip r:embed="rId4"/>
          <a:stretch>
            <a:fillRect/>
          </a:stretch>
        </p:blipFill>
        <p:spPr>
          <a:xfrm>
            <a:off x="489156" y="122557"/>
            <a:ext cx="1889124" cy="1572392"/>
          </a:xfrm>
          <a:prstGeom prst="rect">
            <a:avLst/>
          </a:prstGeom>
        </p:spPr>
      </p:pic>
    </p:spTree>
    <p:extLst>
      <p:ext uri="{BB962C8B-B14F-4D97-AF65-F5344CB8AC3E}">
        <p14:creationId xmlns:p14="http://schemas.microsoft.com/office/powerpoint/2010/main" val="12765208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B49032B-4565-D44C-E9EC-911235BB4A4B}"/>
              </a:ext>
            </a:extLst>
          </p:cNvPr>
          <p:cNvSpPr>
            <a:spLocks noGrp="1"/>
          </p:cNvSpPr>
          <p:nvPr>
            <p:ph type="title"/>
          </p:nvPr>
        </p:nvSpPr>
        <p:spPr>
          <a:xfrm>
            <a:off x="2358615" y="493151"/>
            <a:ext cx="6477000" cy="868362"/>
          </a:xfrm>
        </p:spPr>
        <p:txBody>
          <a:bodyPr>
            <a:normAutofit fontScale="90000"/>
          </a:bodyPr>
          <a:lstStyle/>
          <a:p>
            <a:r>
              <a:rPr lang="en-US" dirty="0"/>
              <a:t>Voluntary Buy-Up </a:t>
            </a:r>
            <a:br>
              <a:rPr lang="en-US" dirty="0"/>
            </a:br>
            <a:r>
              <a:rPr lang="en-US" dirty="0">
                <a:solidFill>
                  <a:srgbClr val="FF4713"/>
                </a:solidFill>
              </a:rPr>
              <a:t>Short Term Disability</a:t>
            </a:r>
          </a:p>
        </p:txBody>
      </p:sp>
      <p:pic>
        <p:nvPicPr>
          <p:cNvPr id="10" name="Picture 9">
            <a:extLst>
              <a:ext uri="{FF2B5EF4-FFF2-40B4-BE49-F238E27FC236}">
                <a16:creationId xmlns:a16="http://schemas.microsoft.com/office/drawing/2014/main" id="{69896EF1-E84C-3C28-3BDA-C7EE7EBA79B5}"/>
              </a:ext>
            </a:extLst>
          </p:cNvPr>
          <p:cNvPicPr>
            <a:picLocks noChangeAspect="1"/>
          </p:cNvPicPr>
          <p:nvPr/>
        </p:nvPicPr>
        <p:blipFill>
          <a:blip r:embed="rId3"/>
          <a:stretch>
            <a:fillRect/>
          </a:stretch>
        </p:blipFill>
        <p:spPr>
          <a:xfrm>
            <a:off x="6390951" y="568388"/>
            <a:ext cx="2107019" cy="680730"/>
          </a:xfrm>
          <a:prstGeom prst="rect">
            <a:avLst/>
          </a:prstGeom>
        </p:spPr>
      </p:pic>
      <p:pic>
        <p:nvPicPr>
          <p:cNvPr id="13" name="Picture 12">
            <a:extLst>
              <a:ext uri="{FF2B5EF4-FFF2-40B4-BE49-F238E27FC236}">
                <a16:creationId xmlns:a16="http://schemas.microsoft.com/office/drawing/2014/main" id="{B6C6A616-0A62-A96B-A598-1318A1299060}"/>
              </a:ext>
            </a:extLst>
          </p:cNvPr>
          <p:cNvPicPr>
            <a:picLocks noChangeAspect="1"/>
          </p:cNvPicPr>
          <p:nvPr/>
        </p:nvPicPr>
        <p:blipFill rotWithShape="1">
          <a:blip r:embed="rId4"/>
          <a:srcRect t="3390" b="14088"/>
          <a:stretch/>
        </p:blipFill>
        <p:spPr>
          <a:xfrm>
            <a:off x="467032" y="76199"/>
            <a:ext cx="1889125" cy="1524001"/>
          </a:xfrm>
          <a:prstGeom prst="rect">
            <a:avLst/>
          </a:prstGeom>
        </p:spPr>
      </p:pic>
      <p:sp>
        <p:nvSpPr>
          <p:cNvPr id="14" name="Content Placeholder 3">
            <a:extLst>
              <a:ext uri="{FF2B5EF4-FFF2-40B4-BE49-F238E27FC236}">
                <a16:creationId xmlns:a16="http://schemas.microsoft.com/office/drawing/2014/main" id="{156A1637-9659-1210-EE86-5A4F442632C9}"/>
              </a:ext>
            </a:extLst>
          </p:cNvPr>
          <p:cNvSpPr txBox="1"/>
          <p:nvPr/>
        </p:nvSpPr>
        <p:spPr>
          <a:xfrm>
            <a:off x="447368" y="1778465"/>
            <a:ext cx="8229600" cy="45493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600" dirty="0"/>
              <a:t>The following highlights details regarding our employee paid short-term disability plan.</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pPr marL="0" indent="0">
              <a:buFont typeface="Arial" panose="020B0604020202020204" pitchFamily="34" charset="0"/>
              <a:buNone/>
            </a:pPr>
            <a:endParaRPr lang="en-US" sz="1200" dirty="0"/>
          </a:p>
          <a:p>
            <a:pPr marL="0" indent="0">
              <a:buFont typeface="Arial" panose="020B0604020202020204" pitchFamily="34" charset="0"/>
              <a:buNone/>
            </a:pPr>
            <a:endParaRPr lang="en-US" sz="1200" dirty="0"/>
          </a:p>
          <a:p>
            <a:pPr marL="0" indent="0">
              <a:buFont typeface="Arial" panose="020B0604020202020204" pitchFamily="34" charset="0"/>
              <a:buNone/>
            </a:pPr>
            <a:endParaRPr lang="en-US" sz="1200" dirty="0"/>
          </a:p>
          <a:p>
            <a:pPr marL="0" indent="0">
              <a:buFont typeface="Arial" panose="020B0604020202020204" pitchFamily="34" charset="0"/>
              <a:buNone/>
            </a:pPr>
            <a:endParaRPr lang="en-US" sz="1200" dirty="0"/>
          </a:p>
          <a:p>
            <a:pPr marL="0" indent="0">
              <a:buFont typeface="Arial" panose="020B0604020202020204" pitchFamily="34" charset="0"/>
              <a:buNone/>
            </a:pPr>
            <a:r>
              <a:rPr lang="en-US" sz="1600" dirty="0">
                <a:solidFill>
                  <a:srgbClr val="FF4713"/>
                </a:solidFill>
              </a:rPr>
              <a:t>This plan is 100% paid for by the employee, if you would like to purchase additional short-term disability coverage.</a:t>
            </a:r>
          </a:p>
        </p:txBody>
      </p:sp>
      <p:graphicFrame>
        <p:nvGraphicFramePr>
          <p:cNvPr id="15" name="STD_Table">
            <a:extLst>
              <a:ext uri="{FF2B5EF4-FFF2-40B4-BE49-F238E27FC236}">
                <a16:creationId xmlns:a16="http://schemas.microsoft.com/office/drawing/2014/main" id="{EEE4BF77-649B-4B99-3059-6AFB4AE5195A}"/>
              </a:ext>
            </a:extLst>
          </p:cNvPr>
          <p:cNvGraphicFramePr>
            <a:graphicFrameLocks noGrp="1"/>
          </p:cNvGraphicFramePr>
          <p:nvPr>
            <p:extLst>
              <p:ext uri="{D42A27DB-BD31-4B8C-83A1-F6EECF244321}">
                <p14:modId xmlns:p14="http://schemas.microsoft.com/office/powerpoint/2010/main" val="662789479"/>
              </p:ext>
            </p:extLst>
          </p:nvPr>
        </p:nvGraphicFramePr>
        <p:xfrm>
          <a:off x="921332" y="2388065"/>
          <a:ext cx="7891272" cy="2919571"/>
        </p:xfrm>
        <a:graphic>
          <a:graphicData uri="http://schemas.openxmlformats.org/drawingml/2006/table">
            <a:tbl>
              <a:tblPr firstRow="1" bandRow="1">
                <a:tableStyleId>{7E9639D4-E3E2-4D34-9284-5A2195B3D0D7}</a:tableStyleId>
              </a:tblPr>
              <a:tblGrid>
                <a:gridCol w="3945636">
                  <a:extLst>
                    <a:ext uri="{9D8B030D-6E8A-4147-A177-3AD203B41FA5}">
                      <a16:colId xmlns:a16="http://schemas.microsoft.com/office/drawing/2014/main" val="20000"/>
                    </a:ext>
                  </a:extLst>
                </a:gridCol>
                <a:gridCol w="3945636">
                  <a:extLst>
                    <a:ext uri="{9D8B030D-6E8A-4147-A177-3AD203B41FA5}">
                      <a16:colId xmlns:a16="http://schemas.microsoft.com/office/drawing/2014/main" val="20001"/>
                    </a:ext>
                  </a:extLst>
                </a:gridCol>
              </a:tblGrid>
              <a:tr h="414115">
                <a:tc>
                  <a:txBody>
                    <a:bodyPr/>
                    <a:lstStyle/>
                    <a:p>
                      <a:endParaRPr lang="en-US" sz="1100" dirty="0">
                        <a:solidFill>
                          <a:schemeClr val="bg1"/>
                        </a:solidFill>
                      </a:endParaRPr>
                    </a:p>
                  </a:txBody>
                  <a:tcPr>
                    <a:solidFill>
                      <a:srgbClr val="FF4713"/>
                    </a:solidFill>
                  </a:tcPr>
                </a:tc>
                <a:tc>
                  <a:txBody>
                    <a:bodyPr/>
                    <a:lstStyle/>
                    <a:p>
                      <a:pPr algn="ctr"/>
                      <a:r>
                        <a:rPr lang="en-US" sz="1400" dirty="0">
                          <a:solidFill>
                            <a:schemeClr val="bg1"/>
                          </a:solidFill>
                        </a:rPr>
                        <a:t>STD Buy-up Plan</a:t>
                      </a:r>
                    </a:p>
                  </a:txBody>
                  <a:tcPr anchor="ctr">
                    <a:solidFill>
                      <a:srgbClr val="FF4713"/>
                    </a:solidFill>
                  </a:tcPr>
                </a:tc>
                <a:extLst>
                  <a:ext uri="{0D108BD9-81ED-4DB2-BD59-A6C34878D82A}">
                    <a16:rowId xmlns:a16="http://schemas.microsoft.com/office/drawing/2014/main" val="10000"/>
                  </a:ext>
                </a:extLst>
              </a:tr>
              <a:tr h="266170">
                <a:tc>
                  <a:txBody>
                    <a:bodyPr/>
                    <a:lstStyle/>
                    <a:p>
                      <a:r>
                        <a:rPr lang="en-US" sz="1600" dirty="0">
                          <a:solidFill>
                            <a:srgbClr val="3F4443"/>
                          </a:solidFill>
                        </a:rPr>
                        <a:t>Elimination Period</a:t>
                      </a:r>
                    </a:p>
                  </a:txBody>
                  <a:tcPr anchor="ctr"/>
                </a:tc>
                <a:tc>
                  <a:txBody>
                    <a:bodyPr/>
                    <a:lstStyle/>
                    <a:p>
                      <a:endParaRPr lang="en-US" sz="1200" dirty="0">
                        <a:solidFill>
                          <a:srgbClr val="3F4443"/>
                        </a:solidFill>
                      </a:endParaRPr>
                    </a:p>
                  </a:txBody>
                  <a:tcPr anchor="ctr"/>
                </a:tc>
                <a:extLst>
                  <a:ext uri="{0D108BD9-81ED-4DB2-BD59-A6C34878D82A}">
                    <a16:rowId xmlns:a16="http://schemas.microsoft.com/office/drawing/2014/main" val="10001"/>
                  </a:ext>
                </a:extLst>
              </a:tr>
              <a:tr h="274320">
                <a:tc>
                  <a:txBody>
                    <a:bodyPr/>
                    <a:lstStyle/>
                    <a:p>
                      <a:pPr marL="285750" indent="-285750">
                        <a:buFont typeface="Arial" panose="020B0604020202020204" pitchFamily="34" charset="0"/>
                        <a:buChar char="•"/>
                      </a:pPr>
                      <a:r>
                        <a:rPr lang="en-US" sz="1600" dirty="0">
                          <a:solidFill>
                            <a:srgbClr val="3F4443"/>
                          </a:solidFill>
                        </a:rPr>
                        <a:t>Accident</a:t>
                      </a:r>
                    </a:p>
                  </a:txBody>
                  <a:tcPr anchor="ctr"/>
                </a:tc>
                <a:tc>
                  <a:txBody>
                    <a:bodyPr/>
                    <a:lstStyle/>
                    <a:p>
                      <a:pPr algn="ctr"/>
                      <a:r>
                        <a:rPr sz="1600" dirty="0">
                          <a:solidFill>
                            <a:srgbClr val="3F4443"/>
                          </a:solidFill>
                          <a:latin typeface="Calibri (Body)"/>
                        </a:rPr>
                        <a:t>7 days</a:t>
                      </a:r>
                    </a:p>
                  </a:txBody>
                  <a:tcPr anchor="ctr"/>
                </a:tc>
                <a:extLst>
                  <a:ext uri="{0D108BD9-81ED-4DB2-BD59-A6C34878D82A}">
                    <a16:rowId xmlns:a16="http://schemas.microsoft.com/office/drawing/2014/main" val="10002"/>
                  </a:ext>
                </a:extLst>
              </a:tr>
              <a:tr h="274320">
                <a:tc>
                  <a:txBody>
                    <a:bodyPr/>
                    <a:lstStyle/>
                    <a:p>
                      <a:pPr marL="285750" indent="-285750">
                        <a:buFont typeface="Arial" panose="020B0604020202020204" pitchFamily="34" charset="0"/>
                        <a:buChar char="•"/>
                      </a:pPr>
                      <a:r>
                        <a:rPr lang="en-US" sz="1600" dirty="0">
                          <a:solidFill>
                            <a:srgbClr val="3F4443"/>
                          </a:solidFill>
                        </a:rPr>
                        <a:t>Sickness</a:t>
                      </a:r>
                    </a:p>
                  </a:txBody>
                  <a:tcPr anchor="ctr"/>
                </a:tc>
                <a:tc>
                  <a:txBody>
                    <a:bodyPr/>
                    <a:lstStyle/>
                    <a:p>
                      <a:pPr algn="ctr"/>
                      <a:r>
                        <a:rPr sz="1600" dirty="0">
                          <a:solidFill>
                            <a:srgbClr val="3F4443"/>
                          </a:solidFill>
                          <a:latin typeface="Calibri (Body)"/>
                        </a:rPr>
                        <a:t>7 days</a:t>
                      </a:r>
                    </a:p>
                  </a:txBody>
                  <a:tcPr anchor="ctr"/>
                </a:tc>
                <a:extLst>
                  <a:ext uri="{0D108BD9-81ED-4DB2-BD59-A6C34878D82A}">
                    <a16:rowId xmlns:a16="http://schemas.microsoft.com/office/drawing/2014/main" val="10003"/>
                  </a:ext>
                </a:extLst>
              </a:tr>
              <a:tr h="374904">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Benefit Percentage</a:t>
                      </a:r>
                      <a:endParaRPr lang="en-US" sz="1200" b="1" dirty="0">
                        <a:solidFill>
                          <a:srgbClr val="3F4443"/>
                        </a:solidFill>
                        <a:latin typeface="Arial" panose="020B0604020202020204" pitchFamily="34" charset="0"/>
                        <a:cs typeface="Calibri" panose="020F0502020204030204" pitchFamily="34" charset="0"/>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60%</a:t>
                      </a:r>
                    </a:p>
                  </a:txBody>
                  <a:tcPr anchor="ctr"/>
                </a:tc>
                <a:extLst>
                  <a:ext uri="{0D108BD9-81ED-4DB2-BD59-A6C34878D82A}">
                    <a16:rowId xmlns:a16="http://schemas.microsoft.com/office/drawing/2014/main" val="10004"/>
                  </a:ext>
                </a:extLst>
              </a:tr>
              <a:tr h="374904">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Weekly Benefit Maximum</a:t>
                      </a:r>
                      <a:endParaRPr lang="en-US" sz="1200" b="1" dirty="0">
                        <a:solidFill>
                          <a:srgbClr val="3F4443"/>
                        </a:solidFill>
                        <a:latin typeface="Arial" panose="020B0604020202020204" pitchFamily="34" charset="0"/>
                        <a:cs typeface="Calibri" panose="020F0502020204030204" pitchFamily="34" charset="0"/>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$500</a:t>
                      </a:r>
                    </a:p>
                  </a:txBody>
                  <a:tcPr anchor="ctr"/>
                </a:tc>
                <a:extLst>
                  <a:ext uri="{0D108BD9-81ED-4DB2-BD59-A6C34878D82A}">
                    <a16:rowId xmlns:a16="http://schemas.microsoft.com/office/drawing/2014/main" val="10005"/>
                  </a:ext>
                </a:extLst>
              </a:tr>
              <a:tr h="374904">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Maximum Benefit Period</a:t>
                      </a:r>
                      <a:endParaRPr lang="en-US" sz="1200" b="1" dirty="0">
                        <a:solidFill>
                          <a:srgbClr val="3F4443"/>
                        </a:solidFill>
                        <a:latin typeface="Arial" panose="020B0604020202020204" pitchFamily="34" charset="0"/>
                        <a:cs typeface="Calibri" panose="020F0502020204030204" pitchFamily="34" charset="0"/>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13 weeks</a:t>
                      </a:r>
                    </a:p>
                  </a:txBody>
                  <a:tcPr anchor="ctr"/>
                </a:tc>
                <a:extLst>
                  <a:ext uri="{0D108BD9-81ED-4DB2-BD59-A6C34878D82A}">
                    <a16:rowId xmlns:a16="http://schemas.microsoft.com/office/drawing/2014/main" val="10006"/>
                  </a:ext>
                </a:extLst>
              </a:tr>
              <a:tr h="374904">
                <a:tc>
                  <a:txBody>
                    <a:bodyPr/>
                    <a:lstStyle/>
                    <a:p>
                      <a:r>
                        <a:rPr lang="en-US" sz="1600" dirty="0">
                          <a:solidFill>
                            <a:srgbClr val="3F4443"/>
                          </a:solidFill>
                        </a:rPr>
                        <a:t>Pre-Existing Condition Limitations</a:t>
                      </a:r>
                      <a:endParaRPr lang="en-US" sz="1200" b="1" dirty="0">
                        <a:solidFill>
                          <a:srgbClr val="3F4443"/>
                        </a:solidFill>
                        <a:latin typeface="Arial" panose="020B0604020202020204" pitchFamily="34" charset="0"/>
                        <a:cs typeface="Calibri" panose="020F0502020204030204" pitchFamily="34" charset="0"/>
                      </a:endParaRPr>
                    </a:p>
                  </a:txBody>
                  <a:tcPr anchor="ctr"/>
                </a:tc>
                <a:tc>
                  <a:txBody>
                    <a:bodyPr/>
                    <a:lstStyle/>
                    <a:p>
                      <a:pPr algn="ctr"/>
                      <a:r>
                        <a:rPr lang="en-US" sz="1600" dirty="0">
                          <a:solidFill>
                            <a:srgbClr val="3F4443"/>
                          </a:solidFill>
                        </a:rPr>
                        <a:t>None</a:t>
                      </a: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07539947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AC9C365-9E32-4226-CAD0-93F96E674AF3}"/>
              </a:ext>
            </a:extLst>
          </p:cNvPr>
          <p:cNvSpPr>
            <a:spLocks noGrp="1"/>
          </p:cNvSpPr>
          <p:nvPr>
            <p:ph type="title"/>
          </p:nvPr>
        </p:nvSpPr>
        <p:spPr>
          <a:xfrm>
            <a:off x="2539561" y="424062"/>
            <a:ext cx="6477000" cy="868362"/>
          </a:xfrm>
        </p:spPr>
        <p:txBody>
          <a:bodyPr/>
          <a:lstStyle/>
          <a:p>
            <a:r>
              <a:rPr lang="en-US" dirty="0">
                <a:solidFill>
                  <a:srgbClr val="FF4713"/>
                </a:solidFill>
              </a:rPr>
              <a:t>Long-Term Disability</a:t>
            </a:r>
          </a:p>
        </p:txBody>
      </p:sp>
      <p:sp>
        <p:nvSpPr>
          <p:cNvPr id="8" name="Content Placeholder 2">
            <a:extLst>
              <a:ext uri="{FF2B5EF4-FFF2-40B4-BE49-F238E27FC236}">
                <a16:creationId xmlns:a16="http://schemas.microsoft.com/office/drawing/2014/main" id="{27FA4DF3-FA28-9807-D7C3-901DB8F6EA17}"/>
              </a:ext>
            </a:extLst>
          </p:cNvPr>
          <p:cNvSpPr txBox="1"/>
          <p:nvPr/>
        </p:nvSpPr>
        <p:spPr>
          <a:xfrm>
            <a:off x="379476" y="2026285"/>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600" dirty="0"/>
              <a:t>The following highlights details regarding our long-term disability plan.</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pPr marL="0" indent="0">
              <a:buFont typeface="Arial" panose="020B0604020202020204" pitchFamily="34" charset="0"/>
              <a:buNone/>
            </a:pPr>
            <a:endParaRPr lang="en-US" sz="1200" dirty="0"/>
          </a:p>
          <a:p>
            <a:pPr marL="0" indent="0">
              <a:buFont typeface="Arial" panose="020B0604020202020204" pitchFamily="34" charset="0"/>
              <a:buNone/>
            </a:pPr>
            <a:endParaRPr lang="en-US" sz="1200" dirty="0"/>
          </a:p>
          <a:p>
            <a:pPr marL="0" indent="0">
              <a:buFont typeface="Arial" panose="020B0604020202020204" pitchFamily="34" charset="0"/>
              <a:buNone/>
            </a:pPr>
            <a:r>
              <a:rPr lang="en-US" sz="1400" dirty="0">
                <a:solidFill>
                  <a:srgbClr val="FF4713"/>
                </a:solidFill>
              </a:rPr>
              <a:t>100% paid by employees if you wish to purchase long-term disability coverage</a:t>
            </a:r>
          </a:p>
          <a:p>
            <a:pPr marL="0" indent="0">
              <a:buNone/>
            </a:pPr>
            <a:r>
              <a:rPr lang="en-US" sz="1400" dirty="0">
                <a:solidFill>
                  <a:srgbClr val="FF4713"/>
                </a:solidFill>
              </a:rPr>
              <a:t>Offered to salaried employees at no cost</a:t>
            </a:r>
          </a:p>
          <a:p>
            <a:pPr marL="0" indent="0">
              <a:buFont typeface="Arial" panose="020B0604020202020204" pitchFamily="34" charset="0"/>
              <a:buNone/>
            </a:pPr>
            <a:r>
              <a:rPr lang="en-US" sz="1400" dirty="0">
                <a:solidFill>
                  <a:srgbClr val="FF4713"/>
                </a:solidFill>
              </a:rPr>
              <a:t> </a:t>
            </a:r>
          </a:p>
          <a:p>
            <a:endParaRPr lang="en-US" sz="1600" dirty="0"/>
          </a:p>
        </p:txBody>
      </p:sp>
      <p:graphicFrame>
        <p:nvGraphicFramePr>
          <p:cNvPr id="9" name="LTD_Table">
            <a:extLst>
              <a:ext uri="{FF2B5EF4-FFF2-40B4-BE49-F238E27FC236}">
                <a16:creationId xmlns:a16="http://schemas.microsoft.com/office/drawing/2014/main" id="{5827A080-0701-0F93-DC30-34F40BA06902}"/>
              </a:ext>
            </a:extLst>
          </p:cNvPr>
          <p:cNvGraphicFramePr>
            <a:graphicFrameLocks noGrp="1"/>
          </p:cNvGraphicFramePr>
          <p:nvPr>
            <p:extLst>
              <p:ext uri="{D42A27DB-BD31-4B8C-83A1-F6EECF244321}">
                <p14:modId xmlns:p14="http://schemas.microsoft.com/office/powerpoint/2010/main" val="349915003"/>
              </p:ext>
            </p:extLst>
          </p:nvPr>
        </p:nvGraphicFramePr>
        <p:xfrm>
          <a:off x="534924" y="2423101"/>
          <a:ext cx="8074152" cy="2721663"/>
        </p:xfrm>
        <a:graphic>
          <a:graphicData uri="http://schemas.openxmlformats.org/drawingml/2006/table">
            <a:tbl>
              <a:tblPr firstRow="1" bandRow="1">
                <a:tableStyleId>{7E9639D4-E3E2-4D34-9284-5A2195B3D0D7}</a:tableStyleId>
              </a:tblPr>
              <a:tblGrid>
                <a:gridCol w="4037076">
                  <a:extLst>
                    <a:ext uri="{9D8B030D-6E8A-4147-A177-3AD203B41FA5}">
                      <a16:colId xmlns:a16="http://schemas.microsoft.com/office/drawing/2014/main" val="20000"/>
                    </a:ext>
                  </a:extLst>
                </a:gridCol>
                <a:gridCol w="4037076">
                  <a:extLst>
                    <a:ext uri="{9D8B030D-6E8A-4147-A177-3AD203B41FA5}">
                      <a16:colId xmlns:a16="http://schemas.microsoft.com/office/drawing/2014/main" val="20002"/>
                    </a:ext>
                  </a:extLst>
                </a:gridCol>
              </a:tblGrid>
              <a:tr h="399087">
                <a:tc>
                  <a:txBody>
                    <a:bodyPr/>
                    <a:lstStyle/>
                    <a:p>
                      <a:endParaRPr lang="en-US" sz="1100" dirty="0">
                        <a:solidFill>
                          <a:schemeClr val="bg1"/>
                        </a:solidFill>
                      </a:endParaRPr>
                    </a:p>
                  </a:txBody>
                  <a:tcPr anchor="ctr">
                    <a:solidFill>
                      <a:srgbClr val="FF4713"/>
                    </a:solidFill>
                  </a:tcPr>
                </a:tc>
                <a:tc>
                  <a:txBody>
                    <a:bodyPr/>
                    <a:lstStyle/>
                    <a:p>
                      <a:pPr algn="ctr"/>
                      <a:r>
                        <a:rPr lang="en-US" sz="1400" dirty="0">
                          <a:solidFill>
                            <a:schemeClr val="bg1"/>
                          </a:solidFill>
                        </a:rPr>
                        <a:t>Long-Term Disability</a:t>
                      </a:r>
                    </a:p>
                  </a:txBody>
                  <a:tcPr anchor="ctr">
                    <a:solidFill>
                      <a:srgbClr val="FF4713"/>
                    </a:solidFill>
                  </a:tcPr>
                </a:tc>
                <a:extLst>
                  <a:ext uri="{0D108BD9-81ED-4DB2-BD59-A6C34878D82A}">
                    <a16:rowId xmlns:a16="http://schemas.microsoft.com/office/drawing/2014/main" val="10000"/>
                  </a:ext>
                </a:extLst>
              </a:tr>
              <a:tr h="374904">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Elimination Period</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90 days</a:t>
                      </a:r>
                    </a:p>
                  </a:txBody>
                  <a:tcPr anchor="ctr"/>
                </a:tc>
                <a:extLst>
                  <a:ext uri="{0D108BD9-81ED-4DB2-BD59-A6C34878D82A}">
                    <a16:rowId xmlns:a16="http://schemas.microsoft.com/office/drawing/2014/main" val="10001"/>
                  </a:ext>
                </a:extLst>
              </a:tr>
              <a:tr h="374904">
                <a:tc>
                  <a:txBody>
                    <a:bodyPr/>
                    <a:lstStyle/>
                    <a:p>
                      <a:r>
                        <a:rPr lang="en-US" sz="1600" dirty="0">
                          <a:solidFill>
                            <a:srgbClr val="3F4443"/>
                          </a:solidFill>
                        </a:rPr>
                        <a:t>LTD Benefit</a:t>
                      </a:r>
                    </a:p>
                  </a:txBody>
                  <a:tcPr anchor="ctr"/>
                </a:tc>
                <a:tc>
                  <a:txBody>
                    <a:bodyPr/>
                    <a:lstStyle/>
                    <a:p>
                      <a:pPr algn="ctr"/>
                      <a:r>
                        <a:rPr lang="en-US" sz="1600" dirty="0">
                          <a:solidFill>
                            <a:srgbClr val="3F4443"/>
                          </a:solidFill>
                        </a:rPr>
                        <a:t>60% up to a monthly maximum of $5,000</a:t>
                      </a:r>
                    </a:p>
                  </a:txBody>
                  <a:tcPr anchor="ctr"/>
                </a:tc>
                <a:extLst>
                  <a:ext uri="{0D108BD9-81ED-4DB2-BD59-A6C34878D82A}">
                    <a16:rowId xmlns:a16="http://schemas.microsoft.com/office/drawing/2014/main" val="10002"/>
                  </a:ext>
                </a:extLst>
              </a:tr>
              <a:tr h="374904">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Definition of Disability</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2-year own occupation</a:t>
                      </a:r>
                    </a:p>
                  </a:txBody>
                  <a:tcPr anchor="ctr"/>
                </a:tc>
                <a:extLst>
                  <a:ext uri="{0D108BD9-81ED-4DB2-BD59-A6C34878D82A}">
                    <a16:rowId xmlns:a16="http://schemas.microsoft.com/office/drawing/2014/main" val="10003"/>
                  </a:ext>
                </a:extLst>
              </a:tr>
              <a:tr h="374904">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Maximum Disability</a:t>
                      </a:r>
                      <a:r>
                        <a:rPr lang="en-US" sz="1600" baseline="0" dirty="0">
                          <a:solidFill>
                            <a:srgbClr val="3F4443"/>
                          </a:solidFill>
                        </a:rPr>
                        <a:t> Period</a:t>
                      </a:r>
                      <a:endParaRPr lang="en-US" sz="12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Social Security Normal Retirement Age</a:t>
                      </a:r>
                    </a:p>
                  </a:txBody>
                  <a:tcPr anchor="ctr"/>
                </a:tc>
                <a:extLst>
                  <a:ext uri="{0D108BD9-81ED-4DB2-BD59-A6C34878D82A}">
                    <a16:rowId xmlns:a16="http://schemas.microsoft.com/office/drawing/2014/main" val="10004"/>
                  </a:ext>
                </a:extLst>
              </a:tr>
              <a:tr h="374904">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Pre-Existing Condition Limitations</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12 months for conditions treated within the 3 months prior to effective date of coverage</a:t>
                      </a:r>
                    </a:p>
                  </a:txBody>
                  <a:tcPr anchor="ctr"/>
                </a:tc>
                <a:extLst>
                  <a:ext uri="{0D108BD9-81ED-4DB2-BD59-A6C34878D82A}">
                    <a16:rowId xmlns:a16="http://schemas.microsoft.com/office/drawing/2014/main" val="10005"/>
                  </a:ext>
                </a:extLst>
              </a:tr>
            </a:tbl>
          </a:graphicData>
        </a:graphic>
      </p:graphicFrame>
      <p:pic>
        <p:nvPicPr>
          <p:cNvPr id="10" name="Picture 9">
            <a:extLst>
              <a:ext uri="{FF2B5EF4-FFF2-40B4-BE49-F238E27FC236}">
                <a16:creationId xmlns:a16="http://schemas.microsoft.com/office/drawing/2014/main" id="{3165A4BB-1D9B-0D45-2EEC-5B488EB8E689}"/>
              </a:ext>
            </a:extLst>
          </p:cNvPr>
          <p:cNvPicPr>
            <a:picLocks noChangeAspect="1"/>
          </p:cNvPicPr>
          <p:nvPr/>
        </p:nvPicPr>
        <p:blipFill>
          <a:blip r:embed="rId3"/>
          <a:stretch>
            <a:fillRect/>
          </a:stretch>
        </p:blipFill>
        <p:spPr>
          <a:xfrm>
            <a:off x="6499677" y="578838"/>
            <a:ext cx="2109399" cy="676715"/>
          </a:xfrm>
          <a:prstGeom prst="rect">
            <a:avLst/>
          </a:prstGeom>
        </p:spPr>
      </p:pic>
      <p:pic>
        <p:nvPicPr>
          <p:cNvPr id="11" name="Picture 10">
            <a:extLst>
              <a:ext uri="{FF2B5EF4-FFF2-40B4-BE49-F238E27FC236}">
                <a16:creationId xmlns:a16="http://schemas.microsoft.com/office/drawing/2014/main" id="{C1E108F3-D405-979F-9399-9B2DF34B7068}"/>
              </a:ext>
            </a:extLst>
          </p:cNvPr>
          <p:cNvPicPr>
            <a:picLocks noChangeAspect="1"/>
          </p:cNvPicPr>
          <p:nvPr/>
        </p:nvPicPr>
        <p:blipFill rotWithShape="1">
          <a:blip r:embed="rId4"/>
          <a:srcRect l="27378" t="6969" b="17967"/>
          <a:stretch/>
        </p:blipFill>
        <p:spPr>
          <a:xfrm>
            <a:off x="534924" y="305752"/>
            <a:ext cx="1870706" cy="1487695"/>
          </a:xfrm>
          <a:prstGeom prst="rect">
            <a:avLst/>
          </a:prstGeom>
        </p:spPr>
      </p:pic>
    </p:spTree>
    <p:extLst>
      <p:ext uri="{BB962C8B-B14F-4D97-AF65-F5344CB8AC3E}">
        <p14:creationId xmlns:p14="http://schemas.microsoft.com/office/powerpoint/2010/main" val="201212437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Voluntary Accident Insurance</a:t>
            </a:r>
            <a:endParaRPr lang="en-US" sz="3200" dirty="0">
              <a:highlight>
                <a:srgbClr val="FFFF00"/>
              </a:highlight>
            </a:endParaRPr>
          </a:p>
        </p:txBody>
      </p:sp>
      <p:sp>
        <p:nvSpPr>
          <p:cNvPr id="3" name="Content Placeholder 2">
            <a:extLst>
              <a:ext uri="{FF2B5EF4-FFF2-40B4-BE49-F238E27FC236}">
                <a16:creationId xmlns:a16="http://schemas.microsoft.com/office/drawing/2014/main" id="{718AA56F-7452-45F2-B778-9FDB18087A4D}"/>
              </a:ext>
            </a:extLst>
          </p:cNvPr>
          <p:cNvSpPr>
            <a:spLocks noGrp="1"/>
          </p:cNvSpPr>
          <p:nvPr>
            <p:ph idx="1"/>
          </p:nvPr>
        </p:nvSpPr>
        <p:spPr/>
        <p:txBody>
          <a:bodyPr>
            <a:normAutofit/>
          </a:bodyPr>
          <a:lstStyle/>
          <a:p>
            <a:r>
              <a:rPr lang="en-US" sz="2000" dirty="0"/>
              <a:t>Accident insurance is a form of insurance policy that offers a payout if you experience an injury outside of work.</a:t>
            </a:r>
          </a:p>
          <a:p>
            <a:r>
              <a:rPr lang="en-US" sz="2000" dirty="0"/>
              <a:t>You have a choice of two plans: Low Plan and High Plan.</a:t>
            </a:r>
          </a:p>
          <a:p>
            <a:r>
              <a:rPr lang="en-US" sz="2000" dirty="0"/>
              <a:t>Coverage is guaranteed for you and your family.</a:t>
            </a:r>
          </a:p>
          <a:p>
            <a:r>
              <a:rPr lang="en-US" sz="2000" dirty="0"/>
              <a:t>Payments are made directly to you to spend as you choose.</a:t>
            </a:r>
          </a:p>
          <a:p>
            <a:endParaRPr lang="en-US" sz="2000" dirty="0"/>
          </a:p>
        </p:txBody>
      </p:sp>
      <p:sp>
        <p:nvSpPr>
          <p:cNvPr id="6" name="TextBox 5">
            <a:extLst>
              <a:ext uri="{FF2B5EF4-FFF2-40B4-BE49-F238E27FC236}">
                <a16:creationId xmlns:a16="http://schemas.microsoft.com/office/drawing/2014/main" id="{489C3964-B884-4836-91E5-790CC2A1AAFD}"/>
              </a:ext>
            </a:extLst>
          </p:cNvPr>
          <p:cNvSpPr txBox="1"/>
          <p:nvPr/>
        </p:nvSpPr>
        <p:spPr>
          <a:xfrm>
            <a:off x="378101" y="5550706"/>
            <a:ext cx="8313684" cy="394147"/>
          </a:xfrm>
          <a:prstGeom prst="rect">
            <a:avLst/>
          </a:prstGeom>
          <a:noFill/>
        </p:spPr>
        <p:txBody>
          <a:bodyPr wrap="square">
            <a:spAutoFit/>
          </a:bodyPr>
          <a:lstStyle/>
          <a:p>
            <a:pPr>
              <a:lnSpc>
                <a:spcPct val="120000"/>
              </a:lnSpc>
              <a:spcBef>
                <a:spcPct val="0"/>
              </a:spcBef>
            </a:pPr>
            <a:r>
              <a:rPr lang="en-US" dirty="0">
                <a:solidFill>
                  <a:srgbClr val="000000"/>
                </a:solidFill>
                <a:latin typeface="Arial" panose="020B0604020202020204" pitchFamily="34" charset="0"/>
                <a:cs typeface="Arial" panose="020B0604020202020204" pitchFamily="34" charset="0"/>
              </a:rPr>
              <a:t>100% </a:t>
            </a:r>
            <a:r>
              <a:rPr lang="en-US" sz="1800" dirty="0">
                <a:solidFill>
                  <a:srgbClr val="000000"/>
                </a:solidFill>
                <a:latin typeface="Arial" panose="020B0604020202020204" pitchFamily="34" charset="0"/>
                <a:cs typeface="Arial" panose="020B0604020202020204" pitchFamily="34" charset="0"/>
              </a:rPr>
              <a:t>paid by employees, if you want to purchase voluntary accident insurance.</a:t>
            </a:r>
          </a:p>
        </p:txBody>
      </p:sp>
      <p:pic>
        <p:nvPicPr>
          <p:cNvPr id="7" name="Picture 6">
            <a:extLst>
              <a:ext uri="{FF2B5EF4-FFF2-40B4-BE49-F238E27FC236}">
                <a16:creationId xmlns:a16="http://schemas.microsoft.com/office/drawing/2014/main" id="{17BE0987-CA47-46EF-A9FF-304DB3CBE5AC}"/>
              </a:ext>
            </a:extLst>
          </p:cNvPr>
          <p:cNvPicPr>
            <a:picLocks noChangeAspect="1"/>
          </p:cNvPicPr>
          <p:nvPr/>
        </p:nvPicPr>
        <p:blipFill>
          <a:blip r:embed="rId3"/>
          <a:stretch>
            <a:fillRect/>
          </a:stretch>
        </p:blipFill>
        <p:spPr>
          <a:xfrm>
            <a:off x="6434833" y="236432"/>
            <a:ext cx="2109399" cy="676715"/>
          </a:xfrm>
          <a:prstGeom prst="rect">
            <a:avLst/>
          </a:prstGeom>
        </p:spPr>
      </p:pic>
      <p:pic>
        <p:nvPicPr>
          <p:cNvPr id="8" name="Picture 7">
            <a:extLst>
              <a:ext uri="{FF2B5EF4-FFF2-40B4-BE49-F238E27FC236}">
                <a16:creationId xmlns:a16="http://schemas.microsoft.com/office/drawing/2014/main" id="{AF4E8DE0-E011-AD0C-5380-788705125CB8}"/>
              </a:ext>
            </a:extLst>
          </p:cNvPr>
          <p:cNvPicPr>
            <a:picLocks noChangeAspect="1"/>
          </p:cNvPicPr>
          <p:nvPr/>
        </p:nvPicPr>
        <p:blipFill>
          <a:blip r:embed="rId4"/>
          <a:stretch>
            <a:fillRect/>
          </a:stretch>
        </p:blipFill>
        <p:spPr>
          <a:xfrm>
            <a:off x="4800600" y="3203978"/>
            <a:ext cx="3733800" cy="2267684"/>
          </a:xfrm>
          <a:prstGeom prst="rect">
            <a:avLst/>
          </a:prstGeom>
        </p:spPr>
      </p:pic>
    </p:spTree>
    <p:extLst>
      <p:ext uri="{BB962C8B-B14F-4D97-AF65-F5344CB8AC3E}">
        <p14:creationId xmlns:p14="http://schemas.microsoft.com/office/powerpoint/2010/main" val="179752707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43A32-8B48-474C-90FC-F89B8A6C4F2B}"/>
              </a:ext>
            </a:extLst>
          </p:cNvPr>
          <p:cNvSpPr>
            <a:spLocks noGrp="1"/>
          </p:cNvSpPr>
          <p:nvPr>
            <p:ph type="title"/>
          </p:nvPr>
        </p:nvSpPr>
        <p:spPr/>
        <p:txBody>
          <a:bodyPr>
            <a:normAutofit/>
          </a:bodyPr>
          <a:lstStyle/>
          <a:p>
            <a:r>
              <a:rPr lang="en-US" sz="3600" dirty="0"/>
              <a:t>Voluntary Critical Illness</a:t>
            </a:r>
            <a:endParaRPr lang="en-US" sz="3600" dirty="0">
              <a:highlight>
                <a:srgbClr val="FFFF00"/>
              </a:highlight>
            </a:endParaRPr>
          </a:p>
        </p:txBody>
      </p:sp>
      <p:sp>
        <p:nvSpPr>
          <p:cNvPr id="3" name="Content Placeholder 2">
            <a:extLst>
              <a:ext uri="{FF2B5EF4-FFF2-40B4-BE49-F238E27FC236}">
                <a16:creationId xmlns:a16="http://schemas.microsoft.com/office/drawing/2014/main" id="{E9EA4F75-986C-453E-AFD0-C41E14031ED8}"/>
              </a:ext>
            </a:extLst>
          </p:cNvPr>
          <p:cNvSpPr>
            <a:spLocks noGrp="1"/>
          </p:cNvSpPr>
          <p:nvPr>
            <p:ph idx="1"/>
          </p:nvPr>
        </p:nvSpPr>
        <p:spPr/>
        <p:txBody>
          <a:bodyPr/>
          <a:lstStyle/>
          <a:p>
            <a:pPr marL="285750" indent="-285750"/>
            <a:r>
              <a:rPr lang="en-US" sz="1800" b="0" i="0" dirty="0">
                <a:solidFill>
                  <a:srgbClr val="4D5156"/>
                </a:solidFill>
                <a:effectLst/>
              </a:rPr>
              <a:t>Critical Illness Insurance provides benefits when a covered person is diagnosed with an eligible condition or illness. </a:t>
            </a:r>
            <a:r>
              <a:rPr lang="en-US" sz="1800" dirty="0">
                <a:solidFill>
                  <a:srgbClr val="3F4443"/>
                </a:solidFill>
              </a:rPr>
              <a:t>It</a:t>
            </a:r>
            <a:r>
              <a:rPr lang="en-US" sz="1800" b="1" dirty="0">
                <a:solidFill>
                  <a:srgbClr val="3F4443"/>
                </a:solidFill>
              </a:rPr>
              <a:t> </a:t>
            </a:r>
            <a:r>
              <a:rPr lang="en-US" sz="1800" dirty="0">
                <a:solidFill>
                  <a:srgbClr val="3F4443"/>
                </a:solidFill>
              </a:rPr>
              <a:t>helps offset expenses not reimbursed by other types of insurance.</a:t>
            </a:r>
          </a:p>
          <a:p>
            <a:pPr marL="285750" indent="-285750"/>
            <a:r>
              <a:rPr lang="en-US" sz="1800" dirty="0">
                <a:solidFill>
                  <a:srgbClr val="3F4443"/>
                </a:solidFill>
              </a:rPr>
              <a:t>It is not a replacement for traditional medical or disability income insurance</a:t>
            </a:r>
            <a:r>
              <a:rPr lang="en-US" sz="1800" b="1" dirty="0">
                <a:solidFill>
                  <a:srgbClr val="3F4443"/>
                </a:solidFill>
              </a:rPr>
              <a:t>. </a:t>
            </a:r>
            <a:r>
              <a:rPr lang="en-US" sz="1800" dirty="0">
                <a:solidFill>
                  <a:srgbClr val="3F4443"/>
                </a:solidFill>
              </a:rPr>
              <a:t>Rather it is a compliment to these other coverages.</a:t>
            </a:r>
          </a:p>
          <a:p>
            <a:pPr marL="285750" indent="-285750"/>
            <a:r>
              <a:rPr lang="en-US" sz="1800" dirty="0">
                <a:solidFill>
                  <a:srgbClr val="3F4443"/>
                </a:solidFill>
              </a:rPr>
              <a:t>Your critical illness insurance </a:t>
            </a:r>
            <a:r>
              <a:rPr lang="en-US" sz="1800" b="1" dirty="0">
                <a:solidFill>
                  <a:srgbClr val="3F4443"/>
                </a:solidFill>
              </a:rPr>
              <a:t>enrollment is guaranteed</a:t>
            </a:r>
            <a:r>
              <a:rPr lang="en-US" sz="1800" dirty="0">
                <a:solidFill>
                  <a:srgbClr val="3F4443"/>
                </a:solidFill>
              </a:rPr>
              <a:t> provided you are actively at work</a:t>
            </a:r>
            <a:r>
              <a:rPr lang="en-US" sz="1400" dirty="0"/>
              <a:t>.</a:t>
            </a:r>
          </a:p>
          <a:p>
            <a:endParaRPr lang="en-US" dirty="0"/>
          </a:p>
        </p:txBody>
      </p:sp>
      <p:pic>
        <p:nvPicPr>
          <p:cNvPr id="4" name="Picture 3">
            <a:extLst>
              <a:ext uri="{FF2B5EF4-FFF2-40B4-BE49-F238E27FC236}">
                <a16:creationId xmlns:a16="http://schemas.microsoft.com/office/drawing/2014/main" id="{CC572498-3EEE-4569-AFCD-FC0CD5DFF47B}"/>
              </a:ext>
            </a:extLst>
          </p:cNvPr>
          <p:cNvPicPr>
            <a:picLocks noChangeAspect="1"/>
          </p:cNvPicPr>
          <p:nvPr/>
        </p:nvPicPr>
        <p:blipFill>
          <a:blip r:embed="rId3"/>
          <a:stretch>
            <a:fillRect/>
          </a:stretch>
        </p:blipFill>
        <p:spPr>
          <a:xfrm>
            <a:off x="762488" y="3438832"/>
            <a:ext cx="7609054" cy="1426697"/>
          </a:xfrm>
          <a:prstGeom prst="rect">
            <a:avLst/>
          </a:prstGeom>
        </p:spPr>
      </p:pic>
      <p:sp>
        <p:nvSpPr>
          <p:cNvPr id="6" name="TextBox 5">
            <a:extLst>
              <a:ext uri="{FF2B5EF4-FFF2-40B4-BE49-F238E27FC236}">
                <a16:creationId xmlns:a16="http://schemas.microsoft.com/office/drawing/2014/main" id="{F408610D-47D6-4567-95FA-340F813CF03F}"/>
              </a:ext>
            </a:extLst>
          </p:cNvPr>
          <p:cNvSpPr txBox="1"/>
          <p:nvPr/>
        </p:nvSpPr>
        <p:spPr>
          <a:xfrm>
            <a:off x="304800" y="5151046"/>
            <a:ext cx="4495800" cy="1059008"/>
          </a:xfrm>
          <a:prstGeom prst="rect">
            <a:avLst/>
          </a:prstGeom>
          <a:noFill/>
        </p:spPr>
        <p:txBody>
          <a:bodyPr wrap="square">
            <a:spAutoFit/>
          </a:bodyPr>
          <a:lstStyle/>
          <a:p>
            <a:pPr>
              <a:lnSpc>
                <a:spcPct val="120000"/>
              </a:lnSpc>
              <a:spcBef>
                <a:spcPct val="0"/>
              </a:spcBef>
            </a:pPr>
            <a:r>
              <a:rPr lang="en-US" dirty="0">
                <a:solidFill>
                  <a:srgbClr val="3F4443"/>
                </a:solidFill>
                <a:latin typeface="Arial" panose="020B0604020202020204" pitchFamily="34" charset="0"/>
                <a:cs typeface="Arial" panose="020B0604020202020204" pitchFamily="34" charset="0"/>
              </a:rPr>
              <a:t>100% </a:t>
            </a:r>
            <a:r>
              <a:rPr lang="en-US" sz="1800" dirty="0">
                <a:solidFill>
                  <a:srgbClr val="3F4443"/>
                </a:solidFill>
                <a:latin typeface="Arial" panose="020B0604020202020204" pitchFamily="34" charset="0"/>
                <a:cs typeface="Arial" panose="020B0604020202020204" pitchFamily="34" charset="0"/>
              </a:rPr>
              <a:t>paid by employees, if you want to purchase voluntary critical illness insurance</a:t>
            </a:r>
          </a:p>
        </p:txBody>
      </p:sp>
      <p:pic>
        <p:nvPicPr>
          <p:cNvPr id="7" name="Picture 6">
            <a:extLst>
              <a:ext uri="{FF2B5EF4-FFF2-40B4-BE49-F238E27FC236}">
                <a16:creationId xmlns:a16="http://schemas.microsoft.com/office/drawing/2014/main" id="{79BD4F13-E59F-415A-87FE-6BB2E877CDD8}"/>
              </a:ext>
            </a:extLst>
          </p:cNvPr>
          <p:cNvPicPr>
            <a:picLocks noChangeAspect="1"/>
          </p:cNvPicPr>
          <p:nvPr/>
        </p:nvPicPr>
        <p:blipFill>
          <a:blip r:embed="rId4"/>
          <a:stretch>
            <a:fillRect/>
          </a:stretch>
        </p:blipFill>
        <p:spPr>
          <a:xfrm>
            <a:off x="6572416" y="385729"/>
            <a:ext cx="2109399" cy="676715"/>
          </a:xfrm>
          <a:prstGeom prst="rect">
            <a:avLst/>
          </a:prstGeom>
        </p:spPr>
      </p:pic>
      <p:pic>
        <p:nvPicPr>
          <p:cNvPr id="8" name="Picture 7">
            <a:extLst>
              <a:ext uri="{FF2B5EF4-FFF2-40B4-BE49-F238E27FC236}">
                <a16:creationId xmlns:a16="http://schemas.microsoft.com/office/drawing/2014/main" id="{AE7D633E-6B2B-0AEA-12CF-58B838972BE3}"/>
              </a:ext>
            </a:extLst>
          </p:cNvPr>
          <p:cNvPicPr>
            <a:picLocks noChangeAspect="1"/>
          </p:cNvPicPr>
          <p:nvPr/>
        </p:nvPicPr>
        <p:blipFill>
          <a:blip r:embed="rId5"/>
          <a:stretch>
            <a:fillRect/>
          </a:stretch>
        </p:blipFill>
        <p:spPr>
          <a:xfrm>
            <a:off x="4883726" y="4882698"/>
            <a:ext cx="2753866" cy="1799458"/>
          </a:xfrm>
          <a:prstGeom prst="rect">
            <a:avLst/>
          </a:prstGeom>
        </p:spPr>
      </p:pic>
    </p:spTree>
    <p:extLst>
      <p:ext uri="{BB962C8B-B14F-4D97-AF65-F5344CB8AC3E}">
        <p14:creationId xmlns:p14="http://schemas.microsoft.com/office/powerpoint/2010/main" val="245171950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F7E61-35E5-4E9D-9073-85E0C7CA8765}"/>
              </a:ext>
            </a:extLst>
          </p:cNvPr>
          <p:cNvSpPr>
            <a:spLocks noGrp="1"/>
          </p:cNvSpPr>
          <p:nvPr>
            <p:ph type="title"/>
          </p:nvPr>
        </p:nvSpPr>
        <p:spPr>
          <a:xfrm>
            <a:off x="152400" y="147932"/>
            <a:ext cx="8229600" cy="868362"/>
          </a:xfrm>
        </p:spPr>
        <p:txBody>
          <a:bodyPr>
            <a:normAutofit fontScale="90000"/>
          </a:bodyPr>
          <a:lstStyle/>
          <a:p>
            <a:r>
              <a:rPr lang="en-US" sz="3600" dirty="0"/>
              <a:t>Employee Assistance Program – EAP </a:t>
            </a:r>
          </a:p>
        </p:txBody>
      </p:sp>
      <p:pic>
        <p:nvPicPr>
          <p:cNvPr id="6" name="Picture 5">
            <a:extLst>
              <a:ext uri="{FF2B5EF4-FFF2-40B4-BE49-F238E27FC236}">
                <a16:creationId xmlns:a16="http://schemas.microsoft.com/office/drawing/2014/main" id="{628B9A4E-7B56-488B-8760-ABF4318546EB}"/>
              </a:ext>
            </a:extLst>
          </p:cNvPr>
          <p:cNvPicPr>
            <a:picLocks noChangeAspect="1"/>
          </p:cNvPicPr>
          <p:nvPr/>
        </p:nvPicPr>
        <p:blipFill>
          <a:blip r:embed="rId3"/>
          <a:stretch>
            <a:fillRect/>
          </a:stretch>
        </p:blipFill>
        <p:spPr>
          <a:xfrm>
            <a:off x="5029200" y="1173378"/>
            <a:ext cx="4114800" cy="968484"/>
          </a:xfrm>
          <a:prstGeom prst="rect">
            <a:avLst/>
          </a:prstGeom>
        </p:spPr>
      </p:pic>
      <p:pic>
        <p:nvPicPr>
          <p:cNvPr id="7" name="Picture 6">
            <a:extLst>
              <a:ext uri="{FF2B5EF4-FFF2-40B4-BE49-F238E27FC236}">
                <a16:creationId xmlns:a16="http://schemas.microsoft.com/office/drawing/2014/main" id="{6232E625-395B-4B6A-9EB4-C42072F44075}"/>
              </a:ext>
            </a:extLst>
          </p:cNvPr>
          <p:cNvPicPr>
            <a:picLocks noChangeAspect="1"/>
          </p:cNvPicPr>
          <p:nvPr/>
        </p:nvPicPr>
        <p:blipFill>
          <a:blip r:embed="rId4"/>
          <a:stretch>
            <a:fillRect/>
          </a:stretch>
        </p:blipFill>
        <p:spPr>
          <a:xfrm>
            <a:off x="7666698" y="405249"/>
            <a:ext cx="1421623" cy="456070"/>
          </a:xfrm>
          <a:prstGeom prst="rect">
            <a:avLst/>
          </a:prstGeom>
        </p:spPr>
      </p:pic>
      <p:sp>
        <p:nvSpPr>
          <p:cNvPr id="9" name="TextBox 8">
            <a:extLst>
              <a:ext uri="{FF2B5EF4-FFF2-40B4-BE49-F238E27FC236}">
                <a16:creationId xmlns:a16="http://schemas.microsoft.com/office/drawing/2014/main" id="{4ED8C2CA-C499-42BD-B45F-15827845AA83}"/>
              </a:ext>
            </a:extLst>
          </p:cNvPr>
          <p:cNvSpPr txBox="1"/>
          <p:nvPr/>
        </p:nvSpPr>
        <p:spPr>
          <a:xfrm>
            <a:off x="147909" y="1206404"/>
            <a:ext cx="4533876"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EmployeeConnect offers professional, confidential services to help you and your loved ones improve your quality of life.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0453AD2-312C-4B01-AB18-3B6710586899}"/>
              </a:ext>
            </a:extLst>
          </p:cNvPr>
          <p:cNvPicPr>
            <a:picLocks noChangeAspect="1"/>
          </p:cNvPicPr>
          <p:nvPr/>
        </p:nvPicPr>
        <p:blipFill>
          <a:blip r:embed="rId5"/>
          <a:stretch>
            <a:fillRect/>
          </a:stretch>
        </p:blipFill>
        <p:spPr>
          <a:xfrm>
            <a:off x="199821" y="4747694"/>
            <a:ext cx="5116286" cy="1524000"/>
          </a:xfrm>
          <a:prstGeom prst="rect">
            <a:avLst/>
          </a:prstGeom>
        </p:spPr>
      </p:pic>
      <p:pic>
        <p:nvPicPr>
          <p:cNvPr id="11" name="Picture 10">
            <a:extLst>
              <a:ext uri="{FF2B5EF4-FFF2-40B4-BE49-F238E27FC236}">
                <a16:creationId xmlns:a16="http://schemas.microsoft.com/office/drawing/2014/main" id="{69912925-293A-4F02-8E25-D70DFED9F2CE}"/>
              </a:ext>
            </a:extLst>
          </p:cNvPr>
          <p:cNvPicPr>
            <a:picLocks noChangeAspect="1"/>
          </p:cNvPicPr>
          <p:nvPr/>
        </p:nvPicPr>
        <p:blipFill>
          <a:blip r:embed="rId6"/>
          <a:stretch>
            <a:fillRect/>
          </a:stretch>
        </p:blipFill>
        <p:spPr>
          <a:xfrm>
            <a:off x="5733887" y="4488686"/>
            <a:ext cx="3354434" cy="1782043"/>
          </a:xfrm>
          <a:prstGeom prst="rect">
            <a:avLst/>
          </a:prstGeom>
        </p:spPr>
      </p:pic>
      <p:sp>
        <p:nvSpPr>
          <p:cNvPr id="14" name="TextBox 13">
            <a:extLst>
              <a:ext uri="{FF2B5EF4-FFF2-40B4-BE49-F238E27FC236}">
                <a16:creationId xmlns:a16="http://schemas.microsoft.com/office/drawing/2014/main" id="{558CD230-1706-4CC8-8408-F7887833B773}"/>
              </a:ext>
            </a:extLst>
          </p:cNvPr>
          <p:cNvSpPr txBox="1"/>
          <p:nvPr/>
        </p:nvSpPr>
        <p:spPr>
          <a:xfrm>
            <a:off x="147909" y="2268980"/>
            <a:ext cx="8848181" cy="2118529"/>
          </a:xfrm>
          <a:prstGeom prst="rect">
            <a:avLst/>
          </a:prstGeom>
          <a:noFill/>
        </p:spPr>
        <p:txBody>
          <a:bodyPr wrap="square" numCol="1" rtlCol="0">
            <a:spAutoFit/>
          </a:bodyPr>
          <a:lstStyle/>
          <a:p>
            <a:r>
              <a:rPr lang="en-US" dirty="0">
                <a:latin typeface="Arial" panose="020B0604020202020204" pitchFamily="34" charset="0"/>
                <a:cs typeface="Arial" panose="020B0604020202020204" pitchFamily="34" charset="0"/>
              </a:rPr>
              <a:t>Receive confidential help 24 hours a day, seven days a week for employees and their family members. Get help with: </a:t>
            </a:r>
          </a:p>
          <a:p>
            <a:endParaRPr lang="en-US"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Family</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Parenting</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Addictions</a:t>
            </a:r>
          </a:p>
        </p:txBody>
      </p:sp>
      <p:sp>
        <p:nvSpPr>
          <p:cNvPr id="15" name="TextBox 14">
            <a:extLst>
              <a:ext uri="{FF2B5EF4-FFF2-40B4-BE49-F238E27FC236}">
                <a16:creationId xmlns:a16="http://schemas.microsoft.com/office/drawing/2014/main" id="{407A60D0-D666-425B-8E8B-D63A35E5F1A4}"/>
              </a:ext>
            </a:extLst>
          </p:cNvPr>
          <p:cNvSpPr txBox="1"/>
          <p:nvPr/>
        </p:nvSpPr>
        <p:spPr>
          <a:xfrm>
            <a:off x="3276191" y="3071947"/>
            <a:ext cx="1982017" cy="128753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Emotional </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Legal</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Financial</a:t>
            </a:r>
          </a:p>
        </p:txBody>
      </p:sp>
      <p:sp>
        <p:nvSpPr>
          <p:cNvPr id="16" name="TextBox 15">
            <a:extLst>
              <a:ext uri="{FF2B5EF4-FFF2-40B4-BE49-F238E27FC236}">
                <a16:creationId xmlns:a16="http://schemas.microsoft.com/office/drawing/2014/main" id="{80C875C0-883E-4E94-B244-63E37282C326}"/>
              </a:ext>
            </a:extLst>
          </p:cNvPr>
          <p:cNvSpPr txBox="1"/>
          <p:nvPr/>
        </p:nvSpPr>
        <p:spPr>
          <a:xfrm>
            <a:off x="6095591" y="3069776"/>
            <a:ext cx="1982017" cy="87203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Relationships</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Stress</a:t>
            </a:r>
          </a:p>
        </p:txBody>
      </p:sp>
    </p:spTree>
    <p:extLst>
      <p:ext uri="{BB962C8B-B14F-4D97-AF65-F5344CB8AC3E}">
        <p14:creationId xmlns:p14="http://schemas.microsoft.com/office/powerpoint/2010/main" val="264723114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Key Information</a:t>
            </a:r>
          </a:p>
        </p:txBody>
      </p:sp>
      <p:sp>
        <p:nvSpPr>
          <p:cNvPr id="3" name="Content Placeholder 2">
            <a:extLst>
              <a:ext uri="{FF2B5EF4-FFF2-40B4-BE49-F238E27FC236}">
                <a16:creationId xmlns:a16="http://schemas.microsoft.com/office/drawing/2014/main" id="{17D0DDC7-7D46-4F4B-B3B1-F6D24AC9891B}"/>
              </a:ext>
            </a:extLst>
          </p:cNvPr>
          <p:cNvSpPr>
            <a:spLocks noGrp="1"/>
          </p:cNvSpPr>
          <p:nvPr>
            <p:ph idx="1"/>
          </p:nvPr>
        </p:nvSpPr>
        <p:spPr>
          <a:xfrm>
            <a:off x="238432" y="1846672"/>
            <a:ext cx="8229600" cy="4724400"/>
          </a:xfrm>
        </p:spPr>
        <p:txBody>
          <a:bodyPr>
            <a:normAutofit fontScale="77500" lnSpcReduction="20000"/>
          </a:bodyPr>
          <a:lstStyle/>
          <a:p>
            <a:r>
              <a:rPr lang="en-US" sz="2100" dirty="0">
                <a:solidFill>
                  <a:srgbClr val="3F4443"/>
                </a:solidFill>
                <a:latin typeface="+mj-lt"/>
              </a:rPr>
              <a:t>Our 2024 Benefit Open Enrollment Period is </a:t>
            </a:r>
          </a:p>
          <a:p>
            <a:pPr marL="0" indent="0">
              <a:buNone/>
            </a:pPr>
            <a:r>
              <a:rPr lang="en-US" sz="2100" dirty="0">
                <a:solidFill>
                  <a:srgbClr val="FF4713"/>
                </a:solidFill>
                <a:latin typeface="+mj-lt"/>
              </a:rPr>
              <a:t>       </a:t>
            </a:r>
            <a:r>
              <a:rPr lang="en-US" sz="2100" b="1" dirty="0">
                <a:solidFill>
                  <a:srgbClr val="FF4713"/>
                </a:solidFill>
                <a:latin typeface="+mj-lt"/>
              </a:rPr>
              <a:t>November 6th – November 28th  </a:t>
            </a:r>
          </a:p>
          <a:p>
            <a:pPr marL="0" indent="0">
              <a:buNone/>
            </a:pPr>
            <a:r>
              <a:rPr lang="en-US" sz="2100" b="1" i="0" u="none" strike="noStrike" baseline="0" dirty="0">
                <a:solidFill>
                  <a:srgbClr val="FF4713"/>
                </a:solidFill>
                <a:latin typeface="+mj-lt"/>
              </a:rPr>
              <a:t>       </a:t>
            </a:r>
            <a:r>
              <a:rPr lang="en-US" sz="2100" b="0" i="0" u="none" strike="noStrike" baseline="0" dirty="0">
                <a:solidFill>
                  <a:srgbClr val="FF5400"/>
                </a:solidFill>
                <a:latin typeface="+mj-lt"/>
              </a:rPr>
              <a:t>For open enrollment changes, log into OnBoardMyBenefits.</a:t>
            </a:r>
          </a:p>
          <a:p>
            <a:pPr marL="0" indent="0">
              <a:buNone/>
            </a:pPr>
            <a:endParaRPr lang="en-US" sz="2100" dirty="0">
              <a:solidFill>
                <a:srgbClr val="3F4443"/>
              </a:solidFill>
              <a:latin typeface="+mj-lt"/>
            </a:endParaRPr>
          </a:p>
          <a:p>
            <a:r>
              <a:rPr lang="en-US" sz="2100" dirty="0">
                <a:solidFill>
                  <a:srgbClr val="3F4443"/>
                </a:solidFill>
                <a:latin typeface="+mj-lt"/>
              </a:rPr>
              <a:t>All benefit elections and changes will take effect  January 1</a:t>
            </a:r>
            <a:r>
              <a:rPr lang="en-US" sz="2100" baseline="30000" dirty="0">
                <a:solidFill>
                  <a:srgbClr val="3F4443"/>
                </a:solidFill>
                <a:latin typeface="+mj-lt"/>
              </a:rPr>
              <a:t>st</a:t>
            </a:r>
            <a:r>
              <a:rPr lang="en-US" sz="2100" dirty="0">
                <a:solidFill>
                  <a:srgbClr val="3F4443"/>
                </a:solidFill>
                <a:latin typeface="+mj-lt"/>
              </a:rPr>
              <a:t>, 2024. Payroll deductions will begin January 2024</a:t>
            </a:r>
          </a:p>
          <a:p>
            <a:endParaRPr lang="en-US" sz="2100" dirty="0">
              <a:solidFill>
                <a:srgbClr val="3F4443"/>
              </a:solidFill>
              <a:latin typeface="+mj-lt"/>
            </a:endParaRPr>
          </a:p>
          <a:p>
            <a:pPr algn="just"/>
            <a:r>
              <a:rPr lang="en-US" sz="2100" b="0" i="0" u="none" strike="noStrike" baseline="0" dirty="0">
                <a:solidFill>
                  <a:srgbClr val="FF4713"/>
                </a:solidFill>
                <a:latin typeface="+mj-lt"/>
              </a:rPr>
              <a:t>Note for Open Enrollment: For employees electing to stay with current UHC enrollment it will be a passive open enrollment meaning you do not need to do anything, and your 2023 elections will automatically roll over for 2024 open enrollment, if do not wish to make changes. For open enrollment changes, log into OnBoardMyBenefits.</a:t>
            </a:r>
          </a:p>
          <a:p>
            <a:pPr algn="just"/>
            <a:endParaRPr lang="en-US" sz="2100" b="0" i="0" u="none" strike="noStrike" baseline="0" dirty="0">
              <a:solidFill>
                <a:srgbClr val="FF4713"/>
              </a:solidFill>
              <a:latin typeface="+mj-lt"/>
            </a:endParaRPr>
          </a:p>
          <a:p>
            <a:pPr algn="just"/>
            <a:r>
              <a:rPr lang="en-US" sz="2100" dirty="0">
                <a:solidFill>
                  <a:srgbClr val="FF4713"/>
                </a:solidFill>
                <a:effectLst/>
                <a:latin typeface="+mj-lt"/>
                <a:ea typeface="Calibri" panose="020F0502020204030204" pitchFamily="34" charset="0"/>
              </a:rPr>
              <a:t>If you do not log into the Benefits Navigator during open enrollment to make changes, your 2023 elections will roll over automatically to 2024. </a:t>
            </a:r>
            <a:endParaRPr lang="en-US" sz="2100" dirty="0">
              <a:solidFill>
                <a:srgbClr val="FF4713"/>
              </a:solidFill>
              <a:latin typeface="+mj-lt"/>
            </a:endParaRPr>
          </a:p>
          <a:p>
            <a:pPr algn="just"/>
            <a:endParaRPr lang="en-US" sz="2100" b="0" i="0" u="none" strike="noStrike" baseline="0" dirty="0">
              <a:solidFill>
                <a:srgbClr val="FF4713"/>
              </a:solidFill>
              <a:latin typeface="+mj-lt"/>
            </a:endParaRPr>
          </a:p>
          <a:p>
            <a:pPr algn="just"/>
            <a:r>
              <a:rPr lang="en-US" sz="2100" b="0" i="0" u="none" strike="noStrike" baseline="0" dirty="0">
                <a:solidFill>
                  <a:srgbClr val="FF4713"/>
                </a:solidFill>
                <a:latin typeface="+mj-lt"/>
              </a:rPr>
              <a:t>Anyone that would like to enroll in the MEC plan please see HR for the application to enroll. To enroll you must fill out a paper form. Since this is a new offering for 2024, we need first to determine total number of interested individuals to gauge if feasible to secure the offering of this plan.</a:t>
            </a:r>
            <a:endParaRPr lang="en-US" sz="2100" dirty="0">
              <a:solidFill>
                <a:srgbClr val="FF4713"/>
              </a:solidFill>
              <a:latin typeface="+mj-lt"/>
            </a:endParaRPr>
          </a:p>
          <a:p>
            <a:endParaRPr lang="en-US" sz="2400" dirty="0"/>
          </a:p>
        </p:txBody>
      </p:sp>
      <p:pic>
        <p:nvPicPr>
          <p:cNvPr id="7" name="Picture 6">
            <a:extLst>
              <a:ext uri="{FF2B5EF4-FFF2-40B4-BE49-F238E27FC236}">
                <a16:creationId xmlns:a16="http://schemas.microsoft.com/office/drawing/2014/main" id="{7F864A19-861D-054F-714B-13F497C8C41A}"/>
              </a:ext>
            </a:extLst>
          </p:cNvPr>
          <p:cNvPicPr>
            <a:picLocks noChangeAspect="1"/>
          </p:cNvPicPr>
          <p:nvPr/>
        </p:nvPicPr>
        <p:blipFill rotWithShape="1">
          <a:blip r:embed="rId3"/>
          <a:srcRect b="5719"/>
          <a:stretch/>
        </p:blipFill>
        <p:spPr>
          <a:xfrm>
            <a:off x="6179507" y="0"/>
            <a:ext cx="2964493" cy="2667000"/>
          </a:xfrm>
          <a:prstGeom prst="rect">
            <a:avLst/>
          </a:prstGeom>
        </p:spPr>
      </p:pic>
    </p:spTree>
    <p:extLst>
      <p:ext uri="{BB962C8B-B14F-4D97-AF65-F5344CB8AC3E}">
        <p14:creationId xmlns:p14="http://schemas.microsoft.com/office/powerpoint/2010/main" val="222875652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2024 Enrollment Process</a:t>
            </a:r>
          </a:p>
        </p:txBody>
      </p:sp>
      <p:pic>
        <p:nvPicPr>
          <p:cNvPr id="20" name="Picture 19">
            <a:extLst>
              <a:ext uri="{FF2B5EF4-FFF2-40B4-BE49-F238E27FC236}">
                <a16:creationId xmlns:a16="http://schemas.microsoft.com/office/drawing/2014/main" id="{D9F93825-BB2D-606A-C614-69AAA74767BA}"/>
              </a:ext>
            </a:extLst>
          </p:cNvPr>
          <p:cNvPicPr>
            <a:picLocks noChangeAspect="1"/>
          </p:cNvPicPr>
          <p:nvPr/>
        </p:nvPicPr>
        <p:blipFill rotWithShape="1">
          <a:blip r:embed="rId3"/>
          <a:srcRect t="7419" r="18182" b="5038"/>
          <a:stretch/>
        </p:blipFill>
        <p:spPr>
          <a:xfrm>
            <a:off x="19665" y="1155289"/>
            <a:ext cx="5486400" cy="4824761"/>
          </a:xfrm>
          <a:prstGeom prst="rect">
            <a:avLst/>
          </a:prstGeom>
        </p:spPr>
      </p:pic>
      <p:pic>
        <p:nvPicPr>
          <p:cNvPr id="22" name="Picture 21">
            <a:extLst>
              <a:ext uri="{FF2B5EF4-FFF2-40B4-BE49-F238E27FC236}">
                <a16:creationId xmlns:a16="http://schemas.microsoft.com/office/drawing/2014/main" id="{C2CC22E1-780A-DD2A-EFD2-B22340285A57}"/>
              </a:ext>
            </a:extLst>
          </p:cNvPr>
          <p:cNvPicPr>
            <a:picLocks noChangeAspect="1"/>
          </p:cNvPicPr>
          <p:nvPr/>
        </p:nvPicPr>
        <p:blipFill>
          <a:blip r:embed="rId4"/>
          <a:stretch>
            <a:fillRect/>
          </a:stretch>
        </p:blipFill>
        <p:spPr>
          <a:xfrm rot="508864">
            <a:off x="4728806" y="2036342"/>
            <a:ext cx="4089299" cy="3257035"/>
          </a:xfrm>
          <a:prstGeom prst="rect">
            <a:avLst/>
          </a:prstGeom>
        </p:spPr>
      </p:pic>
    </p:spTree>
    <p:extLst>
      <p:ext uri="{BB962C8B-B14F-4D97-AF65-F5344CB8AC3E}">
        <p14:creationId xmlns:p14="http://schemas.microsoft.com/office/powerpoint/2010/main" val="225054604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2024 Enrollment Process</a:t>
            </a:r>
          </a:p>
        </p:txBody>
      </p:sp>
      <p:sp>
        <p:nvSpPr>
          <p:cNvPr id="3" name="Content Placeholder 2">
            <a:extLst>
              <a:ext uri="{FF2B5EF4-FFF2-40B4-BE49-F238E27FC236}">
                <a16:creationId xmlns:a16="http://schemas.microsoft.com/office/drawing/2014/main" id="{579BB71F-9924-4333-B0A3-AD95040074EE}"/>
              </a:ext>
            </a:extLst>
          </p:cNvPr>
          <p:cNvSpPr>
            <a:spLocks noGrp="1"/>
          </p:cNvSpPr>
          <p:nvPr>
            <p:ph idx="1"/>
          </p:nvPr>
        </p:nvSpPr>
        <p:spPr>
          <a:xfrm>
            <a:off x="452215" y="1312807"/>
            <a:ext cx="6282431" cy="4525963"/>
          </a:xfrm>
        </p:spPr>
        <p:txBody>
          <a:bodyPr>
            <a:normAutofit/>
          </a:bodyPr>
          <a:lstStyle/>
          <a:p>
            <a:pPr marL="342900" marR="0" lvl="0" indent="-342900">
              <a:spcBef>
                <a:spcPts val="0"/>
              </a:spcBef>
              <a:spcAft>
                <a:spcPts val="0"/>
              </a:spcAft>
              <a:buFont typeface="Symbol" panose="05050102010706020507" pitchFamily="18" charset="2"/>
              <a:buChar char=""/>
            </a:pPr>
            <a:r>
              <a:rPr lang="en-US" sz="1800" dirty="0">
                <a:ea typeface="Times New Roman" panose="02020603050405020304" pitchFamily="18" charset="0"/>
              </a:rPr>
              <a:t>This open enrollment is passive meaning your current enrollment selections will roll over to 2024.  If you’d like to make any </a:t>
            </a:r>
            <a:r>
              <a:rPr lang="en-US" sz="1800" dirty="0">
                <a:effectLst/>
                <a:ea typeface="Times New Roman" panose="02020603050405020304" pitchFamily="18" charset="0"/>
              </a:rPr>
              <a:t>changes, you need to go online through Employee Navigator to make those selections/changes.</a:t>
            </a:r>
          </a:p>
          <a:p>
            <a:pPr marL="342900" marR="0" lvl="0" indent="-342900">
              <a:spcBef>
                <a:spcPts val="0"/>
              </a:spcBef>
              <a:spcAft>
                <a:spcPts val="0"/>
              </a:spcAft>
              <a:buFont typeface="Symbol" panose="05050102010706020507" pitchFamily="18" charset="2"/>
              <a:buChar char=""/>
            </a:pPr>
            <a:endParaRPr lang="en-US" sz="1800" dirty="0">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New ID cards will be sent home only if you </a:t>
            </a:r>
            <a:r>
              <a:rPr lang="en-US" sz="1800" dirty="0">
                <a:ea typeface="Times New Roman" panose="02020603050405020304" pitchFamily="18" charset="0"/>
              </a:rPr>
              <a:t>are a new enrollee.</a:t>
            </a:r>
          </a:p>
          <a:p>
            <a:pPr marL="342900" marR="0" lvl="0" indent="-342900">
              <a:spcBef>
                <a:spcPts val="0"/>
              </a:spcBef>
              <a:spcAft>
                <a:spcPts val="0"/>
              </a:spcAft>
              <a:buFont typeface="Symbol" panose="05050102010706020507" pitchFamily="18" charset="2"/>
              <a:buChar char=""/>
            </a:pPr>
            <a:endParaRPr lang="en-US" sz="1800" dirty="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a typeface="Times New Roman" panose="02020603050405020304" pitchFamily="18" charset="0"/>
              </a:rPr>
              <a:t>To enroll and/or</a:t>
            </a:r>
            <a:r>
              <a:rPr lang="en-US" sz="1800" dirty="0">
                <a:effectLst/>
                <a:ea typeface="Times New Roman" panose="02020603050405020304" pitchFamily="18" charset="0"/>
              </a:rPr>
              <a:t> learn more about the NEW MEC Advantage Plus option, please see HR for the application and details.</a:t>
            </a:r>
          </a:p>
          <a:p>
            <a:pPr marL="342900" marR="0" lvl="0" indent="-342900">
              <a:spcBef>
                <a:spcPts val="0"/>
              </a:spcBef>
              <a:spcAft>
                <a:spcPts val="0"/>
              </a:spcAft>
              <a:buFont typeface="Symbol" panose="05050102010706020507" pitchFamily="18" charset="2"/>
              <a:buChar char=""/>
            </a:pPr>
            <a:endParaRPr lang="en-US" sz="1800" dirty="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No benefit enrollments or changes are accepted after the open enrollment period unless due to a family status change (qualifying event).</a:t>
            </a:r>
          </a:p>
          <a:p>
            <a:pPr marL="342900" marR="0" lvl="0" indent="-342900">
              <a:spcBef>
                <a:spcPts val="0"/>
              </a:spcBef>
              <a:spcAft>
                <a:spcPts val="0"/>
              </a:spcAft>
              <a:buFont typeface="Symbol" panose="05050102010706020507" pitchFamily="18" charset="2"/>
              <a:buChar char=""/>
            </a:pPr>
            <a:endParaRPr lang="en-US" sz="1800" dirty="0">
              <a:ea typeface="Times New Roman" panose="02020603050405020304" pitchFamily="18" charset="0"/>
            </a:endParaRPr>
          </a:p>
        </p:txBody>
      </p:sp>
      <p:pic>
        <p:nvPicPr>
          <p:cNvPr id="4" name="Picture 3">
            <a:extLst>
              <a:ext uri="{FF2B5EF4-FFF2-40B4-BE49-F238E27FC236}">
                <a16:creationId xmlns:a16="http://schemas.microsoft.com/office/drawing/2014/main" id="{B88611F8-C7BD-10D5-DD1D-7EA16B5E0810}"/>
              </a:ext>
            </a:extLst>
          </p:cNvPr>
          <p:cNvPicPr>
            <a:picLocks noChangeAspect="1"/>
          </p:cNvPicPr>
          <p:nvPr/>
        </p:nvPicPr>
        <p:blipFill rotWithShape="1">
          <a:blip r:embed="rId3"/>
          <a:srcRect b="18139"/>
          <a:stretch/>
        </p:blipFill>
        <p:spPr>
          <a:xfrm>
            <a:off x="6734646" y="237767"/>
            <a:ext cx="2409354" cy="2539687"/>
          </a:xfrm>
          <a:prstGeom prst="rect">
            <a:avLst/>
          </a:prstGeom>
        </p:spPr>
      </p:pic>
    </p:spTree>
    <p:extLst>
      <p:ext uri="{BB962C8B-B14F-4D97-AF65-F5344CB8AC3E}">
        <p14:creationId xmlns:p14="http://schemas.microsoft.com/office/powerpoint/2010/main" val="257237217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9E242-DCBF-4D39-A600-9F570112D8D4}"/>
              </a:ext>
            </a:extLst>
          </p:cNvPr>
          <p:cNvSpPr>
            <a:spLocks noGrp="1"/>
          </p:cNvSpPr>
          <p:nvPr>
            <p:ph type="title"/>
          </p:nvPr>
        </p:nvSpPr>
        <p:spPr>
          <a:xfrm>
            <a:off x="228600" y="700942"/>
            <a:ext cx="8229600" cy="868362"/>
          </a:xfrm>
        </p:spPr>
        <p:txBody>
          <a:bodyPr>
            <a:normAutofit fontScale="90000"/>
          </a:bodyPr>
          <a:lstStyle/>
          <a:p>
            <a:r>
              <a:rPr lang="en-US" sz="3600" dirty="0"/>
              <a:t>2024 Enrollment Process</a:t>
            </a:r>
            <a:br>
              <a:rPr lang="en-US" sz="3600" dirty="0">
                <a:solidFill>
                  <a:srgbClr val="3F4443"/>
                </a:solidFill>
              </a:rPr>
            </a:br>
            <a:r>
              <a:rPr lang="en-US" sz="2700" dirty="0">
                <a:solidFill>
                  <a:srgbClr val="3F4443"/>
                </a:solidFill>
              </a:rPr>
              <a:t>For anyone new or making changes</a:t>
            </a:r>
            <a:br>
              <a:rPr lang="en-US" sz="2700" dirty="0">
                <a:solidFill>
                  <a:srgbClr val="3F4443"/>
                </a:solidFill>
              </a:rPr>
            </a:br>
            <a:r>
              <a:rPr lang="en-US" sz="2700" dirty="0">
                <a:solidFill>
                  <a:srgbClr val="3F4443"/>
                </a:solidFill>
                <a:latin typeface="Arial" panose="020B0604020202020204" pitchFamily="34" charset="0"/>
                <a:cs typeface="Arial" panose="020B0604020202020204" pitchFamily="34" charset="0"/>
              </a:rPr>
              <a:t>Log at www.employeenavigator.com</a:t>
            </a:r>
            <a:br>
              <a:rPr lang="en-US" sz="1600" b="1" dirty="0">
                <a:solidFill>
                  <a:srgbClr val="FF4713"/>
                </a:solidFill>
                <a:latin typeface="Arial" panose="020B0604020202020204" pitchFamily="34" charset="0"/>
                <a:cs typeface="Arial" panose="020B0604020202020204" pitchFamily="34" charset="0"/>
              </a:rPr>
            </a:br>
            <a:r>
              <a:rPr lang="en-US" sz="2700" dirty="0">
                <a:solidFill>
                  <a:schemeClr val="tx1">
                    <a:lumMod val="65000"/>
                    <a:lumOff val="35000"/>
                  </a:schemeClr>
                </a:solidFill>
              </a:rPr>
              <a:t> </a:t>
            </a:r>
          </a:p>
        </p:txBody>
      </p:sp>
      <p:pic>
        <p:nvPicPr>
          <p:cNvPr id="7" name="Picture 6">
            <a:extLst>
              <a:ext uri="{FF2B5EF4-FFF2-40B4-BE49-F238E27FC236}">
                <a16:creationId xmlns:a16="http://schemas.microsoft.com/office/drawing/2014/main" id="{76315ED1-9B6D-46AE-8C03-9EE8BD778E4C}"/>
              </a:ext>
            </a:extLst>
          </p:cNvPr>
          <p:cNvPicPr>
            <a:picLocks noChangeAspect="1"/>
          </p:cNvPicPr>
          <p:nvPr/>
        </p:nvPicPr>
        <p:blipFill>
          <a:blip r:embed="rId3"/>
          <a:stretch>
            <a:fillRect/>
          </a:stretch>
        </p:blipFill>
        <p:spPr>
          <a:xfrm>
            <a:off x="6149456" y="2547514"/>
            <a:ext cx="2517866" cy="890093"/>
          </a:xfrm>
          <a:prstGeom prst="rect">
            <a:avLst/>
          </a:prstGeom>
        </p:spPr>
      </p:pic>
      <p:pic>
        <p:nvPicPr>
          <p:cNvPr id="6" name="Picture 5">
            <a:extLst>
              <a:ext uri="{FF2B5EF4-FFF2-40B4-BE49-F238E27FC236}">
                <a16:creationId xmlns:a16="http://schemas.microsoft.com/office/drawing/2014/main" id="{E22DF94F-4C82-414C-BEE4-8EABA8346E1C}"/>
              </a:ext>
            </a:extLst>
          </p:cNvPr>
          <p:cNvPicPr>
            <a:picLocks noChangeAspect="1"/>
          </p:cNvPicPr>
          <p:nvPr/>
        </p:nvPicPr>
        <p:blipFill rotWithShape="1">
          <a:blip r:embed="rId4"/>
          <a:srcRect t="15532" r="50412"/>
          <a:stretch/>
        </p:blipFill>
        <p:spPr>
          <a:xfrm>
            <a:off x="5667863" y="687294"/>
            <a:ext cx="3481053" cy="2050220"/>
          </a:xfrm>
          <a:prstGeom prst="rect">
            <a:avLst/>
          </a:prstGeom>
        </p:spPr>
      </p:pic>
      <p:sp>
        <p:nvSpPr>
          <p:cNvPr id="9" name="Content Placeholder 2">
            <a:extLst>
              <a:ext uri="{FF2B5EF4-FFF2-40B4-BE49-F238E27FC236}">
                <a16:creationId xmlns:a16="http://schemas.microsoft.com/office/drawing/2014/main" id="{F9FA7794-3F0B-18B6-7113-D575C2C8EDA5}"/>
              </a:ext>
            </a:extLst>
          </p:cNvPr>
          <p:cNvSpPr>
            <a:spLocks noGrp="1"/>
          </p:cNvSpPr>
          <p:nvPr>
            <p:ph idx="1"/>
          </p:nvPr>
        </p:nvSpPr>
        <p:spPr>
          <a:xfrm>
            <a:off x="228600" y="1996146"/>
            <a:ext cx="5434347" cy="4165787"/>
          </a:xfrm>
        </p:spPr>
        <p:txBody>
          <a:bodyPr>
            <a:normAutofit lnSpcReduction="10000"/>
          </a:bodyPr>
          <a:lstStyle/>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Click on the “Login” button to get started.</a:t>
            </a:r>
          </a:p>
          <a:p>
            <a:pPr marL="342900" marR="0" lvl="0" indent="-342900">
              <a:spcBef>
                <a:spcPts val="0"/>
              </a:spcBef>
              <a:spcAft>
                <a:spcPts val="0"/>
              </a:spcAft>
              <a:buFont typeface="Symbol" panose="05050102010706020507" pitchFamily="18" charset="2"/>
              <a:buChar char=""/>
            </a:pPr>
            <a:r>
              <a:rPr lang="en-US" sz="1800" dirty="0">
                <a:ea typeface="Times New Roman" panose="02020603050405020304" pitchFamily="18" charset="0"/>
              </a:rPr>
              <a:t>If you have already registered &amp; have your username &amp; password, enter them to log in. </a:t>
            </a: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If you forgot your password, you can request to res</a:t>
            </a:r>
            <a:r>
              <a:rPr lang="en-US" sz="1800" dirty="0">
                <a:ea typeface="Times New Roman" panose="02020603050405020304" pitchFamily="18" charset="0"/>
              </a:rPr>
              <a:t>et it. </a:t>
            </a:r>
          </a:p>
          <a:p>
            <a:pPr>
              <a:spcBef>
                <a:spcPts val="0"/>
              </a:spcBef>
              <a:buFont typeface="Symbol" panose="05050102010706020507" pitchFamily="18" charset="2"/>
              <a:buChar char=""/>
            </a:pPr>
            <a:r>
              <a:rPr lang="en-US" sz="1800" dirty="0">
                <a:effectLst/>
                <a:ea typeface="Times New Roman" panose="02020603050405020304" pitchFamily="18" charset="0"/>
              </a:rPr>
              <a:t>If this is your first time, you can find an invite email sent for new hires or select “Register as a New User”</a:t>
            </a:r>
          </a:p>
          <a:p>
            <a:pPr lvl="1">
              <a:spcBef>
                <a:spcPts val="0"/>
              </a:spcBef>
              <a:buFont typeface="Symbol" panose="05050102010706020507" pitchFamily="18" charset="2"/>
              <a:buChar char=""/>
            </a:pPr>
            <a:r>
              <a:rPr lang="en-US" sz="1800" dirty="0">
                <a:ea typeface="Times New Roman" panose="02020603050405020304" pitchFamily="18" charset="0"/>
              </a:rPr>
              <a:t>Your first name and last name must match your employee file. </a:t>
            </a:r>
          </a:p>
          <a:p>
            <a:pPr lvl="1">
              <a:spcBef>
                <a:spcPts val="0"/>
              </a:spcBef>
              <a:buFont typeface="Symbol" panose="05050102010706020507" pitchFamily="18" charset="2"/>
              <a:buChar char=""/>
            </a:pPr>
            <a:r>
              <a:rPr lang="en-US" sz="1800" dirty="0">
                <a:effectLst/>
                <a:ea typeface="Times New Roman" panose="02020603050405020304" pitchFamily="18" charset="0"/>
              </a:rPr>
              <a:t>The company identifier is Vinylmax</a:t>
            </a:r>
          </a:p>
          <a:p>
            <a:pPr lvl="1">
              <a:spcBef>
                <a:spcPts val="0"/>
              </a:spcBef>
              <a:buFont typeface="Symbol" panose="05050102010706020507" pitchFamily="18" charset="2"/>
              <a:buChar char=""/>
            </a:pPr>
            <a:r>
              <a:rPr lang="en-US" sz="1800" dirty="0">
                <a:ea typeface="Times New Roman" panose="02020603050405020304" pitchFamily="18" charset="0"/>
              </a:rPr>
              <a:t>PIN is the last 4 digits of your social security number</a:t>
            </a:r>
          </a:p>
          <a:p>
            <a:pPr lvl="1">
              <a:spcBef>
                <a:spcPts val="0"/>
              </a:spcBef>
              <a:buFont typeface="Symbol" panose="05050102010706020507" pitchFamily="18" charset="2"/>
              <a:buChar char=""/>
            </a:pPr>
            <a:r>
              <a:rPr lang="en-US" sz="1800" dirty="0">
                <a:effectLst/>
                <a:ea typeface="Times New Roman" panose="02020603050405020304" pitchFamily="18" charset="0"/>
              </a:rPr>
              <a:t>Enter your birth date in mm/dd/</a:t>
            </a:r>
            <a:r>
              <a:rPr lang="en-US" sz="1800" dirty="0" err="1">
                <a:effectLst/>
                <a:ea typeface="Times New Roman" panose="02020603050405020304" pitchFamily="18" charset="0"/>
              </a:rPr>
              <a:t>yyyy</a:t>
            </a:r>
            <a:r>
              <a:rPr lang="en-US" sz="1800" dirty="0">
                <a:effectLst/>
                <a:ea typeface="Times New Roman" panose="02020603050405020304" pitchFamily="18" charset="0"/>
              </a:rPr>
              <a:t> format</a:t>
            </a:r>
            <a:endParaRPr lang="en-US" sz="1800" dirty="0">
              <a:ea typeface="Times New Roman" panose="02020603050405020304" pitchFamily="18" charset="0"/>
            </a:endParaRPr>
          </a:p>
          <a:p>
            <a:pPr lvl="1">
              <a:spcBef>
                <a:spcPts val="0"/>
              </a:spcBef>
              <a:buFont typeface="Symbol" panose="05050102010706020507" pitchFamily="18" charset="2"/>
              <a:buChar char=""/>
            </a:pPr>
            <a:r>
              <a:rPr lang="en-US" sz="1800" dirty="0">
                <a:effectLst/>
                <a:ea typeface="Times New Roman" panose="02020603050405020304" pitchFamily="18" charset="0"/>
              </a:rPr>
              <a:t>Click Next to register</a:t>
            </a:r>
          </a:p>
          <a:p>
            <a:pPr marL="342900" marR="0" lvl="0" indent="-342900">
              <a:spcBef>
                <a:spcPts val="0"/>
              </a:spcBef>
              <a:spcAft>
                <a:spcPts val="0"/>
              </a:spcAft>
              <a:buFont typeface="Symbol" panose="05050102010706020507" pitchFamily="18" charset="2"/>
              <a:buChar char=""/>
            </a:pPr>
            <a:endParaRPr lang="en-US" sz="1800" dirty="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800" dirty="0">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800" dirty="0">
              <a:ea typeface="Times New Roman" panose="02020603050405020304" pitchFamily="18" charset="0"/>
            </a:endParaRPr>
          </a:p>
        </p:txBody>
      </p:sp>
      <p:pic>
        <p:nvPicPr>
          <p:cNvPr id="15" name="Picture 14">
            <a:extLst>
              <a:ext uri="{FF2B5EF4-FFF2-40B4-BE49-F238E27FC236}">
                <a16:creationId xmlns:a16="http://schemas.microsoft.com/office/drawing/2014/main" id="{3E400540-B920-A43A-1744-242549F9BCCA}"/>
              </a:ext>
            </a:extLst>
          </p:cNvPr>
          <p:cNvPicPr>
            <a:picLocks noChangeAspect="1"/>
          </p:cNvPicPr>
          <p:nvPr/>
        </p:nvPicPr>
        <p:blipFill>
          <a:blip r:embed="rId5"/>
          <a:stretch>
            <a:fillRect/>
          </a:stretch>
        </p:blipFill>
        <p:spPr>
          <a:xfrm>
            <a:off x="5804014" y="3437607"/>
            <a:ext cx="3111386" cy="2091076"/>
          </a:xfrm>
          <a:prstGeom prst="rect">
            <a:avLst/>
          </a:prstGeom>
        </p:spPr>
      </p:pic>
    </p:spTree>
    <p:extLst>
      <p:ext uri="{BB962C8B-B14F-4D97-AF65-F5344CB8AC3E}">
        <p14:creationId xmlns:p14="http://schemas.microsoft.com/office/powerpoint/2010/main" val="70694360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Mid-Year Plan Changes</a:t>
            </a:r>
          </a:p>
        </p:txBody>
      </p:sp>
      <p:sp>
        <p:nvSpPr>
          <p:cNvPr id="3" name="Content Placeholder 2">
            <a:extLst>
              <a:ext uri="{FF2B5EF4-FFF2-40B4-BE49-F238E27FC236}">
                <a16:creationId xmlns:a16="http://schemas.microsoft.com/office/drawing/2014/main" id="{2193D6AA-E52B-4BB2-9AE5-79DD9CCB6B2E}"/>
              </a:ext>
            </a:extLst>
          </p:cNvPr>
          <p:cNvSpPr>
            <a:spLocks noGrp="1"/>
          </p:cNvSpPr>
          <p:nvPr>
            <p:ph idx="1"/>
          </p:nvPr>
        </p:nvSpPr>
        <p:spPr>
          <a:xfrm>
            <a:off x="305995" y="1295400"/>
            <a:ext cx="5567585" cy="4525963"/>
          </a:xfrm>
        </p:spPr>
        <p:txBody>
          <a:bodyPr>
            <a:normAutofit/>
          </a:bodyPr>
          <a:lstStyle/>
          <a:p>
            <a:r>
              <a:rPr lang="en-US" sz="1800" dirty="0"/>
              <a:t>You are </a:t>
            </a:r>
            <a:r>
              <a:rPr lang="en-US" sz="1800" b="1" u="sng" dirty="0"/>
              <a:t>only</a:t>
            </a:r>
            <a:r>
              <a:rPr lang="en-US" sz="1800" b="1" dirty="0"/>
              <a:t> </a:t>
            </a:r>
            <a:r>
              <a:rPr lang="en-US" sz="1800" dirty="0"/>
              <a:t>able to add or drop coverage during the plan year if you have a federal qualified event such as:</a:t>
            </a:r>
          </a:p>
          <a:p>
            <a:pPr lvl="1"/>
            <a:r>
              <a:rPr lang="en-US" sz="1800" dirty="0"/>
              <a:t>Change in marital status</a:t>
            </a:r>
          </a:p>
          <a:p>
            <a:pPr lvl="1"/>
            <a:r>
              <a:rPr lang="en-US" sz="1800" dirty="0"/>
              <a:t>Change in number of dependents</a:t>
            </a:r>
          </a:p>
          <a:p>
            <a:pPr lvl="1"/>
            <a:r>
              <a:rPr lang="en-US" sz="1800" dirty="0"/>
              <a:t>Change in employment status</a:t>
            </a:r>
          </a:p>
          <a:p>
            <a:pPr lvl="1"/>
            <a:r>
              <a:rPr lang="en-US" sz="1800" dirty="0"/>
              <a:t>Change in eligibility status</a:t>
            </a:r>
          </a:p>
          <a:p>
            <a:r>
              <a:rPr lang="en-US" sz="1800" dirty="0"/>
              <a:t>Any changes made must be consistent and correspond with the change in status.</a:t>
            </a:r>
          </a:p>
          <a:p>
            <a:r>
              <a:rPr lang="en-US" sz="1800" u="sng" dirty="0"/>
              <a:t>Documentation</a:t>
            </a:r>
            <a:r>
              <a:rPr lang="en-US" sz="1800" dirty="0"/>
              <a:t> is required for any mid-year status changes.</a:t>
            </a:r>
          </a:p>
          <a:p>
            <a:r>
              <a:rPr lang="en-US" sz="1800" dirty="0"/>
              <a:t>If you are making a mid-year plan change you must notify HR within 30 days of the qualifying event. </a:t>
            </a:r>
          </a:p>
        </p:txBody>
      </p:sp>
      <p:pic>
        <p:nvPicPr>
          <p:cNvPr id="5" name="Picture 4">
            <a:extLst>
              <a:ext uri="{FF2B5EF4-FFF2-40B4-BE49-F238E27FC236}">
                <a16:creationId xmlns:a16="http://schemas.microsoft.com/office/drawing/2014/main" id="{AF74E072-FB5A-E0A6-1C35-4B32BA6BD047}"/>
              </a:ext>
            </a:extLst>
          </p:cNvPr>
          <p:cNvPicPr>
            <a:picLocks noChangeAspect="1"/>
          </p:cNvPicPr>
          <p:nvPr/>
        </p:nvPicPr>
        <p:blipFill>
          <a:blip r:embed="rId3"/>
          <a:stretch>
            <a:fillRect/>
          </a:stretch>
        </p:blipFill>
        <p:spPr>
          <a:xfrm>
            <a:off x="5777715" y="2133600"/>
            <a:ext cx="3366285" cy="2526246"/>
          </a:xfrm>
          <a:prstGeom prst="rect">
            <a:avLst/>
          </a:prstGeom>
        </p:spPr>
      </p:pic>
    </p:spTree>
    <p:extLst>
      <p:ext uri="{BB962C8B-B14F-4D97-AF65-F5344CB8AC3E}">
        <p14:creationId xmlns:p14="http://schemas.microsoft.com/office/powerpoint/2010/main" val="401283700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 Resource Center</a:t>
            </a:r>
          </a:p>
        </p:txBody>
      </p:sp>
      <p:pic>
        <p:nvPicPr>
          <p:cNvPr id="8" name="Picture 7">
            <a:extLst>
              <a:ext uri="{FF2B5EF4-FFF2-40B4-BE49-F238E27FC236}">
                <a16:creationId xmlns:a16="http://schemas.microsoft.com/office/drawing/2014/main" id="{64F2CEF6-E94A-4C9A-9BA4-F6FA9C31A3A3}"/>
              </a:ext>
            </a:extLst>
          </p:cNvPr>
          <p:cNvPicPr>
            <a:picLocks noChangeAspect="1"/>
          </p:cNvPicPr>
          <p:nvPr/>
        </p:nvPicPr>
        <p:blipFill>
          <a:blip r:embed="rId3"/>
          <a:stretch>
            <a:fillRect/>
          </a:stretch>
        </p:blipFill>
        <p:spPr>
          <a:xfrm>
            <a:off x="0" y="1488141"/>
            <a:ext cx="9144000" cy="3881718"/>
          </a:xfrm>
          <a:prstGeom prst="rect">
            <a:avLst/>
          </a:prstGeom>
        </p:spPr>
      </p:pic>
    </p:spTree>
    <p:extLst>
      <p:ext uri="{BB962C8B-B14F-4D97-AF65-F5344CB8AC3E}">
        <p14:creationId xmlns:p14="http://schemas.microsoft.com/office/powerpoint/2010/main" val="118209113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881F81F4-63AF-4550-8B03-607CE9B52D59}"/>
              </a:ext>
            </a:extLst>
          </p:cNvPr>
          <p:cNvSpPr>
            <a:spLocks noGrp="1"/>
          </p:cNvSpPr>
          <p:nvPr>
            <p:ph type="title"/>
          </p:nvPr>
        </p:nvSpPr>
        <p:spPr/>
        <p:txBody>
          <a:bodyPr>
            <a:normAutofit/>
          </a:bodyPr>
          <a:lstStyle/>
          <a:p>
            <a:r>
              <a:rPr lang="en-US" sz="3600" dirty="0"/>
              <a:t>Benefits Mobile App </a:t>
            </a:r>
            <a:r>
              <a:rPr lang="en-US" sz="1100" dirty="0"/>
              <a:t> </a:t>
            </a:r>
          </a:p>
        </p:txBody>
      </p:sp>
      <p:sp>
        <p:nvSpPr>
          <p:cNvPr id="11" name="TextBox 10">
            <a:extLst>
              <a:ext uri="{FF2B5EF4-FFF2-40B4-BE49-F238E27FC236}">
                <a16:creationId xmlns:a16="http://schemas.microsoft.com/office/drawing/2014/main" id="{C8C8AA25-E52F-49F8-9F29-C28388BF893B}"/>
              </a:ext>
            </a:extLst>
          </p:cNvPr>
          <p:cNvSpPr txBox="1"/>
          <p:nvPr/>
        </p:nvSpPr>
        <p:spPr>
          <a:xfrm>
            <a:off x="630093" y="1229022"/>
            <a:ext cx="7883814" cy="1895455"/>
          </a:xfrm>
          <a:prstGeom prst="rect">
            <a:avLst/>
          </a:prstGeom>
          <a:noFill/>
        </p:spPr>
        <p:txBody>
          <a:bodyPr wrap="square" rtlCol="0">
            <a:spAutoFit/>
          </a:bodyPr>
          <a:lstStyle/>
          <a:p>
            <a:pPr>
              <a:spcAft>
                <a:spcPts val="1400"/>
              </a:spcAft>
            </a:pPr>
            <a:r>
              <a:rPr lang="en-US" b="1" dirty="0">
                <a:solidFill>
                  <a:srgbClr val="3F4443"/>
                </a:solidFill>
                <a:latin typeface="Arial" panose="020B0604020202020204" pitchFamily="34" charset="0"/>
                <a:cs typeface="Arial" panose="020B0604020202020204" pitchFamily="34" charset="0"/>
              </a:rPr>
              <a:t>MyBenefits2GO provides on-the-go access to your benefit plan details, HR contact information and more!</a:t>
            </a:r>
          </a:p>
          <a:p>
            <a:pPr algn="just">
              <a:lnSpc>
                <a:spcPts val="1400"/>
              </a:lnSpc>
              <a:spcAft>
                <a:spcPts val="1400"/>
              </a:spcAft>
            </a:pPr>
            <a:r>
              <a:rPr lang="en-US" sz="1400" dirty="0">
                <a:solidFill>
                  <a:srgbClr val="3F4443"/>
                </a:solidFill>
                <a:latin typeface="Arial" panose="020B0604020202020204" pitchFamily="34" charset="0"/>
                <a:cs typeface="Arial" panose="020B0604020202020204" pitchFamily="34" charset="0"/>
              </a:rPr>
              <a:t>MyBenefits2GO is a quick and simple way for you and your enrolled dependents to access benefit summaries and other important information about our group plans. Store photos of ID cards and easily locate carrier and HR contact information—all in one place. The app is free and available for iPhone and Android. </a:t>
            </a:r>
          </a:p>
          <a:p>
            <a:pPr>
              <a:lnSpc>
                <a:spcPts val="1400"/>
              </a:lnSpc>
              <a:spcAft>
                <a:spcPts val="1400"/>
              </a:spcAft>
            </a:pPr>
            <a:endParaRPr lang="en-US" sz="1100" dirty="0">
              <a:solidFill>
                <a:prstClr val="black">
                  <a:lumMod val="65000"/>
                  <a:lumOff val="35000"/>
                </a:prstClr>
              </a:solidFill>
            </a:endParaRPr>
          </a:p>
        </p:txBody>
      </p:sp>
      <p:sp>
        <p:nvSpPr>
          <p:cNvPr id="23" name="Content Placeholder 2">
            <a:extLst>
              <a:ext uri="{FF2B5EF4-FFF2-40B4-BE49-F238E27FC236}">
                <a16:creationId xmlns:a16="http://schemas.microsoft.com/office/drawing/2014/main" id="{D4D18837-D18E-43CB-AF4B-F51ECE6821C4}"/>
              </a:ext>
            </a:extLst>
          </p:cNvPr>
          <p:cNvSpPr>
            <a:spLocks noGrp="1"/>
          </p:cNvSpPr>
          <p:nvPr>
            <p:ph idx="1"/>
          </p:nvPr>
        </p:nvSpPr>
        <p:spPr>
          <a:xfrm>
            <a:off x="762000" y="3124477"/>
            <a:ext cx="3390899" cy="2590101"/>
          </a:xfrm>
        </p:spPr>
        <p:txBody>
          <a:bodyPr>
            <a:normAutofit lnSpcReduction="10000"/>
          </a:bodyPr>
          <a:lstStyle/>
          <a:p>
            <a:r>
              <a:rPr lang="en-US" sz="1800" b="1" dirty="0">
                <a:solidFill>
                  <a:srgbClr val="3F4443"/>
                </a:solidFill>
              </a:rPr>
              <a:t>Stay Organized</a:t>
            </a:r>
            <a:br>
              <a:rPr lang="en-US" sz="2000" dirty="0">
                <a:solidFill>
                  <a:srgbClr val="3F4443"/>
                </a:solidFill>
              </a:rPr>
            </a:br>
            <a:r>
              <a:rPr lang="en-US" sz="1400" dirty="0">
                <a:solidFill>
                  <a:srgbClr val="3F4443"/>
                </a:solidFill>
              </a:rPr>
              <a:t>Store your benefit </a:t>
            </a:r>
            <a:br>
              <a:rPr lang="en-US" sz="1400" dirty="0">
                <a:solidFill>
                  <a:srgbClr val="3F4443"/>
                </a:solidFill>
              </a:rPr>
            </a:br>
            <a:r>
              <a:rPr lang="en-US" sz="1400" dirty="0">
                <a:solidFill>
                  <a:srgbClr val="3F4443"/>
                </a:solidFill>
              </a:rPr>
              <a:t>plan information and ID cards in one easy-to-find place</a:t>
            </a:r>
            <a:r>
              <a:rPr lang="en-US" sz="1200" dirty="0">
                <a:solidFill>
                  <a:srgbClr val="3F4443"/>
                </a:solidFill>
              </a:rPr>
              <a:t>.</a:t>
            </a:r>
          </a:p>
          <a:p>
            <a:r>
              <a:rPr lang="en-US" sz="1800" b="1" dirty="0">
                <a:solidFill>
                  <a:srgbClr val="3F4443"/>
                </a:solidFill>
              </a:rPr>
              <a:t>Lighten Your Wallet</a:t>
            </a:r>
            <a:br>
              <a:rPr lang="en-US" sz="2000" dirty="0">
                <a:solidFill>
                  <a:srgbClr val="3F4443"/>
                </a:solidFill>
              </a:rPr>
            </a:br>
            <a:r>
              <a:rPr lang="en-US" sz="1400" dirty="0">
                <a:solidFill>
                  <a:srgbClr val="3F4443"/>
                </a:solidFill>
              </a:rPr>
              <a:t>Save a photo of your ID card for each plan so you always have it when you need it. </a:t>
            </a:r>
            <a:endParaRPr lang="en-US" sz="1200" dirty="0">
              <a:solidFill>
                <a:srgbClr val="3F4443"/>
              </a:solidFill>
            </a:endParaRPr>
          </a:p>
          <a:p>
            <a:r>
              <a:rPr lang="en-US" sz="1800" b="1" dirty="0">
                <a:solidFill>
                  <a:srgbClr val="3F4443"/>
                </a:solidFill>
              </a:rPr>
              <a:t>Get In Touch</a:t>
            </a:r>
            <a:br>
              <a:rPr lang="en-US" sz="2000" dirty="0">
                <a:solidFill>
                  <a:srgbClr val="3F4443"/>
                </a:solidFill>
              </a:rPr>
            </a:br>
            <a:r>
              <a:rPr lang="en-US" sz="1400" dirty="0">
                <a:solidFill>
                  <a:srgbClr val="3F4443"/>
                </a:solidFill>
              </a:rPr>
              <a:t>Find the contact information for carriers and HR all in one spot</a:t>
            </a:r>
            <a:r>
              <a:rPr lang="en-US" sz="1400" dirty="0">
                <a:solidFill>
                  <a:srgbClr val="000000"/>
                </a:solidFill>
              </a:rPr>
              <a:t>. </a:t>
            </a:r>
            <a:endParaRPr lang="en-US" sz="1200" dirty="0">
              <a:solidFill>
                <a:srgbClr val="000000"/>
              </a:solidFill>
            </a:endParaRPr>
          </a:p>
        </p:txBody>
      </p:sp>
      <p:pic>
        <p:nvPicPr>
          <p:cNvPr id="7" name="Picture 6" descr="Graphical user interface, application&#10;&#10;Description automatically generated">
            <a:extLst>
              <a:ext uri="{FF2B5EF4-FFF2-40B4-BE49-F238E27FC236}">
                <a16:creationId xmlns:a16="http://schemas.microsoft.com/office/drawing/2014/main" id="{77039872-1805-421C-96A0-019BA7C905F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59614" y="2819400"/>
            <a:ext cx="1538105" cy="2498605"/>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1E4EDE0B-50CF-463C-9E14-E8FD627D4E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72910" y="2819400"/>
            <a:ext cx="1538106" cy="2498606"/>
          </a:xfrm>
          <a:prstGeom prst="rect">
            <a:avLst/>
          </a:prstGeom>
        </p:spPr>
      </p:pic>
      <p:sp>
        <p:nvSpPr>
          <p:cNvPr id="2" name="TextBox 1">
            <a:extLst>
              <a:ext uri="{FF2B5EF4-FFF2-40B4-BE49-F238E27FC236}">
                <a16:creationId xmlns:a16="http://schemas.microsoft.com/office/drawing/2014/main" id="{18FB71DE-9042-4CC8-99F2-29BF3BF8A901}"/>
              </a:ext>
            </a:extLst>
          </p:cNvPr>
          <p:cNvSpPr txBox="1"/>
          <p:nvPr/>
        </p:nvSpPr>
        <p:spPr>
          <a:xfrm>
            <a:off x="4959614" y="5410200"/>
            <a:ext cx="3200400" cy="923330"/>
          </a:xfrm>
          <a:prstGeom prst="rect">
            <a:avLst/>
          </a:prstGeom>
          <a:noFill/>
          <a:ln w="19050">
            <a:solidFill>
              <a:schemeClr val="bg1"/>
            </a:solidFill>
          </a:ln>
        </p:spPr>
        <p:txBody>
          <a:bodyPr wrap="square" rtlCol="0">
            <a:spAutoFit/>
          </a:bodyPr>
          <a:lstStyle/>
          <a:p>
            <a:pPr algn="ctr"/>
            <a:r>
              <a:rPr lang="en-US" b="1" dirty="0"/>
              <a:t>Access Codes:</a:t>
            </a:r>
          </a:p>
          <a:p>
            <a:pPr algn="ctr"/>
            <a:r>
              <a:rPr lang="en-US" dirty="0"/>
              <a:t>Ohio – </a:t>
            </a:r>
            <a:r>
              <a:rPr lang="en-US" b="1" dirty="0">
                <a:solidFill>
                  <a:srgbClr val="FF4713"/>
                </a:solidFill>
              </a:rPr>
              <a:t>L92237</a:t>
            </a:r>
          </a:p>
          <a:p>
            <a:pPr algn="ctr"/>
            <a:r>
              <a:rPr lang="en-US" dirty="0"/>
              <a:t>New York – </a:t>
            </a:r>
            <a:r>
              <a:rPr lang="en-US" b="1" dirty="0">
                <a:solidFill>
                  <a:srgbClr val="FF4713"/>
                </a:solidFill>
              </a:rPr>
              <a:t>G39497 </a:t>
            </a:r>
          </a:p>
        </p:txBody>
      </p:sp>
    </p:spTree>
    <p:extLst>
      <p:ext uri="{BB962C8B-B14F-4D97-AF65-F5344CB8AC3E}">
        <p14:creationId xmlns:p14="http://schemas.microsoft.com/office/powerpoint/2010/main" val="120539791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881F81F4-63AF-4550-8B03-607CE9B52D59}"/>
              </a:ext>
            </a:extLst>
          </p:cNvPr>
          <p:cNvSpPr>
            <a:spLocks noGrp="1"/>
          </p:cNvSpPr>
          <p:nvPr>
            <p:ph type="title"/>
          </p:nvPr>
        </p:nvSpPr>
        <p:spPr/>
        <p:txBody>
          <a:bodyPr>
            <a:normAutofit/>
          </a:bodyPr>
          <a:lstStyle/>
          <a:p>
            <a:r>
              <a:rPr lang="en-US" sz="3600" dirty="0"/>
              <a:t>Thank You</a:t>
            </a:r>
            <a:endParaRPr lang="en-US" sz="1100" dirty="0"/>
          </a:p>
        </p:txBody>
      </p:sp>
      <p:pic>
        <p:nvPicPr>
          <p:cNvPr id="6" name="Picture 5">
            <a:extLst>
              <a:ext uri="{FF2B5EF4-FFF2-40B4-BE49-F238E27FC236}">
                <a16:creationId xmlns:a16="http://schemas.microsoft.com/office/drawing/2014/main" id="{E61FB4C7-C198-19E2-D6B2-F8A7D1AB97F5}"/>
              </a:ext>
            </a:extLst>
          </p:cNvPr>
          <p:cNvPicPr>
            <a:picLocks noChangeAspect="1"/>
          </p:cNvPicPr>
          <p:nvPr/>
        </p:nvPicPr>
        <p:blipFill>
          <a:blip r:embed="rId3"/>
          <a:stretch>
            <a:fillRect/>
          </a:stretch>
        </p:blipFill>
        <p:spPr>
          <a:xfrm>
            <a:off x="4354098" y="5523936"/>
            <a:ext cx="3714653" cy="1066800"/>
          </a:xfrm>
          <a:prstGeom prst="rect">
            <a:avLst/>
          </a:prstGeom>
        </p:spPr>
      </p:pic>
      <p:pic>
        <p:nvPicPr>
          <p:cNvPr id="10" name="Picture 9">
            <a:extLst>
              <a:ext uri="{FF2B5EF4-FFF2-40B4-BE49-F238E27FC236}">
                <a16:creationId xmlns:a16="http://schemas.microsoft.com/office/drawing/2014/main" id="{6BF4D9EE-5817-E8FF-2F8A-7DA3DF520079}"/>
              </a:ext>
            </a:extLst>
          </p:cNvPr>
          <p:cNvPicPr>
            <a:picLocks noChangeAspect="1"/>
          </p:cNvPicPr>
          <p:nvPr/>
        </p:nvPicPr>
        <p:blipFill>
          <a:blip r:embed="rId4"/>
          <a:stretch>
            <a:fillRect/>
          </a:stretch>
        </p:blipFill>
        <p:spPr>
          <a:xfrm>
            <a:off x="1524000" y="926821"/>
            <a:ext cx="6510338" cy="4407179"/>
          </a:xfrm>
          <a:prstGeom prst="rect">
            <a:avLst/>
          </a:prstGeom>
        </p:spPr>
      </p:pic>
      <p:sp>
        <p:nvSpPr>
          <p:cNvPr id="12" name="Text Placeholder 6">
            <a:extLst>
              <a:ext uri="{FF2B5EF4-FFF2-40B4-BE49-F238E27FC236}">
                <a16:creationId xmlns:a16="http://schemas.microsoft.com/office/drawing/2014/main" id="{879EA367-D00A-B5AE-E205-151E29F8887E}"/>
              </a:ext>
            </a:extLst>
          </p:cNvPr>
          <p:cNvSpPr txBox="1"/>
          <p:nvPr/>
        </p:nvSpPr>
        <p:spPr>
          <a:xfrm>
            <a:off x="1085081" y="5664479"/>
            <a:ext cx="3167370" cy="533400"/>
          </a:xfrm>
          <a:prstGeom prst="rect">
            <a:avLst/>
          </a:prstGeom>
        </p:spPr>
        <p:txBody>
          <a:bodyPr>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HelveticaNeueLT Com 45 Lt" panose="020B0403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elveticaNeueLT Com 45 Lt" panose="020B0403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NeueLT Com 45 Lt" panose="020B0403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NeueLT Com 45 Lt" panose="020B0403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NeueLT Com 45 Lt" panose="020B0403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a:latin typeface="Arial" panose="020B0604020202020204" pitchFamily="34" charset="0"/>
              </a:rPr>
              <a:t>All open enrollment election changes are due by:  Nov 28, 2023</a:t>
            </a:r>
          </a:p>
          <a:p>
            <a:pPr marL="0" indent="0">
              <a:buNone/>
            </a:pPr>
            <a:endParaRPr lang="en-US" sz="2400" dirty="0">
              <a:latin typeface="Arial" panose="020B0604020202020204" pitchFamily="34" charset="0"/>
            </a:endParaRPr>
          </a:p>
        </p:txBody>
      </p:sp>
    </p:spTree>
    <p:extLst>
      <p:ext uri="{BB962C8B-B14F-4D97-AF65-F5344CB8AC3E}">
        <p14:creationId xmlns:p14="http://schemas.microsoft.com/office/powerpoint/2010/main" val="89215081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239" y="152400"/>
            <a:ext cx="4114800" cy="868362"/>
          </a:xfrm>
        </p:spPr>
        <p:txBody>
          <a:bodyPr>
            <a:normAutofit/>
          </a:bodyPr>
          <a:lstStyle/>
          <a:p>
            <a:r>
              <a:rPr lang="en-US" sz="3600" dirty="0"/>
              <a:t>Open Enrollment</a:t>
            </a:r>
          </a:p>
        </p:txBody>
      </p:sp>
      <p:sp>
        <p:nvSpPr>
          <p:cNvPr id="3" name="Content Placeholder 2">
            <a:extLst>
              <a:ext uri="{FF2B5EF4-FFF2-40B4-BE49-F238E27FC236}">
                <a16:creationId xmlns:a16="http://schemas.microsoft.com/office/drawing/2014/main" id="{51615392-7EDC-4201-97D7-93A850465351}"/>
              </a:ext>
            </a:extLst>
          </p:cNvPr>
          <p:cNvSpPr>
            <a:spLocks noGrp="1"/>
          </p:cNvSpPr>
          <p:nvPr>
            <p:ph idx="1"/>
          </p:nvPr>
        </p:nvSpPr>
        <p:spPr>
          <a:xfrm>
            <a:off x="258097" y="2402062"/>
            <a:ext cx="5163595" cy="3886201"/>
          </a:xfrm>
        </p:spPr>
        <p:txBody>
          <a:bodyPr>
            <a:normAutofit fontScale="55000" lnSpcReduction="20000"/>
          </a:bodyPr>
          <a:lstStyle/>
          <a:p>
            <a:endParaRPr lang="en-US" sz="3300" dirty="0">
              <a:solidFill>
                <a:srgbClr val="3F4443"/>
              </a:solidFill>
            </a:endParaRPr>
          </a:p>
          <a:p>
            <a:r>
              <a:rPr lang="en-US" sz="3300" dirty="0">
                <a:solidFill>
                  <a:srgbClr val="3F4443"/>
                </a:solidFill>
              </a:rPr>
              <a:t>Approved qualifying events include: </a:t>
            </a:r>
          </a:p>
          <a:p>
            <a:pPr lvl="1"/>
            <a:r>
              <a:rPr lang="en-US" sz="3300" dirty="0">
                <a:solidFill>
                  <a:srgbClr val="3F4443"/>
                </a:solidFill>
              </a:rPr>
              <a:t>Marriage or Divorce</a:t>
            </a:r>
          </a:p>
          <a:p>
            <a:pPr lvl="1"/>
            <a:r>
              <a:rPr lang="en-US" sz="3300" dirty="0">
                <a:solidFill>
                  <a:srgbClr val="3F4443"/>
                </a:solidFill>
              </a:rPr>
              <a:t>Death</a:t>
            </a:r>
          </a:p>
          <a:p>
            <a:pPr lvl="1"/>
            <a:r>
              <a:rPr lang="en-US" sz="3300" dirty="0">
                <a:solidFill>
                  <a:srgbClr val="3F4443"/>
                </a:solidFill>
              </a:rPr>
              <a:t>Birth or adoption of a dependent</a:t>
            </a:r>
          </a:p>
          <a:p>
            <a:pPr lvl="1"/>
            <a:r>
              <a:rPr lang="en-US" sz="3300" dirty="0">
                <a:solidFill>
                  <a:srgbClr val="3F4443"/>
                </a:solidFill>
              </a:rPr>
              <a:t>Change in employment status</a:t>
            </a:r>
          </a:p>
          <a:p>
            <a:pPr lvl="1"/>
            <a:r>
              <a:rPr lang="en-US" sz="3300" dirty="0">
                <a:solidFill>
                  <a:srgbClr val="3F4443"/>
                </a:solidFill>
              </a:rPr>
              <a:t>Change in dependent’s eligibility status</a:t>
            </a:r>
          </a:p>
          <a:p>
            <a:pPr lvl="1"/>
            <a:r>
              <a:rPr lang="en-US" sz="3300" dirty="0">
                <a:solidFill>
                  <a:srgbClr val="3F4443"/>
                </a:solidFill>
              </a:rPr>
              <a:t>Loss of or significant change to your current coverage</a:t>
            </a:r>
          </a:p>
          <a:p>
            <a:pPr lvl="1"/>
            <a:r>
              <a:rPr lang="en-US" sz="3300" dirty="0">
                <a:solidFill>
                  <a:srgbClr val="3F4443"/>
                </a:solidFill>
              </a:rPr>
              <a:t>Judgment, decree or court order</a:t>
            </a:r>
          </a:p>
          <a:p>
            <a:r>
              <a:rPr lang="en-US" sz="3300" dirty="0">
                <a:solidFill>
                  <a:srgbClr val="3F4443"/>
                </a:solidFill>
              </a:rPr>
              <a:t>Elections will remain effective for all of 2024. You have 30 days from the date of the qualifying event to notify HR and make changes. </a:t>
            </a:r>
          </a:p>
          <a:p>
            <a:endParaRPr lang="en-US" sz="2000" dirty="0"/>
          </a:p>
        </p:txBody>
      </p:sp>
      <p:pic>
        <p:nvPicPr>
          <p:cNvPr id="11" name="Picture 10">
            <a:extLst>
              <a:ext uri="{FF2B5EF4-FFF2-40B4-BE49-F238E27FC236}">
                <a16:creationId xmlns:a16="http://schemas.microsoft.com/office/drawing/2014/main" id="{BC95AC91-4AB5-80A8-58F6-0EF5A262C857}"/>
              </a:ext>
            </a:extLst>
          </p:cNvPr>
          <p:cNvPicPr>
            <a:picLocks noChangeAspect="1"/>
          </p:cNvPicPr>
          <p:nvPr/>
        </p:nvPicPr>
        <p:blipFill rotWithShape="1">
          <a:blip r:embed="rId3"/>
          <a:srcRect l="11967" r="7249"/>
          <a:stretch/>
        </p:blipFill>
        <p:spPr>
          <a:xfrm>
            <a:off x="5279922" y="2667000"/>
            <a:ext cx="3864077" cy="3164293"/>
          </a:xfrm>
          <a:prstGeom prst="rect">
            <a:avLst/>
          </a:prstGeom>
        </p:spPr>
      </p:pic>
      <p:sp>
        <p:nvSpPr>
          <p:cNvPr id="13" name="TextBox 12">
            <a:extLst>
              <a:ext uri="{FF2B5EF4-FFF2-40B4-BE49-F238E27FC236}">
                <a16:creationId xmlns:a16="http://schemas.microsoft.com/office/drawing/2014/main" id="{F6746744-9797-4282-33E0-A62F21070C4B}"/>
              </a:ext>
            </a:extLst>
          </p:cNvPr>
          <p:cNvSpPr txBox="1"/>
          <p:nvPr/>
        </p:nvSpPr>
        <p:spPr>
          <a:xfrm>
            <a:off x="258097" y="1035510"/>
            <a:ext cx="8406580" cy="1477328"/>
          </a:xfrm>
          <a:prstGeom prst="rect">
            <a:avLst/>
          </a:prstGeom>
          <a:noFill/>
        </p:spPr>
        <p:txBody>
          <a:bodyPr wrap="square">
            <a:spAutoFit/>
          </a:bodyPr>
          <a:lstStyle/>
          <a:p>
            <a:pPr marL="285750" indent="-285750">
              <a:buFont typeface="Arial" panose="020B0604020202020204" pitchFamily="34" charset="0"/>
              <a:buChar char="•"/>
            </a:pPr>
            <a:r>
              <a:rPr lang="en-US" sz="1800" dirty="0">
                <a:solidFill>
                  <a:srgbClr val="3F4443"/>
                </a:solidFill>
              </a:rPr>
              <a:t>Per IRS rules: </a:t>
            </a:r>
          </a:p>
          <a:p>
            <a:pPr marL="285750" indent="-285750">
              <a:buFont typeface="Arial" panose="020B0604020202020204" pitchFamily="34" charset="0"/>
              <a:buChar char="•"/>
            </a:pPr>
            <a:r>
              <a:rPr lang="en-US" sz="1800" dirty="0">
                <a:solidFill>
                  <a:srgbClr val="3F4443"/>
                </a:solidFill>
              </a:rPr>
              <a:t>This is your opportunity to make changes to your benefit elections and to review which dependents you will cover.</a:t>
            </a:r>
          </a:p>
          <a:p>
            <a:pPr marL="285750" indent="-285750">
              <a:buFont typeface="Arial" panose="020B0604020202020204" pitchFamily="34" charset="0"/>
              <a:buChar char="•"/>
            </a:pPr>
            <a:r>
              <a:rPr lang="en-US" sz="1800" dirty="0">
                <a:solidFill>
                  <a:srgbClr val="3F4443"/>
                </a:solidFill>
              </a:rPr>
              <a:t>Elections made during this period will remain in effect for 2024, unless you experience an IRS-approved “qualifying event”</a:t>
            </a:r>
          </a:p>
        </p:txBody>
      </p:sp>
    </p:spTree>
    <p:extLst>
      <p:ext uri="{BB962C8B-B14F-4D97-AF65-F5344CB8AC3E}">
        <p14:creationId xmlns:p14="http://schemas.microsoft.com/office/powerpoint/2010/main" val="352643574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lowchart: Connector 17">
            <a:extLst>
              <a:ext uri="{FF2B5EF4-FFF2-40B4-BE49-F238E27FC236}">
                <a16:creationId xmlns:a16="http://schemas.microsoft.com/office/drawing/2014/main" id="{B9D07774-0D81-4F74-8896-96BD5DC0B42E}"/>
              </a:ext>
            </a:extLst>
          </p:cNvPr>
          <p:cNvSpPr/>
          <p:nvPr/>
        </p:nvSpPr>
        <p:spPr>
          <a:xfrm>
            <a:off x="3927707" y="2493711"/>
            <a:ext cx="1288587" cy="1295400"/>
          </a:xfrm>
          <a:prstGeom prst="flowChart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48807" y="233362"/>
            <a:ext cx="8229600" cy="868362"/>
          </a:xfrm>
        </p:spPr>
        <p:txBody>
          <a:bodyPr>
            <a:normAutofit/>
          </a:bodyPr>
          <a:lstStyle/>
          <a:p>
            <a:r>
              <a:rPr lang="en-US" sz="3600" dirty="0"/>
              <a:t>Who is Eligible?</a:t>
            </a:r>
          </a:p>
        </p:txBody>
      </p:sp>
      <p:grpSp>
        <p:nvGrpSpPr>
          <p:cNvPr id="7" name="Group 6">
            <a:extLst>
              <a:ext uri="{FF2B5EF4-FFF2-40B4-BE49-F238E27FC236}">
                <a16:creationId xmlns:a16="http://schemas.microsoft.com/office/drawing/2014/main" id="{F04C4EA9-C3F3-419D-BEDD-4727BA298BA8}"/>
              </a:ext>
            </a:extLst>
          </p:cNvPr>
          <p:cNvGrpSpPr/>
          <p:nvPr/>
        </p:nvGrpSpPr>
        <p:grpSpPr>
          <a:xfrm>
            <a:off x="967770" y="2493711"/>
            <a:ext cx="1219200" cy="1295400"/>
            <a:chOff x="1066800" y="1600200"/>
            <a:chExt cx="1219200" cy="1295400"/>
          </a:xfrm>
        </p:grpSpPr>
        <p:sp>
          <p:nvSpPr>
            <p:cNvPr id="6" name="Flowchart: Connector 5">
              <a:extLst>
                <a:ext uri="{FF2B5EF4-FFF2-40B4-BE49-F238E27FC236}">
                  <a16:creationId xmlns:a16="http://schemas.microsoft.com/office/drawing/2014/main" id="{0BDC4AE8-BC38-4088-8BBB-39A723C9247B}"/>
                </a:ext>
              </a:extLst>
            </p:cNvPr>
            <p:cNvSpPr/>
            <p:nvPr/>
          </p:nvSpPr>
          <p:spPr>
            <a:xfrm>
              <a:off x="1066800" y="1600200"/>
              <a:ext cx="1219200" cy="1295400"/>
            </a:xfrm>
            <a:prstGeom prst="flowChart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Man">
              <a:extLst>
                <a:ext uri="{FF2B5EF4-FFF2-40B4-BE49-F238E27FC236}">
                  <a16:creationId xmlns:a16="http://schemas.microsoft.com/office/drawing/2014/main" id="{2184B8A5-F997-4C79-8E89-D834635D72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9200" y="1752600"/>
              <a:ext cx="914400" cy="914400"/>
            </a:xfrm>
            <a:prstGeom prst="rect">
              <a:avLst/>
            </a:prstGeom>
          </p:spPr>
        </p:pic>
      </p:grpSp>
      <p:cxnSp>
        <p:nvCxnSpPr>
          <p:cNvPr id="9" name="Straight Connector 8">
            <a:extLst>
              <a:ext uri="{FF2B5EF4-FFF2-40B4-BE49-F238E27FC236}">
                <a16:creationId xmlns:a16="http://schemas.microsoft.com/office/drawing/2014/main" id="{15133485-BA69-488E-8B44-BFCEB9B58CD3}"/>
              </a:ext>
            </a:extLst>
          </p:cNvPr>
          <p:cNvCxnSpPr>
            <a:cxnSpLocks/>
          </p:cNvCxnSpPr>
          <p:nvPr/>
        </p:nvCxnSpPr>
        <p:spPr>
          <a:xfrm>
            <a:off x="3101370" y="2386213"/>
            <a:ext cx="0" cy="4489938"/>
          </a:xfrm>
          <a:prstGeom prst="line">
            <a:avLst/>
          </a:prstGeom>
          <a:ln>
            <a:solidFill>
              <a:srgbClr val="FF4713"/>
            </a:solidFill>
          </a:ln>
        </p:spPr>
        <p:style>
          <a:lnRef idx="1">
            <a:schemeClr val="accent1"/>
          </a:lnRef>
          <a:fillRef idx="0">
            <a:schemeClr val="accent1"/>
          </a:fillRef>
          <a:effectRef idx="0">
            <a:schemeClr val="accent1"/>
          </a:effectRef>
          <a:fontRef idx="minor">
            <a:schemeClr val="tx1"/>
          </a:fontRef>
        </p:style>
      </p:cxnSp>
      <p:pic>
        <p:nvPicPr>
          <p:cNvPr id="15" name="Graphic 14" descr="Man and woman">
            <a:extLst>
              <a:ext uri="{FF2B5EF4-FFF2-40B4-BE49-F238E27FC236}">
                <a16:creationId xmlns:a16="http://schemas.microsoft.com/office/drawing/2014/main" id="{D2049DFE-B369-49D7-9B00-720E151955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91970" y="2646112"/>
            <a:ext cx="960062" cy="960062"/>
          </a:xfrm>
          <a:prstGeom prst="rect">
            <a:avLst/>
          </a:prstGeom>
        </p:spPr>
      </p:pic>
      <p:pic>
        <p:nvPicPr>
          <p:cNvPr id="19" name="Picture 18">
            <a:extLst>
              <a:ext uri="{FF2B5EF4-FFF2-40B4-BE49-F238E27FC236}">
                <a16:creationId xmlns:a16="http://schemas.microsoft.com/office/drawing/2014/main" id="{4057330C-8259-4A20-A2FA-B3E7CBF73F9F}"/>
              </a:ext>
            </a:extLst>
          </p:cNvPr>
          <p:cNvPicPr>
            <a:picLocks noChangeAspect="1"/>
          </p:cNvPicPr>
          <p:nvPr/>
        </p:nvPicPr>
        <p:blipFill>
          <a:blip r:embed="rId7"/>
          <a:stretch>
            <a:fillRect/>
          </a:stretch>
        </p:blipFill>
        <p:spPr>
          <a:xfrm>
            <a:off x="6957031" y="2496647"/>
            <a:ext cx="1286367" cy="1292464"/>
          </a:xfrm>
          <a:prstGeom prst="rect">
            <a:avLst/>
          </a:prstGeom>
        </p:spPr>
      </p:pic>
      <p:pic>
        <p:nvPicPr>
          <p:cNvPr id="21" name="Graphic 20" descr="Child with balloon">
            <a:extLst>
              <a:ext uri="{FF2B5EF4-FFF2-40B4-BE49-F238E27FC236}">
                <a16:creationId xmlns:a16="http://schemas.microsoft.com/office/drawing/2014/main" id="{61C71C11-7C72-4437-9771-24CB38176E2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43014" y="2646111"/>
            <a:ext cx="914400" cy="914400"/>
          </a:xfrm>
          <a:prstGeom prst="rect">
            <a:avLst/>
          </a:prstGeom>
        </p:spPr>
      </p:pic>
      <p:sp>
        <p:nvSpPr>
          <p:cNvPr id="22" name="TextBox 21">
            <a:extLst>
              <a:ext uri="{FF2B5EF4-FFF2-40B4-BE49-F238E27FC236}">
                <a16:creationId xmlns:a16="http://schemas.microsoft.com/office/drawing/2014/main" id="{37BD6A08-618C-47A2-950F-D058EF1391A9}"/>
              </a:ext>
            </a:extLst>
          </p:cNvPr>
          <p:cNvSpPr txBox="1"/>
          <p:nvPr/>
        </p:nvSpPr>
        <p:spPr>
          <a:xfrm>
            <a:off x="510582" y="4017711"/>
            <a:ext cx="2133578" cy="923330"/>
          </a:xfrm>
          <a:prstGeom prst="rect">
            <a:avLst/>
          </a:prstGeom>
          <a:noFill/>
        </p:spPr>
        <p:txBody>
          <a:bodyPr wrap="square" rtlCol="0">
            <a:spAutoFit/>
          </a:bodyPr>
          <a:lstStyle/>
          <a:p>
            <a:pPr algn="ctr"/>
            <a:r>
              <a:rPr lang="en-US" dirty="0">
                <a:solidFill>
                  <a:srgbClr val="3F4443"/>
                </a:solidFill>
              </a:rPr>
              <a:t>Full-Time employee working at least 30 hours per week </a:t>
            </a:r>
          </a:p>
        </p:txBody>
      </p:sp>
      <p:sp>
        <p:nvSpPr>
          <p:cNvPr id="24" name="TextBox 23">
            <a:extLst>
              <a:ext uri="{FF2B5EF4-FFF2-40B4-BE49-F238E27FC236}">
                <a16:creationId xmlns:a16="http://schemas.microsoft.com/office/drawing/2014/main" id="{5D9B6893-95F6-46C5-94D5-C7F41CDCE6AE}"/>
              </a:ext>
            </a:extLst>
          </p:cNvPr>
          <p:cNvSpPr txBox="1"/>
          <p:nvPr/>
        </p:nvSpPr>
        <p:spPr>
          <a:xfrm>
            <a:off x="3364216" y="4017711"/>
            <a:ext cx="2415567" cy="923330"/>
          </a:xfrm>
          <a:prstGeom prst="rect">
            <a:avLst/>
          </a:prstGeom>
          <a:noFill/>
        </p:spPr>
        <p:txBody>
          <a:bodyPr wrap="square" rtlCol="0">
            <a:spAutoFit/>
          </a:bodyPr>
          <a:lstStyle/>
          <a:p>
            <a:pPr algn="ctr"/>
            <a:r>
              <a:rPr lang="en-US" dirty="0">
                <a:solidFill>
                  <a:srgbClr val="3F4443"/>
                </a:solidFill>
              </a:rPr>
              <a:t>Spouses </a:t>
            </a:r>
          </a:p>
          <a:p>
            <a:pPr algn="ctr"/>
            <a:endParaRPr lang="en-US" dirty="0">
              <a:solidFill>
                <a:srgbClr val="3F4443"/>
              </a:solidFill>
            </a:endParaRPr>
          </a:p>
          <a:p>
            <a:pPr algn="ctr"/>
            <a:r>
              <a:rPr lang="en-US" dirty="0">
                <a:solidFill>
                  <a:srgbClr val="3F4443"/>
                </a:solidFill>
              </a:rPr>
              <a:t>Court Decree Spouse </a:t>
            </a:r>
          </a:p>
        </p:txBody>
      </p:sp>
      <p:sp>
        <p:nvSpPr>
          <p:cNvPr id="25" name="TextBox 24">
            <a:extLst>
              <a:ext uri="{FF2B5EF4-FFF2-40B4-BE49-F238E27FC236}">
                <a16:creationId xmlns:a16="http://schemas.microsoft.com/office/drawing/2014/main" id="{990C25A4-BFE8-4F12-AFD1-6D724FB5813C}"/>
              </a:ext>
            </a:extLst>
          </p:cNvPr>
          <p:cNvSpPr txBox="1"/>
          <p:nvPr/>
        </p:nvSpPr>
        <p:spPr>
          <a:xfrm>
            <a:off x="6377974" y="4003052"/>
            <a:ext cx="2590796" cy="2862322"/>
          </a:xfrm>
          <a:prstGeom prst="rect">
            <a:avLst/>
          </a:prstGeom>
          <a:noFill/>
        </p:spPr>
        <p:txBody>
          <a:bodyPr wrap="square" rtlCol="0">
            <a:spAutoFit/>
          </a:bodyPr>
          <a:lstStyle/>
          <a:p>
            <a:pPr algn="ctr"/>
            <a:r>
              <a:rPr lang="en-US" dirty="0">
                <a:solidFill>
                  <a:srgbClr val="3F4443"/>
                </a:solidFill>
              </a:rPr>
              <a:t>Dependents:</a:t>
            </a:r>
          </a:p>
          <a:p>
            <a:pPr algn="ctr"/>
            <a:endParaRPr lang="en-US" dirty="0">
              <a:solidFill>
                <a:srgbClr val="3F4443"/>
              </a:solidFill>
            </a:endParaRPr>
          </a:p>
          <a:p>
            <a:pPr algn="ctr"/>
            <a:r>
              <a:rPr lang="en-US" dirty="0">
                <a:solidFill>
                  <a:srgbClr val="3F4443"/>
                </a:solidFill>
              </a:rPr>
              <a:t>Unmarried &amp; married child(ren) to age 26 </a:t>
            </a:r>
          </a:p>
          <a:p>
            <a:pPr algn="ctr"/>
            <a:endParaRPr lang="en-US" dirty="0">
              <a:solidFill>
                <a:srgbClr val="3F4443"/>
              </a:solidFill>
            </a:endParaRPr>
          </a:p>
          <a:p>
            <a:pPr algn="ctr"/>
            <a:r>
              <a:rPr lang="en-US" dirty="0">
                <a:solidFill>
                  <a:srgbClr val="3F4443"/>
                </a:solidFill>
              </a:rPr>
              <a:t>Full-Time Student to age 26 </a:t>
            </a:r>
          </a:p>
          <a:p>
            <a:pPr algn="ctr"/>
            <a:endParaRPr lang="en-US" dirty="0">
              <a:solidFill>
                <a:srgbClr val="3F4443"/>
              </a:solidFill>
            </a:endParaRPr>
          </a:p>
          <a:p>
            <a:pPr algn="ctr"/>
            <a:r>
              <a:rPr lang="en-US" dirty="0">
                <a:solidFill>
                  <a:srgbClr val="3F4443"/>
                </a:solidFill>
              </a:rPr>
              <a:t>Court Decree Dependent </a:t>
            </a:r>
          </a:p>
        </p:txBody>
      </p:sp>
      <p:cxnSp>
        <p:nvCxnSpPr>
          <p:cNvPr id="29" name="Straight Connector 28">
            <a:extLst>
              <a:ext uri="{FF2B5EF4-FFF2-40B4-BE49-F238E27FC236}">
                <a16:creationId xmlns:a16="http://schemas.microsoft.com/office/drawing/2014/main" id="{DF762B4C-71F9-49E5-91A0-B1E7C6B8C8B1}"/>
              </a:ext>
            </a:extLst>
          </p:cNvPr>
          <p:cNvCxnSpPr/>
          <p:nvPr/>
        </p:nvCxnSpPr>
        <p:spPr>
          <a:xfrm>
            <a:off x="6073170" y="2375436"/>
            <a:ext cx="0" cy="4489938"/>
          </a:xfrm>
          <a:prstGeom prst="line">
            <a:avLst/>
          </a:prstGeom>
          <a:ln>
            <a:solidFill>
              <a:srgbClr val="FF471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11651F1-A248-7DC1-A608-306FA297E269}"/>
              </a:ext>
            </a:extLst>
          </p:cNvPr>
          <p:cNvPicPr>
            <a:picLocks noChangeAspect="1"/>
          </p:cNvPicPr>
          <p:nvPr/>
        </p:nvPicPr>
        <p:blipFill>
          <a:blip r:embed="rId10"/>
          <a:stretch>
            <a:fillRect/>
          </a:stretch>
        </p:blipFill>
        <p:spPr>
          <a:xfrm>
            <a:off x="4500853" y="-8537"/>
            <a:ext cx="3235347" cy="2273648"/>
          </a:xfrm>
          <a:prstGeom prst="rect">
            <a:avLst/>
          </a:prstGeom>
        </p:spPr>
      </p:pic>
    </p:spTree>
    <p:extLst>
      <p:ext uri="{BB962C8B-B14F-4D97-AF65-F5344CB8AC3E}">
        <p14:creationId xmlns:p14="http://schemas.microsoft.com/office/powerpoint/2010/main" val="419592686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a:lnSpc>
                <a:spcPct val="90000"/>
              </a:lnSpc>
            </a:pPr>
            <a:r>
              <a:rPr lang="en-US" dirty="0"/>
              <a:t>UHC Medical/Rx </a:t>
            </a:r>
            <a:br>
              <a:rPr lang="en-US" dirty="0"/>
            </a:br>
            <a:endParaRPr lang="en-US" dirty="0"/>
          </a:p>
        </p:txBody>
      </p:sp>
      <p:pic>
        <p:nvPicPr>
          <p:cNvPr id="6" name="Picture 5">
            <a:extLst>
              <a:ext uri="{FF2B5EF4-FFF2-40B4-BE49-F238E27FC236}">
                <a16:creationId xmlns:a16="http://schemas.microsoft.com/office/drawing/2014/main" id="{1026EDF1-40A2-4E53-A47E-1ED3D049DF15}"/>
              </a:ext>
            </a:extLst>
          </p:cNvPr>
          <p:cNvPicPr>
            <a:picLocks noChangeAspect="1"/>
          </p:cNvPicPr>
          <p:nvPr/>
        </p:nvPicPr>
        <p:blipFill>
          <a:blip r:embed="rId3"/>
          <a:stretch>
            <a:fillRect/>
          </a:stretch>
        </p:blipFill>
        <p:spPr>
          <a:xfrm>
            <a:off x="974981" y="1312807"/>
            <a:ext cx="7184068" cy="4525963"/>
          </a:xfrm>
          <a:prstGeom prst="rect">
            <a:avLst/>
          </a:prstGeom>
          <a:noFill/>
        </p:spPr>
      </p:pic>
    </p:spTree>
    <p:extLst>
      <p:ext uri="{BB962C8B-B14F-4D97-AF65-F5344CB8AC3E}">
        <p14:creationId xmlns:p14="http://schemas.microsoft.com/office/powerpoint/2010/main" val="111496628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93CAC43-2216-D8DD-B0AE-63B19CEED1B1}"/>
              </a:ext>
            </a:extLst>
          </p:cNvPr>
          <p:cNvSpPr>
            <a:spLocks noGrp="1"/>
          </p:cNvSpPr>
          <p:nvPr>
            <p:ph type="title"/>
          </p:nvPr>
        </p:nvSpPr>
        <p:spPr>
          <a:xfrm>
            <a:off x="2819400" y="147935"/>
            <a:ext cx="6477000" cy="868362"/>
          </a:xfrm>
        </p:spPr>
        <p:txBody>
          <a:bodyPr/>
          <a:lstStyle/>
          <a:p>
            <a:pPr algn="l"/>
            <a:r>
              <a:rPr lang="en-US" dirty="0">
                <a:solidFill>
                  <a:srgbClr val="FF4713"/>
                </a:solidFill>
              </a:rPr>
              <a:t>UHC Medical Highlights </a:t>
            </a:r>
            <a:endParaRPr lang="en-US" sz="1600" dirty="0">
              <a:solidFill>
                <a:srgbClr val="FF4713"/>
              </a:solidFill>
            </a:endParaRPr>
          </a:p>
        </p:txBody>
      </p:sp>
      <p:sp>
        <p:nvSpPr>
          <p:cNvPr id="12" name="TextBox 11">
            <a:extLst>
              <a:ext uri="{FF2B5EF4-FFF2-40B4-BE49-F238E27FC236}">
                <a16:creationId xmlns:a16="http://schemas.microsoft.com/office/drawing/2014/main" id="{DBBF0E2D-E1D9-BEED-2C86-6EB8039195DA}"/>
              </a:ext>
            </a:extLst>
          </p:cNvPr>
          <p:cNvSpPr txBox="1"/>
          <p:nvPr/>
        </p:nvSpPr>
        <p:spPr>
          <a:xfrm>
            <a:off x="3585988" y="6063734"/>
            <a:ext cx="5266802" cy="646331"/>
          </a:xfrm>
          <a:prstGeom prst="rect">
            <a:avLst/>
          </a:prstGeom>
          <a:noFill/>
        </p:spPr>
        <p:txBody>
          <a:bodyPr wrap="square" rtlCol="0">
            <a:spAutoFit/>
          </a:bodyPr>
          <a:lstStyle/>
          <a:p>
            <a:r>
              <a:rPr lang="en-US" sz="1200" dirty="0">
                <a:solidFill>
                  <a:schemeClr val="tx1">
                    <a:lumMod val="65000"/>
                    <a:lumOff val="35000"/>
                  </a:schemeClr>
                </a:solidFill>
                <a:latin typeface="Arial" panose="020B0604020202020204" pitchFamily="34" charset="0"/>
              </a:rPr>
              <a:t>*The deductible is calculated on an embedded basis.</a:t>
            </a:r>
          </a:p>
          <a:p>
            <a:r>
              <a:rPr lang="en-US" sz="1200" dirty="0">
                <a:solidFill>
                  <a:schemeClr val="tx1">
                    <a:lumMod val="65000"/>
                    <a:lumOff val="35000"/>
                  </a:schemeClr>
                </a:solidFill>
                <a:latin typeface="Arial" panose="020B0604020202020204" pitchFamily="34" charset="0"/>
              </a:rPr>
              <a:t>**The out-of-pocket maximum includes the deductible all eligible copays and coinsurance amounts</a:t>
            </a:r>
            <a:r>
              <a:rPr lang="en-US" sz="1200" dirty="0">
                <a:solidFill>
                  <a:schemeClr val="bg1"/>
                </a:solidFill>
                <a:latin typeface="Arial" panose="020B0604020202020204" pitchFamily="34" charset="0"/>
              </a:rPr>
              <a:t>.</a:t>
            </a:r>
          </a:p>
        </p:txBody>
      </p:sp>
      <p:graphicFrame>
        <p:nvGraphicFramePr>
          <p:cNvPr id="13" name="Medical_Plan_Table_1">
            <a:extLst>
              <a:ext uri="{FF2B5EF4-FFF2-40B4-BE49-F238E27FC236}">
                <a16:creationId xmlns:a16="http://schemas.microsoft.com/office/drawing/2014/main" id="{138847E6-148F-4990-DF61-EC3AE9A7F89F}"/>
              </a:ext>
            </a:extLst>
          </p:cNvPr>
          <p:cNvGraphicFramePr>
            <a:graphicFrameLocks noGrp="1"/>
          </p:cNvGraphicFramePr>
          <p:nvPr>
            <p:extLst>
              <p:ext uri="{D42A27DB-BD31-4B8C-83A1-F6EECF244321}">
                <p14:modId xmlns:p14="http://schemas.microsoft.com/office/powerpoint/2010/main" val="483291178"/>
              </p:ext>
            </p:extLst>
          </p:nvPr>
        </p:nvGraphicFramePr>
        <p:xfrm>
          <a:off x="233187" y="1795759"/>
          <a:ext cx="8468741" cy="4297680"/>
        </p:xfrm>
        <a:graphic>
          <a:graphicData uri="http://schemas.openxmlformats.org/drawingml/2006/table">
            <a:tbl>
              <a:tblPr firstRow="1" bandRow="1">
                <a:tableStyleId>{7E9639D4-E3E2-4D34-9284-5A2195B3D0D7}</a:tableStyleId>
              </a:tblPr>
              <a:tblGrid>
                <a:gridCol w="2884805">
                  <a:extLst>
                    <a:ext uri="{9D8B030D-6E8A-4147-A177-3AD203B41FA5}">
                      <a16:colId xmlns:a16="http://schemas.microsoft.com/office/drawing/2014/main" val="20000"/>
                    </a:ext>
                  </a:extLst>
                </a:gridCol>
                <a:gridCol w="2791968">
                  <a:extLst>
                    <a:ext uri="{9D8B030D-6E8A-4147-A177-3AD203B41FA5}">
                      <a16:colId xmlns:a16="http://schemas.microsoft.com/office/drawing/2014/main" val="20001"/>
                    </a:ext>
                  </a:extLst>
                </a:gridCol>
                <a:gridCol w="2791968">
                  <a:extLst>
                    <a:ext uri="{9D8B030D-6E8A-4147-A177-3AD203B41FA5}">
                      <a16:colId xmlns:a16="http://schemas.microsoft.com/office/drawing/2014/main" val="20002"/>
                    </a:ext>
                  </a:extLst>
                </a:gridCol>
              </a:tblGrid>
              <a:tr h="210312">
                <a:tc>
                  <a:txBody>
                    <a:bodyPr/>
                    <a:lstStyle/>
                    <a:p>
                      <a:endParaRPr lang="en-US" sz="1050" b="1" dirty="0">
                        <a:solidFill>
                          <a:schemeClr val="bg1"/>
                        </a:solidFill>
                      </a:endParaRPr>
                    </a:p>
                  </a:txBody>
                  <a:tcPr anchor="ctr">
                    <a:solidFill>
                      <a:srgbClr val="FF4713"/>
                    </a:solidFill>
                  </a:tcPr>
                </a:tc>
                <a:tc>
                  <a:txBody>
                    <a:bodyPr/>
                    <a:lstStyle/>
                    <a:p>
                      <a:pPr algn="ctr"/>
                      <a:r>
                        <a:rPr lang="en-US" sz="1200" b="1" dirty="0">
                          <a:solidFill>
                            <a:schemeClr val="bg1"/>
                          </a:solidFill>
                        </a:rPr>
                        <a:t>HDHP HSA</a:t>
                      </a:r>
                    </a:p>
                  </a:txBody>
                  <a:tcPr anchor="ctr">
                    <a:solidFill>
                      <a:srgbClr val="FF4713"/>
                    </a:solidFill>
                  </a:tcPr>
                </a:tc>
                <a:tc>
                  <a:txBody>
                    <a:bodyPr/>
                    <a:lstStyle/>
                    <a:p>
                      <a:pPr algn="ctr"/>
                      <a:r>
                        <a:rPr lang="en-US" sz="1200" b="1" dirty="0">
                          <a:solidFill>
                            <a:schemeClr val="bg1"/>
                          </a:solidFill>
                        </a:rPr>
                        <a:t>PPO</a:t>
                      </a:r>
                    </a:p>
                  </a:txBody>
                  <a:tcPr anchor="ctr">
                    <a:solidFill>
                      <a:srgbClr val="FF4713"/>
                    </a:solidFill>
                  </a:tcPr>
                </a:tc>
                <a:extLst>
                  <a:ext uri="{0D108BD9-81ED-4DB2-BD59-A6C34878D82A}">
                    <a16:rowId xmlns:a16="http://schemas.microsoft.com/office/drawing/2014/main" val="10000"/>
                  </a:ext>
                </a:extLst>
              </a:tr>
              <a:tr h="274320">
                <a:tc>
                  <a:txBody>
                    <a:bodyPr/>
                    <a:lstStyle/>
                    <a:p>
                      <a:r>
                        <a:rPr lang="en-US" sz="1400" dirty="0">
                          <a:solidFill>
                            <a:srgbClr val="3F4443"/>
                          </a:solidFill>
                        </a:rPr>
                        <a:t>Annual</a:t>
                      </a:r>
                      <a:r>
                        <a:rPr lang="en-US" sz="1400" baseline="0" dirty="0">
                          <a:solidFill>
                            <a:srgbClr val="3F4443"/>
                          </a:solidFill>
                        </a:rPr>
                        <a:t> Deductible</a:t>
                      </a:r>
                      <a:endParaRPr lang="en-US" sz="1400" dirty="0">
                        <a:solidFill>
                          <a:srgbClr val="3F4443"/>
                        </a:solidFill>
                      </a:endParaRPr>
                    </a:p>
                  </a:txBody>
                  <a:tcPr anchor="ctr"/>
                </a:tc>
                <a:tc>
                  <a:txBody>
                    <a:bodyPr/>
                    <a:lstStyle/>
                    <a:p>
                      <a:pPr algn="ctr"/>
                      <a:r>
                        <a:rPr lang="en-US" sz="1400" dirty="0">
                          <a:solidFill>
                            <a:srgbClr val="3F4443"/>
                          </a:solidFill>
                        </a:rPr>
                        <a:t>$5,000 per individual
$10,000 per family</a:t>
                      </a:r>
                    </a:p>
                  </a:txBody>
                  <a:tcPr anchor="ctr"/>
                </a:tc>
                <a:tc>
                  <a:txBody>
                    <a:bodyPr/>
                    <a:lstStyle/>
                    <a:p>
                      <a:pPr algn="ctr"/>
                      <a:r>
                        <a:rPr lang="en-US" sz="1400" dirty="0">
                          <a:solidFill>
                            <a:srgbClr val="3F4443"/>
                          </a:solidFill>
                        </a:rPr>
                        <a:t>$4,000 per individual
$8,000 per family</a:t>
                      </a:r>
                    </a:p>
                  </a:txBody>
                  <a:tcPr anchor="ctr"/>
                </a:tc>
                <a:extLst>
                  <a:ext uri="{0D108BD9-81ED-4DB2-BD59-A6C34878D82A}">
                    <a16:rowId xmlns:a16="http://schemas.microsoft.com/office/drawing/2014/main" val="10001"/>
                  </a:ext>
                </a:extLst>
              </a:tr>
              <a:tr h="274320">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Annual Out-of-Pocket Maximum**</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$6,750 per individual
$13,500 per family</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$7,900 per individual
$15,800 per family</a:t>
                      </a:r>
                    </a:p>
                  </a:txBody>
                  <a:tcPr anchor="ctr"/>
                </a:tc>
                <a:extLst>
                  <a:ext uri="{0D108BD9-81ED-4DB2-BD59-A6C34878D82A}">
                    <a16:rowId xmlns:a16="http://schemas.microsoft.com/office/drawing/2014/main" val="10002"/>
                  </a:ext>
                </a:extLst>
              </a:tr>
              <a:tr h="274320">
                <a:tc>
                  <a:txBody>
                    <a:bodyPr/>
                    <a:lstStyle/>
                    <a:p>
                      <a:r>
                        <a:rPr lang="en-US" sz="1400" dirty="0">
                          <a:solidFill>
                            <a:srgbClr val="3F4443"/>
                          </a:solidFill>
                        </a:rPr>
                        <a:t>Plan Coinsurance</a:t>
                      </a:r>
                    </a:p>
                  </a:txBody>
                  <a:tcPr anchor="ctr"/>
                </a:tc>
                <a:tc>
                  <a:txBody>
                    <a:bodyPr/>
                    <a:lstStyle/>
                    <a:p>
                      <a:pPr algn="ctr"/>
                      <a:r>
                        <a:rPr lang="en-US" sz="1400" dirty="0">
                          <a:solidFill>
                            <a:srgbClr val="3F4443"/>
                          </a:solidFill>
                        </a:rPr>
                        <a:t>80% in most cases</a:t>
                      </a:r>
                    </a:p>
                  </a:txBody>
                  <a:tcPr anchor="ctr"/>
                </a:tc>
                <a:tc>
                  <a:txBody>
                    <a:bodyPr/>
                    <a:lstStyle/>
                    <a:p>
                      <a:pPr algn="ctr"/>
                      <a:r>
                        <a:rPr lang="en-US" sz="1400" dirty="0">
                          <a:solidFill>
                            <a:srgbClr val="3F4443"/>
                          </a:solidFill>
                        </a:rPr>
                        <a:t>70% in most cases</a:t>
                      </a:r>
                    </a:p>
                  </a:txBody>
                  <a:tcPr anchor="ctr"/>
                </a:tc>
                <a:extLst>
                  <a:ext uri="{0D108BD9-81ED-4DB2-BD59-A6C34878D82A}">
                    <a16:rowId xmlns:a16="http://schemas.microsoft.com/office/drawing/2014/main" val="10003"/>
                  </a:ext>
                </a:extLst>
              </a:tr>
              <a:tr h="274320">
                <a:tc>
                  <a:txBody>
                    <a:bodyPr/>
                    <a:lstStyle/>
                    <a:p>
                      <a:r>
                        <a:rPr lang="en-US" sz="1400" dirty="0">
                          <a:solidFill>
                            <a:srgbClr val="3F4443"/>
                          </a:solidFill>
                        </a:rPr>
                        <a:t>Primary Office Visit</a:t>
                      </a:r>
                    </a:p>
                  </a:txBody>
                  <a:tcPr anchor="ctr"/>
                </a:tc>
                <a:tc>
                  <a:txBody>
                    <a:bodyPr/>
                    <a:lstStyle/>
                    <a:p>
                      <a:pPr algn="ctr"/>
                      <a:r>
                        <a:rPr lang="en-US" sz="1400" dirty="0">
                          <a:solidFill>
                            <a:srgbClr val="3F4443"/>
                          </a:solidFill>
                        </a:rPr>
                        <a:t>DN: Deductible then 80% </a:t>
                      </a:r>
                    </a:p>
                    <a:p>
                      <a:pPr algn="ctr"/>
                      <a:r>
                        <a:rPr lang="en-US" sz="1400" dirty="0">
                          <a:solidFill>
                            <a:srgbClr val="3F4443"/>
                          </a:solidFill>
                        </a:rPr>
                        <a:t>N: Deductible then 60% </a:t>
                      </a:r>
                    </a:p>
                  </a:txBody>
                  <a:tcPr anchor="ctr"/>
                </a:tc>
                <a:tc>
                  <a:txBody>
                    <a:bodyPr/>
                    <a:lstStyle/>
                    <a:p>
                      <a:pPr algn="ctr"/>
                      <a:r>
                        <a:rPr lang="en-US" sz="1400" dirty="0">
                          <a:solidFill>
                            <a:srgbClr val="3F4443"/>
                          </a:solidFill>
                        </a:rPr>
                        <a:t>$40 copay</a:t>
                      </a:r>
                    </a:p>
                  </a:txBody>
                  <a:tcPr anchor="ctr"/>
                </a:tc>
                <a:extLst>
                  <a:ext uri="{0D108BD9-81ED-4DB2-BD59-A6C34878D82A}">
                    <a16:rowId xmlns:a16="http://schemas.microsoft.com/office/drawing/2014/main" val="10004"/>
                  </a:ext>
                </a:extLst>
              </a:tr>
              <a:tr h="274320">
                <a:tc>
                  <a:txBody>
                    <a:bodyPr/>
                    <a:lstStyle/>
                    <a:p>
                      <a:r>
                        <a:rPr lang="en-US" sz="1400" dirty="0">
                          <a:solidFill>
                            <a:srgbClr val="3F4443"/>
                          </a:solidFill>
                        </a:rPr>
                        <a:t>Specialty Office Visit </a:t>
                      </a:r>
                    </a:p>
                  </a:txBody>
                  <a:tcPr anchor="ctr"/>
                </a:tc>
                <a:tc>
                  <a:txBody>
                    <a:bodyPr/>
                    <a:lstStyle/>
                    <a:p>
                      <a:pPr algn="ctr"/>
                      <a:r>
                        <a:rPr lang="en-US" sz="1400" dirty="0">
                          <a:solidFill>
                            <a:srgbClr val="3F4443"/>
                          </a:solidFill>
                        </a:rPr>
                        <a:t>DN: Deductible then 80% </a:t>
                      </a:r>
                    </a:p>
                    <a:p>
                      <a:pPr algn="ctr"/>
                      <a:r>
                        <a:rPr lang="en-US" sz="1400" dirty="0">
                          <a:solidFill>
                            <a:srgbClr val="3F4443"/>
                          </a:solidFill>
                        </a:rPr>
                        <a:t>N: Deductible then 60% </a:t>
                      </a:r>
                    </a:p>
                  </a:txBody>
                  <a:tcPr anchor="ctr"/>
                </a:tc>
                <a:tc>
                  <a:txBody>
                    <a:bodyPr/>
                    <a:lstStyle/>
                    <a:p>
                      <a:pPr algn="ctr"/>
                      <a:r>
                        <a:rPr lang="en-US" sz="1400" dirty="0">
                          <a:solidFill>
                            <a:srgbClr val="3F4443"/>
                          </a:solidFill>
                        </a:rPr>
                        <a:t>DN: $60 copay / N: $100 copay</a:t>
                      </a:r>
                    </a:p>
                  </a:txBody>
                  <a:tcPr anchor="ctr"/>
                </a:tc>
                <a:extLst>
                  <a:ext uri="{0D108BD9-81ED-4DB2-BD59-A6C34878D82A}">
                    <a16:rowId xmlns:a16="http://schemas.microsoft.com/office/drawing/2014/main" val="4011521289"/>
                  </a:ext>
                </a:extLst>
              </a:tr>
              <a:tr h="274320">
                <a:tc>
                  <a:txBody>
                    <a:bodyPr/>
                    <a:lstStyle/>
                    <a:p>
                      <a:r>
                        <a:rPr lang="en-US" sz="1400" dirty="0">
                          <a:solidFill>
                            <a:srgbClr val="3F4443"/>
                          </a:solidFill>
                        </a:rPr>
                        <a:t>Lab &amp; X-ray</a:t>
                      </a:r>
                    </a:p>
                  </a:txBody>
                  <a:tcPr anchor="ctr"/>
                </a:tc>
                <a:tc>
                  <a:txBody>
                    <a:bodyPr/>
                    <a:lstStyle/>
                    <a:p>
                      <a:pPr algn="ctr"/>
                      <a:r>
                        <a:rPr lang="en-US" sz="1400" dirty="0">
                          <a:solidFill>
                            <a:srgbClr val="3F4443"/>
                          </a:solidFill>
                        </a:rPr>
                        <a:t>Deductible then 80%</a:t>
                      </a:r>
                    </a:p>
                  </a:txBody>
                  <a:tcPr anchor="ctr"/>
                </a:tc>
                <a:tc>
                  <a:txBody>
                    <a:bodyPr/>
                    <a:lstStyle/>
                    <a:p>
                      <a:pPr algn="ctr"/>
                      <a:r>
                        <a:rPr lang="en-US" sz="1400" dirty="0">
                          <a:solidFill>
                            <a:srgbClr val="3F4443"/>
                          </a:solidFill>
                        </a:rPr>
                        <a:t>DN: Deductible then 70%</a:t>
                      </a:r>
                    </a:p>
                    <a:p>
                      <a:pPr algn="ctr"/>
                      <a:r>
                        <a:rPr lang="en-US" sz="1400" dirty="0">
                          <a:solidFill>
                            <a:srgbClr val="3F4443"/>
                          </a:solidFill>
                        </a:rPr>
                        <a:t>N: Deductible then 50%</a:t>
                      </a:r>
                    </a:p>
                  </a:txBody>
                  <a:tcPr anchor="ctr"/>
                </a:tc>
                <a:extLst>
                  <a:ext uri="{0D108BD9-81ED-4DB2-BD59-A6C34878D82A}">
                    <a16:rowId xmlns:a16="http://schemas.microsoft.com/office/drawing/2014/main" val="10005"/>
                  </a:ext>
                </a:extLst>
              </a:tr>
              <a:tr h="274320">
                <a:tc>
                  <a:txBody>
                    <a:bodyPr/>
                    <a:lstStyle/>
                    <a:p>
                      <a:r>
                        <a:rPr lang="en-US" sz="1400" dirty="0">
                          <a:solidFill>
                            <a:srgbClr val="3F4443"/>
                          </a:solidFill>
                        </a:rPr>
                        <a:t>Complex Radiology</a:t>
                      </a:r>
                    </a:p>
                  </a:txBody>
                  <a:tcPr anchor="ctr"/>
                </a:tc>
                <a:tc>
                  <a:txBody>
                    <a:bodyPr/>
                    <a:lstStyle/>
                    <a:p>
                      <a:pPr algn="ctr"/>
                      <a:r>
                        <a:rPr lang="en-US" sz="1400" dirty="0">
                          <a:solidFill>
                            <a:srgbClr val="3F4443"/>
                          </a:solidFill>
                        </a:rPr>
                        <a:t>Deductible then 80% </a:t>
                      </a:r>
                    </a:p>
                  </a:txBody>
                  <a:tcPr anchor="ctr"/>
                </a:tc>
                <a:tc>
                  <a:txBody>
                    <a:bodyPr/>
                    <a:lstStyle/>
                    <a:p>
                      <a:pPr algn="ctr"/>
                      <a:r>
                        <a:rPr lang="en-US" sz="1400" dirty="0">
                          <a:solidFill>
                            <a:srgbClr val="3F4443"/>
                          </a:solidFill>
                        </a:rPr>
                        <a:t>70% after deductible</a:t>
                      </a:r>
                    </a:p>
                  </a:txBody>
                  <a:tcPr anchor="ctr"/>
                </a:tc>
                <a:extLst>
                  <a:ext uri="{0D108BD9-81ED-4DB2-BD59-A6C34878D82A}">
                    <a16:rowId xmlns:a16="http://schemas.microsoft.com/office/drawing/2014/main" val="10006"/>
                  </a:ext>
                </a:extLst>
              </a:tr>
              <a:tr h="274320">
                <a:tc>
                  <a:txBody>
                    <a:bodyPr/>
                    <a:lstStyle/>
                    <a:p>
                      <a:r>
                        <a:rPr lang="en-US" sz="1400" dirty="0">
                          <a:solidFill>
                            <a:srgbClr val="3F4443"/>
                          </a:solidFill>
                        </a:rPr>
                        <a:t>Inpatient Hospital</a:t>
                      </a:r>
                    </a:p>
                  </a:txBody>
                  <a:tcPr anchor="ctr"/>
                </a:tc>
                <a:tc>
                  <a:txBody>
                    <a:bodyPr/>
                    <a:lstStyle/>
                    <a:p>
                      <a:pPr algn="ctr"/>
                      <a:r>
                        <a:rPr lang="en-US" sz="1400" dirty="0">
                          <a:solidFill>
                            <a:srgbClr val="3F4443"/>
                          </a:solidFill>
                        </a:rPr>
                        <a:t>Deductible then 80% </a:t>
                      </a:r>
                    </a:p>
                  </a:txBody>
                  <a:tcPr anchor="ctr"/>
                </a:tc>
                <a:tc>
                  <a:txBody>
                    <a:bodyPr/>
                    <a:lstStyle/>
                    <a:p>
                      <a:pPr algn="ctr"/>
                      <a:r>
                        <a:rPr lang="en-US" sz="1400" dirty="0">
                          <a:solidFill>
                            <a:srgbClr val="3F4443"/>
                          </a:solidFill>
                        </a:rPr>
                        <a:t>70% after deductible</a:t>
                      </a:r>
                    </a:p>
                  </a:txBody>
                  <a:tcPr anchor="ctr"/>
                </a:tc>
                <a:extLst>
                  <a:ext uri="{0D108BD9-81ED-4DB2-BD59-A6C34878D82A}">
                    <a16:rowId xmlns:a16="http://schemas.microsoft.com/office/drawing/2014/main" val="10007"/>
                  </a:ext>
                </a:extLst>
              </a:tr>
              <a:tr h="274320">
                <a:tc>
                  <a:txBody>
                    <a:bodyPr/>
                    <a:lstStyle/>
                    <a:p>
                      <a:r>
                        <a:rPr lang="en-US" sz="1400" dirty="0">
                          <a:solidFill>
                            <a:srgbClr val="3F4443"/>
                          </a:solidFill>
                        </a:rPr>
                        <a:t>Emergency Room</a:t>
                      </a:r>
                    </a:p>
                  </a:txBody>
                  <a:tcPr anchor="ctr"/>
                </a:tc>
                <a:tc>
                  <a:txBody>
                    <a:bodyPr/>
                    <a:lstStyle/>
                    <a:p>
                      <a:pPr algn="ctr"/>
                      <a:r>
                        <a:rPr lang="en-US" sz="1400" dirty="0">
                          <a:solidFill>
                            <a:srgbClr val="3F4443"/>
                          </a:solidFill>
                        </a:rPr>
                        <a:t>Deductible then 80% </a:t>
                      </a:r>
                    </a:p>
                  </a:txBody>
                  <a:tcPr anchor="ctr"/>
                </a:tc>
                <a:tc>
                  <a:txBody>
                    <a:bodyPr/>
                    <a:lstStyle/>
                    <a:p>
                      <a:pPr algn="ctr"/>
                      <a:r>
                        <a:rPr lang="en-US" sz="1400" dirty="0">
                          <a:solidFill>
                            <a:srgbClr val="3F4443"/>
                          </a:solidFill>
                        </a:rPr>
                        <a:t>$300 copay then 70% after deductible</a:t>
                      </a:r>
                    </a:p>
                  </a:txBody>
                  <a:tcPr anchor="ctr"/>
                </a:tc>
                <a:extLst>
                  <a:ext uri="{0D108BD9-81ED-4DB2-BD59-A6C34878D82A}">
                    <a16:rowId xmlns:a16="http://schemas.microsoft.com/office/drawing/2014/main" val="10008"/>
                  </a:ext>
                </a:extLst>
              </a:tr>
            </a:tbl>
          </a:graphicData>
        </a:graphic>
      </p:graphicFrame>
      <p:pic>
        <p:nvPicPr>
          <p:cNvPr id="14" name="Picture 13">
            <a:extLst>
              <a:ext uri="{FF2B5EF4-FFF2-40B4-BE49-F238E27FC236}">
                <a16:creationId xmlns:a16="http://schemas.microsoft.com/office/drawing/2014/main" id="{2EE1A11A-6597-26D0-11CF-06538596576F}"/>
              </a:ext>
            </a:extLst>
          </p:cNvPr>
          <p:cNvPicPr>
            <a:picLocks noChangeAspect="1"/>
          </p:cNvPicPr>
          <p:nvPr/>
        </p:nvPicPr>
        <p:blipFill>
          <a:blip r:embed="rId2"/>
          <a:stretch>
            <a:fillRect/>
          </a:stretch>
        </p:blipFill>
        <p:spPr>
          <a:xfrm>
            <a:off x="7136059" y="0"/>
            <a:ext cx="1716730" cy="1082358"/>
          </a:xfrm>
          <a:prstGeom prst="rect">
            <a:avLst/>
          </a:prstGeom>
        </p:spPr>
      </p:pic>
      <p:pic>
        <p:nvPicPr>
          <p:cNvPr id="15" name="Picture 14">
            <a:extLst>
              <a:ext uri="{FF2B5EF4-FFF2-40B4-BE49-F238E27FC236}">
                <a16:creationId xmlns:a16="http://schemas.microsoft.com/office/drawing/2014/main" id="{AC636524-C7FA-B590-780A-41673B3AA894}"/>
              </a:ext>
            </a:extLst>
          </p:cNvPr>
          <p:cNvPicPr>
            <a:picLocks noChangeAspect="1"/>
          </p:cNvPicPr>
          <p:nvPr/>
        </p:nvPicPr>
        <p:blipFill rotWithShape="1">
          <a:blip r:embed="rId3"/>
          <a:srcRect t="11141"/>
          <a:stretch/>
        </p:blipFill>
        <p:spPr>
          <a:xfrm>
            <a:off x="233187" y="72080"/>
            <a:ext cx="2433813" cy="1608993"/>
          </a:xfrm>
          <a:prstGeom prst="rect">
            <a:avLst/>
          </a:prstGeom>
        </p:spPr>
      </p:pic>
    </p:spTree>
    <p:extLst>
      <p:ext uri="{BB962C8B-B14F-4D97-AF65-F5344CB8AC3E}">
        <p14:creationId xmlns:p14="http://schemas.microsoft.com/office/powerpoint/2010/main" val="79280036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 HDHP HSA Features </a:t>
            </a:r>
            <a:endParaRPr lang="en-US" sz="1600" dirty="0"/>
          </a:p>
        </p:txBody>
      </p:sp>
      <p:sp>
        <p:nvSpPr>
          <p:cNvPr id="7" name="Content Placeholder 6">
            <a:extLst>
              <a:ext uri="{FF2B5EF4-FFF2-40B4-BE49-F238E27FC236}">
                <a16:creationId xmlns:a16="http://schemas.microsoft.com/office/drawing/2014/main" id="{B6C9DA09-1C72-49A9-9FDB-7B46F1D78DCB}"/>
              </a:ext>
            </a:extLst>
          </p:cNvPr>
          <p:cNvSpPr>
            <a:spLocks noGrp="1"/>
          </p:cNvSpPr>
          <p:nvPr>
            <p:ph idx="1"/>
          </p:nvPr>
        </p:nvSpPr>
        <p:spPr>
          <a:xfrm>
            <a:off x="438530" y="1231370"/>
            <a:ext cx="5633151" cy="4525963"/>
          </a:xfrm>
        </p:spPr>
        <p:txBody>
          <a:bodyPr>
            <a:normAutofit/>
          </a:bodyPr>
          <a:lstStyle/>
          <a:p>
            <a:r>
              <a:rPr lang="en-US" sz="2000" dirty="0">
                <a:solidFill>
                  <a:srgbClr val="3F4443"/>
                </a:solidFill>
              </a:rPr>
              <a:t>Continuing for 2024 for the HDHP HSA Plan: </a:t>
            </a:r>
          </a:p>
          <a:p>
            <a:endParaRPr lang="en-US" sz="2000" dirty="0">
              <a:solidFill>
                <a:srgbClr val="3F4443"/>
              </a:solidFill>
            </a:endParaRPr>
          </a:p>
          <a:p>
            <a:pPr lvl="1"/>
            <a:r>
              <a:rPr lang="en-US" sz="2000" dirty="0">
                <a:solidFill>
                  <a:srgbClr val="3F4443"/>
                </a:solidFill>
              </a:rPr>
              <a:t>Vinylmax HSA contribution of $600 for an employee covered on the HDHP HSA plan and $1,000 for those with employee/spouse, employee/child, or family coverage. </a:t>
            </a:r>
          </a:p>
          <a:p>
            <a:pPr lvl="1"/>
            <a:r>
              <a:rPr lang="en-US" sz="2000" dirty="0">
                <a:solidFill>
                  <a:srgbClr val="3F4443"/>
                </a:solidFill>
              </a:rPr>
              <a:t>Annual contributions are evenly distributed based on the employee’s pay frequency. </a:t>
            </a:r>
            <a:endParaRPr lang="en-US" dirty="0">
              <a:solidFill>
                <a:srgbClr val="3F4443"/>
              </a:solidFill>
              <a:highlight>
                <a:srgbClr val="FFFF00"/>
              </a:highlight>
            </a:endParaRPr>
          </a:p>
          <a:p>
            <a:pPr lvl="1"/>
            <a:r>
              <a:rPr lang="en-US" sz="2000" dirty="0">
                <a:solidFill>
                  <a:srgbClr val="3F4443"/>
                </a:solidFill>
              </a:rPr>
              <a:t>HSA contributions can be set-up on payroll and will automatically be set up through PNC Bank. </a:t>
            </a:r>
          </a:p>
        </p:txBody>
      </p:sp>
      <p:sp>
        <p:nvSpPr>
          <p:cNvPr id="4" name="Rectangle 4"/>
          <p:cNvSpPr>
            <a:spLocks noChangeArrowheads="1"/>
          </p:cNvSpPr>
          <p:nvPr/>
        </p:nvSpPr>
        <p:spPr bwMode="auto">
          <a:xfrm>
            <a:off x="609600" y="5757333"/>
            <a:ext cx="7924800" cy="406449"/>
          </a:xfrm>
          <a:prstGeom prst="rect">
            <a:avLst/>
          </a:prstGeom>
          <a:noFill/>
          <a:ln w="9525">
            <a:noFill/>
            <a:miter lim="800000"/>
          </a:ln>
        </p:spPr>
        <p:txBody>
          <a:bodyPr wrap="square" lIns="82479" tIns="41239" rIns="82479" bIns="41239">
            <a:spAutoFit/>
          </a:bodyPr>
          <a:lstStyle/>
          <a:p>
            <a:pPr defTabSz="825500"/>
            <a:r>
              <a:rPr lang="en-US" sz="1050" b="1" i="1" dirty="0">
                <a:latin typeface="Arial" panose="020B0604020202020204" pitchFamily="34" charset="0"/>
                <a:cs typeface="Calibri" panose="020F0502020204030204" pitchFamily="34" charset="0"/>
              </a:rPr>
              <a:t>NOTE: </a:t>
            </a:r>
            <a:r>
              <a:rPr lang="en-US" sz="1050" i="1" dirty="0">
                <a:latin typeface="Arial" panose="020B0604020202020204" pitchFamily="34" charset="0"/>
                <a:cs typeface="Calibri" panose="020F0502020204030204" pitchFamily="34" charset="0"/>
              </a:rPr>
              <a:t>Please refer to your vendor benefit summaries for a detailed listing of covered benefits. Benefits listed in this presentation are for illustrative purposes only.</a:t>
            </a:r>
          </a:p>
        </p:txBody>
      </p:sp>
      <p:pic>
        <p:nvPicPr>
          <p:cNvPr id="3" name="Picture 2">
            <a:extLst>
              <a:ext uri="{FF2B5EF4-FFF2-40B4-BE49-F238E27FC236}">
                <a16:creationId xmlns:a16="http://schemas.microsoft.com/office/drawing/2014/main" id="{1EE6102F-C1AA-3225-6940-CDA0FA6CD990}"/>
              </a:ext>
            </a:extLst>
          </p:cNvPr>
          <p:cNvPicPr>
            <a:picLocks noChangeAspect="1"/>
          </p:cNvPicPr>
          <p:nvPr/>
        </p:nvPicPr>
        <p:blipFill>
          <a:blip r:embed="rId2"/>
          <a:stretch>
            <a:fillRect/>
          </a:stretch>
        </p:blipFill>
        <p:spPr>
          <a:xfrm>
            <a:off x="6085366" y="-112203"/>
            <a:ext cx="2606419" cy="1642044"/>
          </a:xfrm>
          <a:prstGeom prst="rect">
            <a:avLst/>
          </a:prstGeom>
          <a:noFill/>
        </p:spPr>
      </p:pic>
      <p:pic>
        <p:nvPicPr>
          <p:cNvPr id="5" name="Picture 4">
            <a:extLst>
              <a:ext uri="{FF2B5EF4-FFF2-40B4-BE49-F238E27FC236}">
                <a16:creationId xmlns:a16="http://schemas.microsoft.com/office/drawing/2014/main" id="{0EC73956-C959-AD11-A982-BA408F7A419B}"/>
              </a:ext>
            </a:extLst>
          </p:cNvPr>
          <p:cNvPicPr>
            <a:picLocks noChangeAspect="1"/>
          </p:cNvPicPr>
          <p:nvPr/>
        </p:nvPicPr>
        <p:blipFill rotWithShape="1">
          <a:blip r:embed="rId3"/>
          <a:srcRect l="13589" t="3163"/>
          <a:stretch/>
        </p:blipFill>
        <p:spPr>
          <a:xfrm>
            <a:off x="6208398" y="1596209"/>
            <a:ext cx="2707001" cy="2101961"/>
          </a:xfrm>
          <a:prstGeom prst="rect">
            <a:avLst/>
          </a:prstGeom>
        </p:spPr>
      </p:pic>
    </p:spTree>
    <p:extLst>
      <p:ext uri="{BB962C8B-B14F-4D97-AF65-F5344CB8AC3E}">
        <p14:creationId xmlns:p14="http://schemas.microsoft.com/office/powerpoint/2010/main" val="370152855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7763.0"/>
  <p:tag name="AS_RELEASE_DATE" val="2019.09.14"/>
  <p:tag name="AS_TITLE" val="Aspose.Slides for .NET 4.0 Client Profile"/>
  <p:tag name="AS_VERSION" val="19.9"/>
</p:tagLst>
</file>

<file path=ppt/theme/theme1.xml><?xml version="1.0" encoding="utf-8"?>
<a:theme xmlns:a="http://schemas.openxmlformats.org/drawingml/2006/main" name="Office Theme">
  <a:themeElements>
    <a:clrScheme name="Template B">
      <a:dk1>
        <a:sysClr val="windowText" lastClr="000000"/>
      </a:dk1>
      <a:lt1>
        <a:sysClr val="window" lastClr="FFFFFF"/>
      </a:lt1>
      <a:dk2>
        <a:srgbClr val="1F497D"/>
      </a:dk2>
      <a:lt2>
        <a:srgbClr val="EEECE1"/>
      </a:lt2>
      <a:accent1>
        <a:srgbClr val="FFCC0E"/>
      </a:accent1>
      <a:accent2>
        <a:srgbClr val="45A5AE"/>
      </a:accent2>
      <a:accent3>
        <a:srgbClr val="8A9B0F"/>
      </a:accent3>
      <a:accent4>
        <a:srgbClr val="490A3D"/>
      </a:accent4>
      <a:accent5>
        <a:srgbClr val="BD1550"/>
      </a:accent5>
      <a:accent6>
        <a:srgbClr val="E97F02"/>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3562895-825f-43ec-b22f-38cf4f3d7a39" xsi:nil="true"/>
    <lcf76f155ced4ddcb4097134ff3c332f xmlns="caeb7290-3b30-4011-90b3-838ab7f8f2a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6E1B83DAF24F5478286732FCF0B495F" ma:contentTypeVersion="14" ma:contentTypeDescription="Create a new document." ma:contentTypeScope="" ma:versionID="30375deb85455e329efd143d232813dd">
  <xsd:schema xmlns:xsd="http://www.w3.org/2001/XMLSchema" xmlns:xs="http://www.w3.org/2001/XMLSchema" xmlns:p="http://schemas.microsoft.com/office/2006/metadata/properties" xmlns:ns2="caeb7290-3b30-4011-90b3-838ab7f8f2ac" xmlns:ns3="63562895-825f-43ec-b22f-38cf4f3d7a39" targetNamespace="http://schemas.microsoft.com/office/2006/metadata/properties" ma:root="true" ma:fieldsID="3d10849dcca4ffdf63d7a4c7bc866a2a" ns2:_="" ns3:_="">
    <xsd:import namespace="caeb7290-3b30-4011-90b3-838ab7f8f2ac"/>
    <xsd:import namespace="63562895-825f-43ec-b22f-38cf4f3d7a39"/>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eb7290-3b30-4011-90b3-838ab7f8f2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086fae7-6f2e-481a-b487-3a0875912df7"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3562895-825f-43ec-b22f-38cf4f3d7a3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8e94f8b-e5fe-443e-b0ea-0c02fdb48613}" ma:internalName="TaxCatchAll" ma:showField="CatchAllData" ma:web="63562895-825f-43ec-b22f-38cf4f3d7a39">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8D42E2-2317-4DAB-B252-2471D2E2172D}">
  <ds:schemaRefs>
    <ds:schemaRef ds:uri="http://schemas.microsoft.com/office/2006/documentManagement/types"/>
    <ds:schemaRef ds:uri="http://purl.org/dc/terms/"/>
    <ds:schemaRef ds:uri="http://purl.org/dc/elements/1.1/"/>
    <ds:schemaRef ds:uri="http://schemas.microsoft.com/office/2006/metadata/properties"/>
    <ds:schemaRef ds:uri="http://schemas.microsoft.com/office/infopath/2007/PartnerControls"/>
    <ds:schemaRef ds:uri="http://purl.org/dc/dcmitype/"/>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7F03B15-16C5-46E5-A658-71298941547F}"/>
</file>

<file path=customXml/itemProps3.xml><?xml version="1.0" encoding="utf-8"?>
<ds:datastoreItem xmlns:ds="http://schemas.openxmlformats.org/officeDocument/2006/customXml" ds:itemID="{D5AC837F-0C91-4815-8E9D-95FCF77F29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Aspect</Template>
  <TotalTime>6287</TotalTime>
  <Words>3878</Words>
  <Application>Microsoft Office PowerPoint</Application>
  <PresentationFormat>On-screen Show (4:3)</PresentationFormat>
  <Paragraphs>591</Paragraphs>
  <Slides>46</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Avenir LT W01_85 Heavy1475544</vt:lpstr>
      <vt:lpstr>Calibri</vt:lpstr>
      <vt:lpstr>Calibri (Body)</vt:lpstr>
      <vt:lpstr>Corbel</vt:lpstr>
      <vt:lpstr>Symbol</vt:lpstr>
      <vt:lpstr>Office Theme</vt:lpstr>
      <vt:lpstr>PowerPoint Presentation</vt:lpstr>
      <vt:lpstr>2024 Benefit Highlights </vt:lpstr>
      <vt:lpstr>2024 Benefit Highlights </vt:lpstr>
      <vt:lpstr>Key Information</vt:lpstr>
      <vt:lpstr>Open Enrollment</vt:lpstr>
      <vt:lpstr>Who is Eligible?</vt:lpstr>
      <vt:lpstr>UHC Medical/Rx  </vt:lpstr>
      <vt:lpstr>UHC Medical Highlights </vt:lpstr>
      <vt:lpstr>Medical – HDHP HSA Features </vt:lpstr>
      <vt:lpstr>UHC Rx – Plan Highlights </vt:lpstr>
      <vt:lpstr>What medical plan do I choose?  </vt:lpstr>
      <vt:lpstr>What medical plan do I choose?  </vt:lpstr>
      <vt:lpstr>UHC Medical –  Highlights </vt:lpstr>
      <vt:lpstr>Wellness – UHC Rewards up to $300</vt:lpstr>
      <vt:lpstr> APEX MEC Medical/Rx  </vt:lpstr>
      <vt:lpstr>What medical plan do I choose?  </vt:lpstr>
      <vt:lpstr>What plan do I choose?  </vt:lpstr>
      <vt:lpstr>APEX MEC Medical –  Highlights</vt:lpstr>
      <vt:lpstr>Medical – Weekly Employee Contributions</vt:lpstr>
      <vt:lpstr>Health Saving Spending Account </vt:lpstr>
      <vt:lpstr>Health Savings Account </vt:lpstr>
      <vt:lpstr>Health Savings Account </vt:lpstr>
      <vt:lpstr>Flexible Spending Account </vt:lpstr>
      <vt:lpstr>Flexible Spending Accounts </vt:lpstr>
      <vt:lpstr>Dependent Care FSA Plan</vt:lpstr>
      <vt:lpstr>Dental   </vt:lpstr>
      <vt:lpstr>Dental - Highlights</vt:lpstr>
      <vt:lpstr>Vision   </vt:lpstr>
      <vt:lpstr>Vision – Highlights </vt:lpstr>
      <vt:lpstr>Ancillary Coverages </vt:lpstr>
      <vt:lpstr>Basic Life/AD&amp;D </vt:lpstr>
      <vt:lpstr>Voluntary Life AD&amp;D Insurance </vt:lpstr>
      <vt:lpstr>Disability Insurance </vt:lpstr>
      <vt:lpstr>Core Short Term  Disability</vt:lpstr>
      <vt:lpstr>Voluntary Buy-Up  Short Term Disability</vt:lpstr>
      <vt:lpstr>Long-Term Disability</vt:lpstr>
      <vt:lpstr>Voluntary Accident Insurance</vt:lpstr>
      <vt:lpstr>Voluntary Critical Illness</vt:lpstr>
      <vt:lpstr>Employee Assistance Program – EAP </vt:lpstr>
      <vt:lpstr>2024 Enrollment Process</vt:lpstr>
      <vt:lpstr>2024 Enrollment Process</vt:lpstr>
      <vt:lpstr>2024 Enrollment Process For anyone new or making changes Log at www.employeenavigator.com  </vt:lpstr>
      <vt:lpstr>Mid-Year Plan Changes</vt:lpstr>
      <vt:lpstr>Benefit Resource Center</vt:lpstr>
      <vt:lpstr>Benefits Mobile App  </vt:lpstr>
      <vt:lpstr>Thank You</vt:lpstr>
    </vt:vector>
  </TitlesOfParts>
  <Company>Wells Fargo &amp; 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Rojsutivat, Carolyn</dc:creator>
  <cp:lastModifiedBy>Sylvia McGuire</cp:lastModifiedBy>
  <cp:revision>556</cp:revision>
  <dcterms:created xsi:type="dcterms:W3CDTF">2017-04-07T19:12:41Z</dcterms:created>
  <dcterms:modified xsi:type="dcterms:W3CDTF">2023-10-25T15:57:43Z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0x010100D6E1B83DAF24F5478286732FCF0B495F</vt:lpwstr>
  </property>
</Properties>
</file>